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7"/>
  </p:notesMasterIdLst>
  <p:handoutMasterIdLst>
    <p:handoutMasterId r:id="rId18"/>
  </p:handoutMasterIdLst>
  <p:sldIdLst>
    <p:sldId id="799" r:id="rId2"/>
    <p:sldId id="996" r:id="rId3"/>
    <p:sldId id="998" r:id="rId4"/>
    <p:sldId id="1011" r:id="rId5"/>
    <p:sldId id="1044" r:id="rId6"/>
    <p:sldId id="1045" r:id="rId7"/>
    <p:sldId id="1020" r:id="rId8"/>
    <p:sldId id="1046" r:id="rId9"/>
    <p:sldId id="1047" r:id="rId10"/>
    <p:sldId id="1026" r:id="rId11"/>
    <p:sldId id="1048" r:id="rId12"/>
    <p:sldId id="1006" r:id="rId13"/>
    <p:sldId id="1049" r:id="rId14"/>
    <p:sldId id="1037" r:id="rId15"/>
    <p:sldId id="1050" r:id="rId16"/>
  </p:sldIdLst>
  <p:sldSz cx="9144000" cy="6858000" type="screen4x3"/>
  <p:notesSz cx="6794500" cy="9931400"/>
  <p:defaultTextStyle>
    <a:defPPr>
      <a:defRPr lang="ro-RO"/>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2174" autoAdjust="0"/>
  </p:normalViewPr>
  <p:slideViewPr>
    <p:cSldViewPr>
      <p:cViewPr varScale="1">
        <p:scale>
          <a:sx n="87" d="100"/>
          <a:sy n="87" d="100"/>
        </p:scale>
        <p:origin x="135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42371"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442372" name="Rectangle 4"/>
          <p:cNvSpPr>
            <a:spLocks noGrp="1" noChangeArrowheads="1"/>
          </p:cNvSpPr>
          <p:nvPr>
            <p:ph type="ftr" sz="quarter" idx="2"/>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42373" name="Rectangle 5"/>
          <p:cNvSpPr>
            <a:spLocks noGrp="1" noChangeArrowheads="1"/>
          </p:cNvSpPr>
          <p:nvPr>
            <p:ph type="sldNum" sz="quarter" idx="3"/>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1C29DD9-588C-4FC3-8F5F-53808FEFF71A}" type="slidenum">
              <a:rPr lang="en-US" altLang="ro-RO"/>
              <a:pPr/>
              <a:t>‹#›</a:t>
            </a:fld>
            <a:endParaRPr lang="en-US" altLang="ro-RO"/>
          </a:p>
        </p:txBody>
      </p:sp>
    </p:spTree>
    <p:extLst>
      <p:ext uri="{BB962C8B-B14F-4D97-AF65-F5344CB8AC3E}">
        <p14:creationId xmlns:p14="http://schemas.microsoft.com/office/powerpoint/2010/main" val="1447053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4256" tIns="47128" rIns="94256" bIns="47128" numCol="1" anchor="t" anchorCtr="0" compatLnSpc="1">
            <a:prstTxWarp prst="textNoShape">
              <a:avLst/>
            </a:prstTxWarp>
          </a:bodyPr>
          <a:lstStyle>
            <a:lvl1pPr defTabSz="942975" eaLnBrk="1" hangingPunct="1">
              <a:defRPr sz="1200">
                <a:latin typeface="Arial" charset="0"/>
                <a:cs typeface="Arial" charset="0"/>
              </a:defRPr>
            </a:lvl1pPr>
          </a:lstStyle>
          <a:p>
            <a:pPr>
              <a:defRPr/>
            </a:pPr>
            <a:endParaRPr lang="ro-RO"/>
          </a:p>
        </p:txBody>
      </p:sp>
      <p:sp>
        <p:nvSpPr>
          <p:cNvPr id="7171"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4256" tIns="47128" rIns="94256" bIns="47128" numCol="1" anchor="t" anchorCtr="0" compatLnSpc="1">
            <a:prstTxWarp prst="textNoShape">
              <a:avLst/>
            </a:prstTxWarp>
          </a:bodyPr>
          <a:lstStyle>
            <a:lvl1pPr algn="r" defTabSz="942975" eaLnBrk="1" hangingPunct="1">
              <a:defRPr sz="1200">
                <a:latin typeface="Arial" charset="0"/>
                <a:cs typeface="Arial" charset="0"/>
              </a:defRPr>
            </a:lvl1pPr>
          </a:lstStyle>
          <a:p>
            <a:pPr>
              <a:defRPr/>
            </a:pPr>
            <a:endParaRPr lang="ro-RO"/>
          </a:p>
        </p:txBody>
      </p:sp>
      <p:sp>
        <p:nvSpPr>
          <p:cNvPr id="2052" name="Rectangle 4"/>
          <p:cNvSpPr>
            <a:spLocks noGrp="1" noRot="1" noChangeAspect="1" noChangeArrowheads="1" noTextEdit="1"/>
          </p:cNvSpPr>
          <p:nvPr>
            <p:ph type="sldImg" idx="2"/>
          </p:nvPr>
        </p:nvSpPr>
        <p:spPr bwMode="auto">
          <a:xfrm>
            <a:off x="915988" y="746125"/>
            <a:ext cx="4964112" cy="37242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1038" y="4716463"/>
            <a:ext cx="5432425" cy="4468812"/>
          </a:xfrm>
          <a:prstGeom prst="rect">
            <a:avLst/>
          </a:prstGeom>
          <a:noFill/>
          <a:ln w="9525">
            <a:noFill/>
            <a:miter lim="800000"/>
            <a:headEnd/>
            <a:tailEnd/>
          </a:ln>
          <a:effectLst/>
        </p:spPr>
        <p:txBody>
          <a:bodyPr vert="horz" wrap="square" lIns="94256" tIns="47128" rIns="94256" bIns="47128" numCol="1" anchor="t" anchorCtr="0" compatLnSpc="1">
            <a:prstTxWarp prst="textNoShape">
              <a:avLst/>
            </a:prstTxWarp>
          </a:bodyPr>
          <a:lstStyle/>
          <a:p>
            <a:pPr lvl="0"/>
            <a:r>
              <a:rPr lang="ro-RO" noProof="0"/>
              <a:t>Click to edit Master text styles</a:t>
            </a:r>
          </a:p>
          <a:p>
            <a:pPr lvl="1"/>
            <a:r>
              <a:rPr lang="ro-RO" noProof="0"/>
              <a:t>Second level</a:t>
            </a:r>
          </a:p>
          <a:p>
            <a:pPr lvl="2"/>
            <a:r>
              <a:rPr lang="ro-RO" noProof="0"/>
              <a:t>Third level</a:t>
            </a:r>
          </a:p>
          <a:p>
            <a:pPr lvl="3"/>
            <a:r>
              <a:rPr lang="ro-RO" noProof="0"/>
              <a:t>Fourth level</a:t>
            </a:r>
          </a:p>
          <a:p>
            <a:pPr lvl="4"/>
            <a:r>
              <a:rPr lang="ro-RO" noProof="0"/>
              <a:t>Fifth level</a:t>
            </a:r>
          </a:p>
        </p:txBody>
      </p:sp>
      <p:sp>
        <p:nvSpPr>
          <p:cNvPr id="7174" name="Rectangle 6"/>
          <p:cNvSpPr>
            <a:spLocks noGrp="1" noChangeArrowheads="1"/>
          </p:cNvSpPr>
          <p:nvPr>
            <p:ph type="ftr" sz="quarter" idx="4"/>
          </p:nvPr>
        </p:nvSpPr>
        <p:spPr bwMode="auto">
          <a:xfrm>
            <a:off x="0" y="9432925"/>
            <a:ext cx="2944813" cy="496888"/>
          </a:xfrm>
          <a:prstGeom prst="rect">
            <a:avLst/>
          </a:prstGeom>
          <a:noFill/>
          <a:ln w="9525">
            <a:noFill/>
            <a:miter lim="800000"/>
            <a:headEnd/>
            <a:tailEnd/>
          </a:ln>
          <a:effectLst/>
        </p:spPr>
        <p:txBody>
          <a:bodyPr vert="horz" wrap="square" lIns="94256" tIns="47128" rIns="94256" bIns="47128" numCol="1" anchor="b" anchorCtr="0" compatLnSpc="1">
            <a:prstTxWarp prst="textNoShape">
              <a:avLst/>
            </a:prstTxWarp>
          </a:bodyPr>
          <a:lstStyle>
            <a:lvl1pPr defTabSz="942975" eaLnBrk="1" hangingPunct="1">
              <a:defRPr sz="1200">
                <a:latin typeface="Arial" charset="0"/>
                <a:cs typeface="Arial" charset="0"/>
              </a:defRPr>
            </a:lvl1pPr>
          </a:lstStyle>
          <a:p>
            <a:pPr>
              <a:defRPr/>
            </a:pPr>
            <a:endParaRPr lang="ro-RO"/>
          </a:p>
        </p:txBody>
      </p:sp>
      <p:sp>
        <p:nvSpPr>
          <p:cNvPr id="7175" name="Rectangle 7"/>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a:effectLst/>
        </p:spPr>
        <p:txBody>
          <a:bodyPr vert="horz" wrap="square" lIns="94256" tIns="47128" rIns="94256" bIns="47128" numCol="1" anchor="b" anchorCtr="0" compatLnSpc="1">
            <a:prstTxWarp prst="textNoShape">
              <a:avLst/>
            </a:prstTxWarp>
          </a:bodyPr>
          <a:lstStyle>
            <a:lvl1pPr algn="r" defTabSz="942975" eaLnBrk="1" hangingPunct="1">
              <a:defRPr sz="1200"/>
            </a:lvl1pPr>
          </a:lstStyle>
          <a:p>
            <a:fld id="{34DF9439-0260-429E-88E0-1CAFD1E7212C}" type="slidenum">
              <a:rPr lang="ro-RO" altLang="ro-RO"/>
              <a:pPr/>
              <a:t>‹#›</a:t>
            </a:fld>
            <a:endParaRPr lang="ro-RO" altLang="ro-RO"/>
          </a:p>
        </p:txBody>
      </p:sp>
    </p:spTree>
    <p:extLst>
      <p:ext uri="{BB962C8B-B14F-4D97-AF65-F5344CB8AC3E}">
        <p14:creationId xmlns:p14="http://schemas.microsoft.com/office/powerpoint/2010/main" val="3928482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stituent imagine diapozitiv 1"/>
          <p:cNvSpPr>
            <a:spLocks noGrp="1" noRot="1" noChangeAspect="1" noTextEdit="1"/>
          </p:cNvSpPr>
          <p:nvPr>
            <p:ph type="sldImg"/>
          </p:nvPr>
        </p:nvSpPr>
        <p:spPr>
          <a:ln/>
        </p:spPr>
      </p:sp>
      <p:sp>
        <p:nvSpPr>
          <p:cNvPr id="5123" name="Substituent note 2"/>
          <p:cNvSpPr>
            <a:spLocks noGrp="1"/>
          </p:cNvSpPr>
          <p:nvPr>
            <p:ph type="body" idx="1"/>
          </p:nvPr>
        </p:nvSpPr>
        <p:spPr>
          <a:noFill/>
          <a:ln/>
        </p:spPr>
        <p:txBody>
          <a:bodyPr/>
          <a:lstStyle/>
          <a:p>
            <a:endParaRPr lang="en-US" altLang="ro-RO"/>
          </a:p>
        </p:txBody>
      </p:sp>
      <p:sp>
        <p:nvSpPr>
          <p:cNvPr id="5124" name="Substituent număr diapozitiv 3"/>
          <p:cNvSpPr>
            <a:spLocks noGrp="1"/>
          </p:cNvSpPr>
          <p:nvPr>
            <p:ph type="sldNum" sz="quarter" idx="5"/>
          </p:nvPr>
        </p:nvSpPr>
        <p:spPr>
          <a:noFill/>
        </p:spPr>
        <p:txBody>
          <a:bodyPr/>
          <a:lstStyle/>
          <a:p>
            <a:fld id="{514FA5E7-2BBC-4148-AA03-3197D7026CC9}" type="slidenum">
              <a:rPr lang="ro-RO" altLang="ro-RO"/>
              <a:pPr/>
              <a:t>1</a:t>
            </a:fld>
            <a:endParaRPr lang="ro-RO" altLang="ro-RO"/>
          </a:p>
        </p:txBody>
      </p:sp>
    </p:spTree>
    <p:extLst>
      <p:ext uri="{BB962C8B-B14F-4D97-AF65-F5344CB8AC3E}">
        <p14:creationId xmlns:p14="http://schemas.microsoft.com/office/powerpoint/2010/main" val="411419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fld id="{F7188352-40C1-402A-8720-AF2FFF992DBE}" type="slidenum">
              <a:rPr lang="ro-RO" altLang="ro-RO"/>
              <a:pPr/>
              <a:t>‹#›</a:t>
            </a:fld>
            <a:endParaRPr lang="ro-RO" alt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ro-RO"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fld id="{61A2BD69-FAC5-4AD8-B025-C8AA2668F020}" type="slidenum">
              <a:rPr lang="ro-RO" altLang="ro-RO"/>
              <a:pPr/>
              <a:t>‹#›</a:t>
            </a:fld>
            <a:endParaRPr lang="ro-RO" alt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fld id="{B1C111DC-3388-40F7-B1E8-CA090D634118}" type="slidenum">
              <a:rPr lang="ro-RO" altLang="ro-RO"/>
              <a:pPr/>
              <a:t>‹#›</a:t>
            </a:fld>
            <a:endParaRPr lang="ro-RO" altLang="ro-R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3" name="Rectangle 4"/>
          <p:cNvSpPr>
            <a:spLocks noGrp="1" noChangeArrowheads="1"/>
          </p:cNvSpPr>
          <p:nvPr>
            <p:ph type="dt" sz="half" idx="10"/>
          </p:nvPr>
        </p:nvSpPr>
        <p:spPr>
          <a:ln/>
        </p:spPr>
        <p:txBody>
          <a:bodyPr/>
          <a:lstStyle>
            <a:lvl1pPr>
              <a:defRPr/>
            </a:lvl1pPr>
          </a:lstStyle>
          <a:p>
            <a:pPr>
              <a:defRPr/>
            </a:pPr>
            <a:endParaRPr lang="ro-RO"/>
          </a:p>
        </p:txBody>
      </p:sp>
      <p:sp>
        <p:nvSpPr>
          <p:cNvPr id="4" name="Rectangle 5"/>
          <p:cNvSpPr>
            <a:spLocks noGrp="1" noChangeArrowheads="1"/>
          </p:cNvSpPr>
          <p:nvPr>
            <p:ph type="ftr" sz="quarter" idx="11"/>
          </p:nvPr>
        </p:nvSpPr>
        <p:spPr>
          <a:ln/>
        </p:spPr>
        <p:txBody>
          <a:bodyPr/>
          <a:lstStyle>
            <a:lvl1pPr>
              <a:defRPr/>
            </a:lvl1pPr>
          </a:lstStyle>
          <a:p>
            <a:pPr>
              <a:defRPr/>
            </a:pPr>
            <a:endParaRPr lang="ro-RO"/>
          </a:p>
        </p:txBody>
      </p:sp>
      <p:sp>
        <p:nvSpPr>
          <p:cNvPr id="5" name="Rectangle 6"/>
          <p:cNvSpPr>
            <a:spLocks noGrp="1" noChangeArrowheads="1"/>
          </p:cNvSpPr>
          <p:nvPr>
            <p:ph type="sldNum" sz="quarter" idx="12"/>
          </p:nvPr>
        </p:nvSpPr>
        <p:spPr>
          <a:ln/>
        </p:spPr>
        <p:txBody>
          <a:bodyPr/>
          <a:lstStyle>
            <a:lvl1pPr>
              <a:defRPr/>
            </a:lvl1pPr>
          </a:lstStyle>
          <a:p>
            <a:fld id="{B2C0F351-10A7-474E-A6D9-C6B297472DB5}" type="slidenum">
              <a:rPr lang="ro-RO" altLang="ro-RO"/>
              <a:pPr/>
              <a:t>‹#›</a:t>
            </a:fld>
            <a:endParaRPr lang="ro-RO" altLang="ro-R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Click to edit Master title style</a:t>
            </a:r>
            <a:endParaRPr lang="ro-RO" dirty="0"/>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Rectangle 4"/>
          <p:cNvSpPr>
            <a:spLocks noGrp="1" noChangeArrowheads="1"/>
          </p:cNvSpPr>
          <p:nvPr>
            <p:ph type="dt" sz="half" idx="10"/>
          </p:nvPr>
        </p:nvSpPr>
        <p:spPr>
          <a:ln/>
        </p:spPr>
        <p:txBody>
          <a:bodyPr/>
          <a:lstStyle>
            <a:lvl1pPr>
              <a:defRPr/>
            </a:lvl1pPr>
          </a:lstStyle>
          <a:p>
            <a:pPr>
              <a:defRPr/>
            </a:pPr>
            <a:endParaRPr lang="ro-RO"/>
          </a:p>
        </p:txBody>
      </p:sp>
      <p:sp>
        <p:nvSpPr>
          <p:cNvPr id="6" name="Rectangle 5"/>
          <p:cNvSpPr>
            <a:spLocks noGrp="1" noChangeArrowheads="1"/>
          </p:cNvSpPr>
          <p:nvPr>
            <p:ph type="ftr" sz="quarter" idx="11"/>
          </p:nvPr>
        </p:nvSpPr>
        <p:spPr>
          <a:ln/>
        </p:spPr>
        <p:txBody>
          <a:bodyPr/>
          <a:lstStyle>
            <a:lvl1pPr>
              <a:defRPr/>
            </a:lvl1pPr>
          </a:lstStyle>
          <a:p>
            <a:pPr>
              <a:defRPr/>
            </a:pPr>
            <a:endParaRPr lang="ro-RO"/>
          </a:p>
        </p:txBody>
      </p:sp>
      <p:sp>
        <p:nvSpPr>
          <p:cNvPr id="7" name="Rectangle 6"/>
          <p:cNvSpPr>
            <a:spLocks noGrp="1" noChangeArrowheads="1"/>
          </p:cNvSpPr>
          <p:nvPr>
            <p:ph type="sldNum" sz="quarter" idx="12"/>
          </p:nvPr>
        </p:nvSpPr>
        <p:spPr>
          <a:ln/>
        </p:spPr>
        <p:txBody>
          <a:bodyPr/>
          <a:lstStyle>
            <a:lvl1pPr>
              <a:defRPr/>
            </a:lvl1pPr>
          </a:lstStyle>
          <a:p>
            <a:fld id="{ADBCA42A-D1C6-44A1-8247-2611A225A3DC}" type="slidenum">
              <a:rPr lang="ro-RO" altLang="ro-RO"/>
              <a:pPr/>
              <a:t>‹#›</a:t>
            </a:fld>
            <a:endParaRPr lang="ro-RO" alt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fld id="{827ED71C-7A0D-4442-BAC5-FB7EEFC1351F}" type="slidenum">
              <a:rPr lang="ro-RO" altLang="ro-RO"/>
              <a:pPr/>
              <a:t>‹#›</a:t>
            </a:fld>
            <a:endParaRPr lang="ro-RO" alt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fld id="{141C94BB-0191-429A-952F-E92CEEC15336}" type="slidenum">
              <a:rPr lang="ro-RO" altLang="ro-RO"/>
              <a:pPr/>
              <a:t>‹#›</a:t>
            </a:fld>
            <a:endParaRPr lang="ro-RO" alt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ro-RO"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Rectangle 4"/>
          <p:cNvSpPr>
            <a:spLocks noGrp="1" noChangeArrowheads="1"/>
          </p:cNvSpPr>
          <p:nvPr>
            <p:ph type="dt" sz="half" idx="10"/>
          </p:nvPr>
        </p:nvSpPr>
        <p:spPr>
          <a:ln/>
        </p:spPr>
        <p:txBody>
          <a:bodyPr/>
          <a:lstStyle>
            <a:lvl1pPr>
              <a:defRPr/>
            </a:lvl1pPr>
          </a:lstStyle>
          <a:p>
            <a:pPr>
              <a:defRPr/>
            </a:pPr>
            <a:endParaRPr lang="ro-RO"/>
          </a:p>
        </p:txBody>
      </p:sp>
      <p:sp>
        <p:nvSpPr>
          <p:cNvPr id="6" name="Rectangle 5"/>
          <p:cNvSpPr>
            <a:spLocks noGrp="1" noChangeArrowheads="1"/>
          </p:cNvSpPr>
          <p:nvPr>
            <p:ph type="ftr" sz="quarter" idx="11"/>
          </p:nvPr>
        </p:nvSpPr>
        <p:spPr>
          <a:ln/>
        </p:spPr>
        <p:txBody>
          <a:bodyPr/>
          <a:lstStyle>
            <a:lvl1pPr>
              <a:defRPr/>
            </a:lvl1pPr>
          </a:lstStyle>
          <a:p>
            <a:pPr>
              <a:defRPr/>
            </a:pPr>
            <a:endParaRPr lang="ro-RO"/>
          </a:p>
        </p:txBody>
      </p:sp>
      <p:sp>
        <p:nvSpPr>
          <p:cNvPr id="7" name="Rectangle 6"/>
          <p:cNvSpPr>
            <a:spLocks noGrp="1" noChangeArrowheads="1"/>
          </p:cNvSpPr>
          <p:nvPr>
            <p:ph type="sldNum" sz="quarter" idx="12"/>
          </p:nvPr>
        </p:nvSpPr>
        <p:spPr>
          <a:ln/>
        </p:spPr>
        <p:txBody>
          <a:bodyPr/>
          <a:lstStyle>
            <a:lvl1pPr>
              <a:defRPr/>
            </a:lvl1pPr>
          </a:lstStyle>
          <a:p>
            <a:fld id="{1938CA16-67B0-4111-8379-CE8BE04F1071}" type="slidenum">
              <a:rPr lang="ro-RO" altLang="ro-RO"/>
              <a:pPr/>
              <a:t>‹#›</a:t>
            </a:fld>
            <a:endParaRPr lang="ro-RO" alt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Rectangle 4"/>
          <p:cNvSpPr>
            <a:spLocks noGrp="1" noChangeArrowheads="1"/>
          </p:cNvSpPr>
          <p:nvPr>
            <p:ph type="dt" sz="half" idx="10"/>
          </p:nvPr>
        </p:nvSpPr>
        <p:spPr>
          <a:ln/>
        </p:spPr>
        <p:txBody>
          <a:bodyPr/>
          <a:lstStyle>
            <a:lvl1pPr>
              <a:defRPr/>
            </a:lvl1pPr>
          </a:lstStyle>
          <a:p>
            <a:pPr>
              <a:defRPr/>
            </a:pPr>
            <a:endParaRPr lang="ro-RO"/>
          </a:p>
        </p:txBody>
      </p:sp>
      <p:sp>
        <p:nvSpPr>
          <p:cNvPr id="8" name="Rectangle 5"/>
          <p:cNvSpPr>
            <a:spLocks noGrp="1" noChangeArrowheads="1"/>
          </p:cNvSpPr>
          <p:nvPr>
            <p:ph type="ftr" sz="quarter" idx="11"/>
          </p:nvPr>
        </p:nvSpPr>
        <p:spPr>
          <a:ln/>
        </p:spPr>
        <p:txBody>
          <a:bodyPr/>
          <a:lstStyle>
            <a:lvl1pPr>
              <a:defRPr/>
            </a:lvl1pPr>
          </a:lstStyle>
          <a:p>
            <a:pPr>
              <a:defRPr/>
            </a:pPr>
            <a:endParaRPr lang="ro-RO"/>
          </a:p>
        </p:txBody>
      </p:sp>
      <p:sp>
        <p:nvSpPr>
          <p:cNvPr id="9" name="Rectangle 6"/>
          <p:cNvSpPr>
            <a:spLocks noGrp="1" noChangeArrowheads="1"/>
          </p:cNvSpPr>
          <p:nvPr>
            <p:ph type="sldNum" sz="quarter" idx="12"/>
          </p:nvPr>
        </p:nvSpPr>
        <p:spPr>
          <a:ln/>
        </p:spPr>
        <p:txBody>
          <a:bodyPr/>
          <a:lstStyle>
            <a:lvl1pPr>
              <a:defRPr/>
            </a:lvl1pPr>
          </a:lstStyle>
          <a:p>
            <a:fld id="{118F9766-75E9-43AD-A535-6C3396EA512F}" type="slidenum">
              <a:rPr lang="ro-RO" altLang="ro-RO"/>
              <a:pPr/>
              <a:t>‹#›</a:t>
            </a:fld>
            <a:endParaRPr lang="ro-RO" alt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Rectangle 4"/>
          <p:cNvSpPr>
            <a:spLocks noGrp="1" noChangeArrowheads="1"/>
          </p:cNvSpPr>
          <p:nvPr>
            <p:ph type="dt" sz="half" idx="10"/>
          </p:nvPr>
        </p:nvSpPr>
        <p:spPr>
          <a:ln/>
        </p:spPr>
        <p:txBody>
          <a:bodyPr/>
          <a:lstStyle>
            <a:lvl1pPr>
              <a:defRPr/>
            </a:lvl1pPr>
          </a:lstStyle>
          <a:p>
            <a:pPr>
              <a:defRPr/>
            </a:pPr>
            <a:endParaRPr lang="ro-RO"/>
          </a:p>
        </p:txBody>
      </p:sp>
      <p:sp>
        <p:nvSpPr>
          <p:cNvPr id="4" name="Rectangle 5"/>
          <p:cNvSpPr>
            <a:spLocks noGrp="1" noChangeArrowheads="1"/>
          </p:cNvSpPr>
          <p:nvPr>
            <p:ph type="ftr" sz="quarter" idx="11"/>
          </p:nvPr>
        </p:nvSpPr>
        <p:spPr>
          <a:ln/>
        </p:spPr>
        <p:txBody>
          <a:bodyPr/>
          <a:lstStyle>
            <a:lvl1pPr>
              <a:defRPr/>
            </a:lvl1pPr>
          </a:lstStyle>
          <a:p>
            <a:pPr>
              <a:defRPr/>
            </a:pPr>
            <a:endParaRPr lang="ro-RO"/>
          </a:p>
        </p:txBody>
      </p:sp>
      <p:sp>
        <p:nvSpPr>
          <p:cNvPr id="5" name="Rectangle 6"/>
          <p:cNvSpPr>
            <a:spLocks noGrp="1" noChangeArrowheads="1"/>
          </p:cNvSpPr>
          <p:nvPr>
            <p:ph type="sldNum" sz="quarter" idx="12"/>
          </p:nvPr>
        </p:nvSpPr>
        <p:spPr>
          <a:ln/>
        </p:spPr>
        <p:txBody>
          <a:bodyPr/>
          <a:lstStyle>
            <a:lvl1pPr>
              <a:defRPr/>
            </a:lvl1pPr>
          </a:lstStyle>
          <a:p>
            <a:fld id="{C589699A-FDA8-4E8D-9B68-AD9E2945A397}" type="slidenum">
              <a:rPr lang="ro-RO" altLang="ro-RO"/>
              <a:pPr/>
              <a:t>‹#›</a:t>
            </a:fld>
            <a:endParaRPr lang="ro-RO" alt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o-RO"/>
          </a:p>
        </p:txBody>
      </p:sp>
      <p:sp>
        <p:nvSpPr>
          <p:cNvPr id="3" name="Rectangle 5"/>
          <p:cNvSpPr>
            <a:spLocks noGrp="1" noChangeArrowheads="1"/>
          </p:cNvSpPr>
          <p:nvPr>
            <p:ph type="ftr" sz="quarter" idx="11"/>
          </p:nvPr>
        </p:nvSpPr>
        <p:spPr>
          <a:ln/>
        </p:spPr>
        <p:txBody>
          <a:bodyPr/>
          <a:lstStyle>
            <a:lvl1pPr>
              <a:defRPr/>
            </a:lvl1pPr>
          </a:lstStyle>
          <a:p>
            <a:pPr>
              <a:defRPr/>
            </a:pPr>
            <a:endParaRPr lang="ro-RO"/>
          </a:p>
        </p:txBody>
      </p:sp>
      <p:sp>
        <p:nvSpPr>
          <p:cNvPr id="4" name="Rectangle 6"/>
          <p:cNvSpPr>
            <a:spLocks noGrp="1" noChangeArrowheads="1"/>
          </p:cNvSpPr>
          <p:nvPr>
            <p:ph type="sldNum" sz="quarter" idx="12"/>
          </p:nvPr>
        </p:nvSpPr>
        <p:spPr>
          <a:ln/>
        </p:spPr>
        <p:txBody>
          <a:bodyPr/>
          <a:lstStyle>
            <a:lvl1pPr>
              <a:defRPr/>
            </a:lvl1pPr>
          </a:lstStyle>
          <a:p>
            <a:fld id="{45AB81F0-3E23-4C1D-9F52-2BABDD12B8EA}" type="slidenum">
              <a:rPr lang="ro-RO" altLang="ro-RO"/>
              <a:pPr/>
              <a:t>‹#›</a:t>
            </a:fld>
            <a:endParaRPr lang="ro-RO" alt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o-RO"/>
          </a:p>
        </p:txBody>
      </p:sp>
      <p:sp>
        <p:nvSpPr>
          <p:cNvPr id="6" name="Rectangle 5"/>
          <p:cNvSpPr>
            <a:spLocks noGrp="1" noChangeArrowheads="1"/>
          </p:cNvSpPr>
          <p:nvPr>
            <p:ph type="ftr" sz="quarter" idx="11"/>
          </p:nvPr>
        </p:nvSpPr>
        <p:spPr>
          <a:ln/>
        </p:spPr>
        <p:txBody>
          <a:bodyPr/>
          <a:lstStyle>
            <a:lvl1pPr>
              <a:defRPr/>
            </a:lvl1pPr>
          </a:lstStyle>
          <a:p>
            <a:pPr>
              <a:defRPr/>
            </a:pPr>
            <a:endParaRPr lang="ro-RO"/>
          </a:p>
        </p:txBody>
      </p:sp>
      <p:sp>
        <p:nvSpPr>
          <p:cNvPr id="7" name="Rectangle 6"/>
          <p:cNvSpPr>
            <a:spLocks noGrp="1" noChangeArrowheads="1"/>
          </p:cNvSpPr>
          <p:nvPr>
            <p:ph type="sldNum" sz="quarter" idx="12"/>
          </p:nvPr>
        </p:nvSpPr>
        <p:spPr>
          <a:ln/>
        </p:spPr>
        <p:txBody>
          <a:bodyPr/>
          <a:lstStyle>
            <a:lvl1pPr>
              <a:defRPr/>
            </a:lvl1pPr>
          </a:lstStyle>
          <a:p>
            <a:fld id="{58EECA82-E746-43A5-8E7B-EE3AF7000F05}" type="slidenum">
              <a:rPr lang="ro-RO" altLang="ro-RO"/>
              <a:pPr/>
              <a:t>‹#›</a:t>
            </a:fld>
            <a:endParaRPr lang="ro-RO" alt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o-RO"/>
          </a:p>
        </p:txBody>
      </p:sp>
      <p:sp>
        <p:nvSpPr>
          <p:cNvPr id="6" name="Rectangle 5"/>
          <p:cNvSpPr>
            <a:spLocks noGrp="1" noChangeArrowheads="1"/>
          </p:cNvSpPr>
          <p:nvPr>
            <p:ph type="ftr" sz="quarter" idx="11"/>
          </p:nvPr>
        </p:nvSpPr>
        <p:spPr>
          <a:ln/>
        </p:spPr>
        <p:txBody>
          <a:bodyPr/>
          <a:lstStyle>
            <a:lvl1pPr>
              <a:defRPr/>
            </a:lvl1pPr>
          </a:lstStyle>
          <a:p>
            <a:pPr>
              <a:defRPr/>
            </a:pPr>
            <a:endParaRPr lang="ro-RO"/>
          </a:p>
        </p:txBody>
      </p:sp>
      <p:sp>
        <p:nvSpPr>
          <p:cNvPr id="7" name="Rectangle 6"/>
          <p:cNvSpPr>
            <a:spLocks noGrp="1" noChangeArrowheads="1"/>
          </p:cNvSpPr>
          <p:nvPr>
            <p:ph type="sldNum" sz="quarter" idx="12"/>
          </p:nvPr>
        </p:nvSpPr>
        <p:spPr>
          <a:ln/>
        </p:spPr>
        <p:txBody>
          <a:bodyPr/>
          <a:lstStyle>
            <a:lvl1pPr>
              <a:defRPr/>
            </a:lvl1pPr>
          </a:lstStyle>
          <a:p>
            <a:fld id="{DE8CC849-9EE5-4963-8CEF-5CB5141CDA1C}" type="slidenum">
              <a:rPr lang="ro-RO" altLang="ro-RO"/>
              <a:pPr/>
              <a:t>‹#›</a:t>
            </a:fld>
            <a:endParaRPr lang="ro-RO" alt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o-RO" altLang="ro-RO"/>
              <a:t>Se face clic pentru editare stil titlu Coordonator</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o-RO" altLang="ro-RO" dirty="0"/>
              <a:t>Se face clic pentru editarea stilurilor textului Coordonatorului</a:t>
            </a:r>
          </a:p>
          <a:p>
            <a:pPr lvl="1"/>
            <a:r>
              <a:rPr lang="ro-RO" altLang="ro-RO" dirty="0"/>
              <a:t>Nivelul secund</a:t>
            </a:r>
          </a:p>
          <a:p>
            <a:pPr lvl="2"/>
            <a:r>
              <a:rPr lang="ro-RO" altLang="ro-RO" dirty="0"/>
              <a:t>Al treilea nivel</a:t>
            </a:r>
          </a:p>
          <a:p>
            <a:pPr lvl="3"/>
            <a:r>
              <a:rPr lang="ro-RO" altLang="ro-RO" dirty="0"/>
              <a:t>Al patrulea nivel</a:t>
            </a:r>
          </a:p>
          <a:p>
            <a:pPr lvl="4"/>
            <a:r>
              <a:rPr lang="ro-RO" altLang="ro-RO" dirty="0"/>
              <a:t>Al cincilea nivel</a:t>
            </a:r>
          </a:p>
        </p:txBody>
      </p:sp>
      <p:sp>
        <p:nvSpPr>
          <p:cNvPr id="2519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ro-RO"/>
          </a:p>
        </p:txBody>
      </p:sp>
      <p:sp>
        <p:nvSpPr>
          <p:cNvPr id="2519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ro-RO"/>
          </a:p>
        </p:txBody>
      </p:sp>
      <p:sp>
        <p:nvSpPr>
          <p:cNvPr id="2519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162692E-CA9E-46A3-95A5-B9EE32AB6B64}" type="slidenum">
              <a:rPr lang="ro-RO" altLang="ro-RO"/>
              <a:pPr/>
              <a:t>‹#›</a:t>
            </a:fld>
            <a:endParaRPr lang="ro-RO" altLang="ro-RO"/>
          </a:p>
        </p:txBody>
      </p:sp>
      <p:sp>
        <p:nvSpPr>
          <p:cNvPr id="1032" name="Rectangle 8"/>
          <p:cNvSpPr>
            <a:spLocks noChangeArrowheads="1"/>
          </p:cNvSpPr>
          <p:nvPr userDrawn="1"/>
        </p:nvSpPr>
        <p:spPr bwMode="auto">
          <a:xfrm>
            <a:off x="0" y="6597650"/>
            <a:ext cx="9144000" cy="260350"/>
          </a:xfrm>
          <a:prstGeom prst="rect">
            <a:avLst/>
          </a:prstGeom>
          <a:solidFill>
            <a:srgbClr val="DDD1C1"/>
          </a:solidFill>
          <a:ln w="9525">
            <a:solidFill>
              <a:schemeClr val="tx1"/>
            </a:solidFill>
            <a:miter lim="800000"/>
            <a:headEnd/>
            <a:tailEnd/>
          </a:ln>
        </p:spPr>
        <p:txBody>
          <a:bodyPr wrap="none" anchor="ctr"/>
          <a:lstStyle/>
          <a:p>
            <a:pPr algn="ctr" eaLnBrk="1" hangingPunct="1"/>
            <a:r>
              <a:rPr lang="ro-RO" altLang="ro-RO" sz="1000" b="1">
                <a:latin typeface="Trebuchet MS" pitchFamily="34" charset="0"/>
              </a:rPr>
              <a:t>Cu gândul în viitor, acţionăm în prezent !</a:t>
            </a:r>
            <a:r>
              <a:rPr lang="ro-RO" altLang="ro-RO" sz="1400" b="1">
                <a:latin typeface="Trebuchet MS" pitchFamily="34" charset="0"/>
              </a:rPr>
              <a:t> </a:t>
            </a:r>
          </a:p>
        </p:txBody>
      </p:sp>
      <p:pic>
        <p:nvPicPr>
          <p:cNvPr id="3" name="Imagine 2">
            <a:extLst>
              <a:ext uri="{FF2B5EF4-FFF2-40B4-BE49-F238E27FC236}">
                <a16:creationId xmlns:a16="http://schemas.microsoft.com/office/drawing/2014/main" id="{0745CB30-D18F-4E0A-B5E2-BEFEEC6ACDC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2400" y="101142"/>
            <a:ext cx="2781124" cy="88945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defRPr/>
            </a:pPr>
            <a:r>
              <a:rPr lang="it-IT" b="1">
                <a:solidFill>
                  <a:schemeClr val="accent2"/>
                </a:solidFill>
                <a:effectLst>
                  <a:outerShdw blurRad="38100" dist="38100" dir="2700000" algn="tl">
                    <a:srgbClr val="000000">
                      <a:alpha val="43137"/>
                    </a:srgbClr>
                  </a:outerShdw>
                </a:effectLst>
              </a:rPr>
              <a:t>S</a:t>
            </a:r>
            <a:r>
              <a:rPr lang="ro-RO" b="1">
                <a:solidFill>
                  <a:schemeClr val="accent2"/>
                </a:solidFill>
              </a:rPr>
              <a:t>ERVICIUL</a:t>
            </a:r>
            <a:r>
              <a:rPr lang="ro-RO" b="1">
                <a:solidFill>
                  <a:schemeClr val="accent2"/>
                </a:solidFill>
                <a:effectLst>
                  <a:outerShdw blurRad="38100" dist="38100" dir="2700000" algn="tl">
                    <a:srgbClr val="000000">
                      <a:alpha val="43137"/>
                    </a:srgbClr>
                  </a:outerShdw>
                </a:effectLst>
              </a:rPr>
              <a:t> </a:t>
            </a:r>
            <a:r>
              <a:rPr lang="ro-RO" b="1">
                <a:solidFill>
                  <a:schemeClr val="accent2"/>
                </a:solidFill>
              </a:rPr>
              <a:t>DEZVOLTARE</a:t>
            </a:r>
            <a:endParaRPr lang="ro-RO"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idx="4294967295"/>
          </p:nvPr>
        </p:nvSpPr>
        <p:spPr>
          <a:xfrm>
            <a:off x="685800" y="832203"/>
            <a:ext cx="7543800" cy="457200"/>
          </a:xfrm>
        </p:spPr>
        <p:txBody>
          <a:bodyPr/>
          <a:lstStyle/>
          <a:p>
            <a:br>
              <a:rPr lang="en-US" sz="2400" b="1" dirty="0">
                <a:solidFill>
                  <a:srgbClr val="0070C0"/>
                </a:solidFill>
              </a:rPr>
            </a:br>
            <a:br>
              <a:rPr lang="en-US" sz="2400" b="1" dirty="0">
                <a:solidFill>
                  <a:srgbClr val="0070C0"/>
                </a:solidFill>
              </a:rPr>
            </a:br>
            <a:r>
              <a:rPr lang="en-US" sz="2400" b="1" dirty="0">
                <a:solidFill>
                  <a:srgbClr val="0070C0"/>
                </a:solidFill>
              </a:rPr>
              <a:t>4.</a:t>
            </a:r>
            <a:r>
              <a:rPr lang="ro-RO" sz="2400" b="1" dirty="0">
                <a:solidFill>
                  <a:srgbClr val="0070C0"/>
                </a:solidFill>
              </a:rPr>
              <a:t>Proiectul SENSES </a:t>
            </a:r>
            <a:br>
              <a:rPr lang="ro-RO" sz="2400" b="1" dirty="0">
                <a:solidFill>
                  <a:srgbClr val="0070C0"/>
                </a:solidFill>
              </a:rPr>
            </a:br>
            <a:br>
              <a:rPr lang="en-US" sz="2400" b="1" dirty="0"/>
            </a:br>
            <a:endParaRPr lang="en-US" sz="2400" b="1" dirty="0"/>
          </a:p>
        </p:txBody>
      </p:sp>
      <p:sp>
        <p:nvSpPr>
          <p:cNvPr id="3" name="Substituent conținut 2"/>
          <p:cNvSpPr>
            <a:spLocks noGrp="1"/>
          </p:cNvSpPr>
          <p:nvPr>
            <p:ph idx="1"/>
          </p:nvPr>
        </p:nvSpPr>
        <p:spPr>
          <a:xfrm>
            <a:off x="146539" y="1400908"/>
            <a:ext cx="8915398" cy="4983163"/>
          </a:xfrm>
        </p:spPr>
        <p:txBody>
          <a:bodyPr/>
          <a:lstStyle/>
          <a:p>
            <a:pPr algn="just">
              <a:buNone/>
            </a:pPr>
            <a:endParaRPr lang="ro-RO" sz="1800" b="1" dirty="0"/>
          </a:p>
          <a:p>
            <a:r>
              <a:rPr lang="vi-VN" sz="1600" b="1" dirty="0"/>
              <a:t>Programul de finanțare </a:t>
            </a:r>
            <a:r>
              <a:rPr lang="vi-VN" sz="1600" dirty="0"/>
              <a:t>- Programul Transnațional Dunărea, Axa prioritară 1: Inovare și responsabilitate socială în Regiunea Dunării</a:t>
            </a:r>
            <a:r>
              <a:rPr lang="en-GB" sz="1600" dirty="0"/>
              <a:t>;</a:t>
            </a:r>
            <a:endParaRPr lang="ro-RO" sz="1600" dirty="0"/>
          </a:p>
          <a:p>
            <a:r>
              <a:rPr lang="en-US" sz="1600" b="1" dirty="0" err="1"/>
              <a:t>Durata</a:t>
            </a:r>
            <a:r>
              <a:rPr lang="en-US" sz="1600" b="1" dirty="0"/>
              <a:t> de </a:t>
            </a:r>
            <a:r>
              <a:rPr lang="ro-RO" sz="1600" b="1" dirty="0"/>
              <a:t>implementare </a:t>
            </a:r>
            <a:r>
              <a:rPr lang="ro-RO" sz="1600" dirty="0"/>
              <a:t>: </a:t>
            </a:r>
            <a:r>
              <a:rPr lang="ro-RO" sz="1600" b="1" dirty="0"/>
              <a:t>30 luni </a:t>
            </a:r>
            <a:r>
              <a:rPr lang="ro-RO" sz="1600" dirty="0"/>
              <a:t>- </a:t>
            </a:r>
            <a:r>
              <a:rPr lang="vi-VN" sz="1600" dirty="0"/>
              <a:t>01.01.2017 – 30.06.2019</a:t>
            </a:r>
            <a:r>
              <a:rPr lang="ro-RO" sz="1600" dirty="0"/>
              <a:t>;</a:t>
            </a:r>
            <a:endParaRPr lang="en-US" sz="1600" dirty="0"/>
          </a:p>
          <a:p>
            <a:r>
              <a:rPr lang="en-US" sz="1600" b="1" dirty="0" err="1"/>
              <a:t>Consor</a:t>
            </a:r>
            <a:r>
              <a:rPr lang="ro-RO" sz="1600" b="1" dirty="0"/>
              <a:t>țiul proiectului</a:t>
            </a:r>
            <a:r>
              <a:rPr lang="en-US" sz="1600" b="1" dirty="0"/>
              <a:t> </a:t>
            </a:r>
            <a:r>
              <a:rPr lang="ro-RO" sz="1600" b="1" dirty="0"/>
              <a:t>- </a:t>
            </a:r>
            <a:r>
              <a:rPr lang="vi-VN" sz="1600" b="1" dirty="0"/>
              <a:t>17 parteneri din 10 </a:t>
            </a:r>
            <a:r>
              <a:rPr lang="ro-RO" sz="1600" b="1" dirty="0"/>
              <a:t>state </a:t>
            </a:r>
            <a:r>
              <a:rPr lang="ro-RO" sz="1600" dirty="0"/>
              <a:t>(</a:t>
            </a:r>
            <a:r>
              <a:rPr lang="vi-VN" sz="1600" dirty="0"/>
              <a:t>Cehia, Slovenia,</a:t>
            </a:r>
            <a:r>
              <a:rPr lang="ro-RO" sz="1600" dirty="0"/>
              <a:t> </a:t>
            </a:r>
            <a:r>
              <a:rPr lang="vi-VN" sz="1600" dirty="0"/>
              <a:t>Ungaria, Slovacia, Austria, Croația, Serbia, Belgia</a:t>
            </a:r>
            <a:r>
              <a:rPr lang="ro-RO" sz="1600" dirty="0"/>
              <a:t>,</a:t>
            </a:r>
            <a:r>
              <a:rPr lang="vi-VN" sz="1600" dirty="0"/>
              <a:t> Moldova și România</a:t>
            </a:r>
            <a:r>
              <a:rPr lang="ro-RO" sz="1600" dirty="0"/>
              <a:t>)</a:t>
            </a:r>
            <a:r>
              <a:rPr lang="en-US" sz="1600" dirty="0"/>
              <a:t>;</a:t>
            </a:r>
            <a:endParaRPr lang="ro-RO" sz="1600" dirty="0"/>
          </a:p>
          <a:p>
            <a:r>
              <a:rPr lang="ro-RO" sz="1600" b="1" dirty="0"/>
              <a:t>Buget total proiect</a:t>
            </a:r>
            <a:r>
              <a:rPr lang="ro-RO" sz="1600" dirty="0"/>
              <a:t> - 1.530.777,5 euro din care </a:t>
            </a:r>
            <a:r>
              <a:rPr lang="ro-RO" sz="1600" b="1" dirty="0"/>
              <a:t>buget ADRSM </a:t>
            </a:r>
            <a:r>
              <a:rPr lang="ro-RO" sz="1600" dirty="0"/>
              <a:t>- 132.097,62 euro;</a:t>
            </a:r>
          </a:p>
          <a:p>
            <a:r>
              <a:rPr lang="en-US" sz="1600" b="1" dirty="0" err="1">
                <a:cs typeface="Arial" pitchFamily="34" charset="0"/>
              </a:rPr>
              <a:t>Obiectivul</a:t>
            </a:r>
            <a:r>
              <a:rPr lang="en-US" sz="1600" b="1" dirty="0">
                <a:cs typeface="Arial" pitchFamily="34" charset="0"/>
              </a:rPr>
              <a:t> </a:t>
            </a:r>
            <a:r>
              <a:rPr lang="en-US" sz="1600" b="1" dirty="0" err="1">
                <a:cs typeface="Arial" pitchFamily="34" charset="0"/>
              </a:rPr>
              <a:t>proiectului</a:t>
            </a:r>
            <a:r>
              <a:rPr lang="en-US" sz="1600" b="1" dirty="0">
                <a:cs typeface="Arial" pitchFamily="34" charset="0"/>
              </a:rPr>
              <a:t> - c</a:t>
            </a:r>
            <a:r>
              <a:rPr lang="vi-VN" sz="1600" b="1" dirty="0">
                <a:cs typeface="Arial" pitchFamily="34" charset="0"/>
              </a:rPr>
              <a:t>rearea unei rețele transnaționale</a:t>
            </a:r>
            <a:r>
              <a:rPr lang="vi-VN" sz="1600" dirty="0">
                <a:cs typeface="Arial" pitchFamily="34" charset="0"/>
              </a:rPr>
              <a:t> de 600-800 de membri din regiunea Dunării, </a:t>
            </a:r>
            <a:r>
              <a:rPr lang="ro-RO" sz="1600" dirty="0">
                <a:cs typeface="Arial" pitchFamily="34" charset="0"/>
              </a:rPr>
              <a:t>din care vor face parte: </a:t>
            </a:r>
            <a:r>
              <a:rPr lang="vi-VN" sz="1600" dirty="0">
                <a:cs typeface="Arial" pitchFamily="34" charset="0"/>
              </a:rPr>
              <a:t>întreprinderi sociale; întreprinderi responsabile social; investitori </a:t>
            </a:r>
            <a:r>
              <a:rPr lang="ro-RO" sz="1600" dirty="0">
                <a:cs typeface="Arial" pitchFamily="34" charset="0"/>
              </a:rPr>
              <a:t>în domeniul social</a:t>
            </a:r>
            <a:r>
              <a:rPr lang="vi-VN" sz="1600" dirty="0">
                <a:cs typeface="Arial" pitchFamily="34" charset="0"/>
              </a:rPr>
              <a:t>; factori de decizie; mediul academic;</a:t>
            </a:r>
            <a:r>
              <a:rPr lang="ro-RO" sz="1600" dirty="0">
                <a:cs typeface="Arial" pitchFamily="34" charset="0"/>
              </a:rPr>
              <a:t> </a:t>
            </a:r>
            <a:r>
              <a:rPr lang="vi-VN" sz="1600" dirty="0">
                <a:cs typeface="Arial" pitchFamily="34" charset="0"/>
              </a:rPr>
              <a:t>ONG-uri. </a:t>
            </a:r>
            <a:endParaRPr lang="ro-RO" sz="1600" dirty="0">
              <a:cs typeface="Arial" pitchFamily="34" charset="0"/>
            </a:endParaRPr>
          </a:p>
          <a:p>
            <a:pPr indent="-257175" algn="just">
              <a:buFont typeface="Wingdings" panose="05000000000000000000" pitchFamily="2" charset="2"/>
              <a:buChar char="§"/>
            </a:pPr>
            <a:endParaRPr lang="ro-RO" sz="1800" dirty="0">
              <a:latin typeface="Montserrat"/>
            </a:endParaRPr>
          </a:p>
        </p:txBody>
      </p:sp>
      <p:pic>
        <p:nvPicPr>
          <p:cNvPr id="6" name="Imagine 5">
            <a:extLst>
              <a:ext uri="{FF2B5EF4-FFF2-40B4-BE49-F238E27FC236}">
                <a16:creationId xmlns:a16="http://schemas.microsoft.com/office/drawing/2014/main" id="{8CBFF1DE-5A5E-4761-BA09-A088B318C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0118" y="9525"/>
            <a:ext cx="2591931" cy="904875"/>
          </a:xfrm>
          <a:prstGeom prst="rect">
            <a:avLst/>
          </a:prstGeom>
        </p:spPr>
      </p:pic>
      <p:pic>
        <p:nvPicPr>
          <p:cNvPr id="8" name="Imagine 7">
            <a:extLst>
              <a:ext uri="{FF2B5EF4-FFF2-40B4-BE49-F238E27FC236}">
                <a16:creationId xmlns:a16="http://schemas.microsoft.com/office/drawing/2014/main" id="{3E634DFC-0318-45C2-8D6D-68B13A78FC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539" y="4652337"/>
            <a:ext cx="2914652" cy="1921163"/>
          </a:xfrm>
          <a:prstGeom prst="rect">
            <a:avLst/>
          </a:prstGeom>
        </p:spPr>
      </p:pic>
      <p:pic>
        <p:nvPicPr>
          <p:cNvPr id="12" name="Imagine 11">
            <a:extLst>
              <a:ext uri="{FF2B5EF4-FFF2-40B4-BE49-F238E27FC236}">
                <a16:creationId xmlns:a16="http://schemas.microsoft.com/office/drawing/2014/main" id="{C0B5522E-5305-4C73-B9B3-86B6A24BF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2155" y="4681645"/>
            <a:ext cx="2817544" cy="1849100"/>
          </a:xfrm>
          <a:prstGeom prst="rect">
            <a:avLst/>
          </a:prstGeom>
        </p:spPr>
      </p:pic>
      <p:pic>
        <p:nvPicPr>
          <p:cNvPr id="14" name="Imagine 13">
            <a:extLst>
              <a:ext uri="{FF2B5EF4-FFF2-40B4-BE49-F238E27FC236}">
                <a16:creationId xmlns:a16="http://schemas.microsoft.com/office/drawing/2014/main" id="{E494EE20-1F15-47AB-B924-AD5010B10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9347" y="4684575"/>
            <a:ext cx="2914652" cy="18700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idx="4294967295"/>
          </p:nvPr>
        </p:nvSpPr>
        <p:spPr>
          <a:xfrm>
            <a:off x="533400" y="682306"/>
            <a:ext cx="8229600" cy="914400"/>
          </a:xfrm>
        </p:spPr>
        <p:txBody>
          <a:bodyPr/>
          <a:lstStyle/>
          <a:p>
            <a:r>
              <a:rPr lang="en-US" sz="2400" b="1" dirty="0" err="1">
                <a:solidFill>
                  <a:srgbClr val="0070C0"/>
                </a:solidFill>
              </a:rPr>
              <a:t>Deplas</a:t>
            </a:r>
            <a:r>
              <a:rPr lang="ro-RO" sz="2400" b="1" dirty="0" err="1">
                <a:solidFill>
                  <a:srgbClr val="0070C0"/>
                </a:solidFill>
              </a:rPr>
              <a:t>ări</a:t>
            </a:r>
            <a:r>
              <a:rPr lang="ro-RO" sz="2400" b="1" dirty="0">
                <a:solidFill>
                  <a:srgbClr val="0070C0"/>
                </a:solidFill>
              </a:rPr>
              <a:t> transnaționale </a:t>
            </a:r>
            <a:endParaRPr lang="en-US" sz="2400" b="1" dirty="0">
              <a:solidFill>
                <a:srgbClr val="0070C0"/>
              </a:solidFill>
            </a:endParaRPr>
          </a:p>
        </p:txBody>
      </p:sp>
      <p:sp>
        <p:nvSpPr>
          <p:cNvPr id="3" name="Substituent conținut 2"/>
          <p:cNvSpPr>
            <a:spLocks noGrp="1"/>
          </p:cNvSpPr>
          <p:nvPr>
            <p:ph idx="1"/>
          </p:nvPr>
        </p:nvSpPr>
        <p:spPr>
          <a:xfrm>
            <a:off x="304800" y="1139506"/>
            <a:ext cx="8839200" cy="5181600"/>
          </a:xfrm>
        </p:spPr>
        <p:txBody>
          <a:bodyPr/>
          <a:lstStyle/>
          <a:p>
            <a:pPr>
              <a:buNone/>
            </a:pPr>
            <a:endParaRPr lang="ro-RO" sz="1600" dirty="0"/>
          </a:p>
          <a:p>
            <a:pPr>
              <a:buFont typeface="Wingdings" panose="05000000000000000000" pitchFamily="2" charset="2"/>
              <a:buChar char="Ø"/>
            </a:pPr>
            <a:r>
              <a:rPr lang="ro-RO" sz="1600" b="1" dirty="0" err="1"/>
              <a:t>Policy</a:t>
            </a:r>
            <a:r>
              <a:rPr lang="ro-RO" sz="1600" b="1" dirty="0"/>
              <a:t> </a:t>
            </a:r>
            <a:r>
              <a:rPr lang="ro-RO" sz="1600" b="1" dirty="0" err="1"/>
              <a:t>Learning</a:t>
            </a:r>
            <a:r>
              <a:rPr lang="ro-RO" sz="1600" b="1" dirty="0"/>
              <a:t> </a:t>
            </a:r>
            <a:r>
              <a:rPr lang="ro-RO" sz="1600" b="1" dirty="0" err="1"/>
              <a:t>Dialogue</a:t>
            </a:r>
            <a:r>
              <a:rPr lang="ro-RO" sz="1600" b="1" dirty="0"/>
              <a:t> </a:t>
            </a:r>
            <a:r>
              <a:rPr lang="en-US" sz="1600" b="1" dirty="0"/>
              <a:t>– </a:t>
            </a:r>
            <a:r>
              <a:rPr lang="ro-RO" sz="1600" b="1" dirty="0"/>
              <a:t>13 iunie 2018 </a:t>
            </a:r>
            <a:r>
              <a:rPr lang="en-US" sz="1600" b="1" dirty="0"/>
              <a:t>– </a:t>
            </a:r>
            <a:r>
              <a:rPr lang="ro-RO" sz="1600" b="1" dirty="0"/>
              <a:t>Zagreb, CROAȚIA</a:t>
            </a:r>
            <a:r>
              <a:rPr lang="en-US" sz="1600" b="1" dirty="0"/>
              <a:t>;</a:t>
            </a:r>
            <a:endParaRPr lang="ro-RO" sz="1600" b="1" dirty="0"/>
          </a:p>
          <a:p>
            <a:pPr>
              <a:buFont typeface="Wingdings" panose="05000000000000000000" pitchFamily="2" charset="2"/>
              <a:buChar char="Ø"/>
            </a:pPr>
            <a:r>
              <a:rPr lang="ro-RO" sz="1600" b="1" dirty="0"/>
              <a:t>Scopul întâlnirii</a:t>
            </a:r>
            <a:r>
              <a:rPr lang="en-US" sz="1600" b="1" dirty="0"/>
              <a:t> </a:t>
            </a:r>
            <a:r>
              <a:rPr lang="ro-RO" sz="1600" dirty="0"/>
              <a:t>este de a informa decidenții de la nivel înalt (ministere) din regiunea Dunării cu privire la situația mediului antreprenorial social în țările partenere ale proiectului SENSES, precum și cu privire la recomandările de îmbunătățire a politicii de economie socială.</a:t>
            </a:r>
          </a:p>
          <a:p>
            <a:pPr>
              <a:buFont typeface="Wingdings" panose="05000000000000000000" pitchFamily="2" charset="2"/>
              <a:buChar char="Ø"/>
            </a:pPr>
            <a:r>
              <a:rPr lang="ro-RO" sz="1600" dirty="0"/>
              <a:t>În cadrul acestui eveniment, ADR SM, în calitate de partener</a:t>
            </a:r>
            <a:r>
              <a:rPr lang="en-US" sz="1600" dirty="0"/>
              <a:t>,</a:t>
            </a:r>
            <a:r>
              <a:rPr lang="ro-RO" sz="1600" dirty="0"/>
              <a:t> trebuie să invite un factor de decizie politică din domeniul economiei sociale</a:t>
            </a:r>
            <a:r>
              <a:rPr lang="en-US" sz="1600" dirty="0"/>
              <a:t>;</a:t>
            </a:r>
            <a:endParaRPr lang="ro-RO" sz="1600" dirty="0"/>
          </a:p>
          <a:p>
            <a:pPr>
              <a:buFont typeface="Wingdings" panose="05000000000000000000" pitchFamily="2" charset="2"/>
              <a:buChar char="Ø"/>
            </a:pPr>
            <a:r>
              <a:rPr lang="en-US" sz="1600" dirty="0" err="1"/>
              <a:t>Stakeholderi</a:t>
            </a:r>
            <a:r>
              <a:rPr lang="en-US" sz="1600" dirty="0"/>
              <a:t> </a:t>
            </a:r>
            <a:r>
              <a:rPr lang="en-US" sz="1600" dirty="0" err="1"/>
              <a:t>relevan</a:t>
            </a:r>
            <a:r>
              <a:rPr lang="ro-RO" sz="1600" dirty="0"/>
              <a:t>ți</a:t>
            </a:r>
            <a:r>
              <a:rPr lang="en-US" sz="1600" dirty="0"/>
              <a:t>: </a:t>
            </a:r>
            <a:endParaRPr lang="ro-RO" sz="1600" dirty="0"/>
          </a:p>
          <a:p>
            <a:pPr marL="0" indent="0">
              <a:buNone/>
            </a:pPr>
            <a:r>
              <a:rPr lang="ro-RO" sz="1600" dirty="0"/>
              <a:t>	- </a:t>
            </a:r>
            <a:r>
              <a:rPr lang="ro-RO" sz="1600" b="1" dirty="0"/>
              <a:t>Cele 7 AJOFM-uri </a:t>
            </a:r>
            <a:r>
              <a:rPr lang="it-IT" sz="1600" b="1" dirty="0"/>
              <a:t>din cele 7 județe componente ale regiunii Sud</a:t>
            </a:r>
            <a:r>
              <a:rPr lang="ro-RO" sz="1600" b="1" dirty="0"/>
              <a:t> </a:t>
            </a:r>
            <a:r>
              <a:rPr lang="it-IT" sz="1600" b="1" dirty="0"/>
              <a:t>Muntenia;</a:t>
            </a:r>
            <a:endParaRPr lang="ro-RO" sz="1600" b="1" dirty="0"/>
          </a:p>
          <a:p>
            <a:pPr marL="0" indent="0">
              <a:buNone/>
            </a:pPr>
            <a:r>
              <a:rPr lang="ro-RO" sz="1600" b="1" dirty="0"/>
              <a:t>	- 4 Consilii Județene </a:t>
            </a:r>
            <a:r>
              <a:rPr lang="en-US" sz="1600" b="1" dirty="0"/>
              <a:t>(</a:t>
            </a:r>
            <a:r>
              <a:rPr lang="en-US" sz="1600" b="1" dirty="0" err="1"/>
              <a:t>Călărași</a:t>
            </a:r>
            <a:r>
              <a:rPr lang="en-US" sz="1600" b="1" dirty="0"/>
              <a:t>, Dâmbovița, </a:t>
            </a:r>
            <a:r>
              <a:rPr lang="en-US" sz="1600" b="1" dirty="0" err="1"/>
              <a:t>Ialomița</a:t>
            </a:r>
            <a:r>
              <a:rPr lang="en-US" sz="1600" b="1" dirty="0"/>
              <a:t> </a:t>
            </a:r>
            <a:r>
              <a:rPr lang="en-US" sz="1600" b="1" dirty="0" err="1"/>
              <a:t>și</a:t>
            </a:r>
            <a:r>
              <a:rPr lang="en-US" sz="1600" b="1" dirty="0"/>
              <a:t> </a:t>
            </a:r>
            <a:r>
              <a:rPr lang="en-US" sz="1600" b="1" dirty="0" err="1"/>
              <a:t>Teleorman</a:t>
            </a:r>
            <a:r>
              <a:rPr lang="en-US" sz="1600" b="1" dirty="0"/>
              <a:t>);</a:t>
            </a:r>
          </a:p>
          <a:p>
            <a:pPr marL="0" indent="0">
              <a:buNone/>
            </a:pPr>
            <a:r>
              <a:rPr lang="en-US" sz="1600" b="1" dirty="0"/>
              <a:t>	- 3 DGASPC (Dâmbovița, </a:t>
            </a:r>
            <a:r>
              <a:rPr lang="en-US" sz="1600" b="1" dirty="0" err="1"/>
              <a:t>Ialomița</a:t>
            </a:r>
            <a:r>
              <a:rPr lang="en-US" sz="1600" b="1" dirty="0"/>
              <a:t> </a:t>
            </a:r>
            <a:r>
              <a:rPr lang="en-US" sz="1600" b="1" dirty="0" err="1"/>
              <a:t>și</a:t>
            </a:r>
            <a:r>
              <a:rPr lang="en-US" sz="1600" b="1" dirty="0"/>
              <a:t> Prahova);</a:t>
            </a:r>
          </a:p>
          <a:p>
            <a:pPr marL="0" indent="0">
              <a:buNone/>
            </a:pPr>
            <a:r>
              <a:rPr lang="en-US" sz="1600" b="1" dirty="0"/>
              <a:t>	- 6 UAT-</a:t>
            </a:r>
            <a:r>
              <a:rPr lang="en-US" sz="1600" b="1" dirty="0" err="1"/>
              <a:t>uri</a:t>
            </a:r>
            <a:r>
              <a:rPr lang="en-US" sz="1600" b="1" dirty="0"/>
              <a:t> (Amara, </a:t>
            </a:r>
            <a:r>
              <a:rPr lang="en-US" sz="1600" b="1" dirty="0" err="1"/>
              <a:t>Fetești</a:t>
            </a:r>
            <a:r>
              <a:rPr lang="en-US" sz="1600" b="1" dirty="0"/>
              <a:t>, </a:t>
            </a:r>
            <a:r>
              <a:rPr lang="en-US" sz="1600" b="1" dirty="0" err="1"/>
              <a:t>Mioveni</a:t>
            </a:r>
            <a:r>
              <a:rPr lang="en-US" sz="1600" b="1" dirty="0"/>
              <a:t>, </a:t>
            </a:r>
            <a:r>
              <a:rPr lang="en-US" sz="1600" b="1" dirty="0" err="1"/>
              <a:t>Rosiorii</a:t>
            </a:r>
            <a:r>
              <a:rPr lang="en-US" sz="1600" b="1" dirty="0"/>
              <a:t> de </a:t>
            </a:r>
            <a:r>
              <a:rPr lang="en-US" sz="1600" b="1" dirty="0" err="1"/>
              <a:t>Vede</a:t>
            </a:r>
            <a:r>
              <a:rPr lang="en-US" sz="1600" b="1" dirty="0"/>
              <a:t>, </a:t>
            </a:r>
            <a:r>
              <a:rPr lang="en-US" sz="1600" b="1" dirty="0" err="1"/>
              <a:t>Târgoviște</a:t>
            </a:r>
            <a:r>
              <a:rPr lang="en-US" sz="1600" b="1" dirty="0"/>
              <a:t> </a:t>
            </a:r>
            <a:r>
              <a:rPr lang="en-US" sz="1600" b="1" dirty="0" err="1"/>
              <a:t>și</a:t>
            </a:r>
            <a:r>
              <a:rPr lang="en-US" sz="1600" b="1" dirty="0"/>
              <a:t> 	</a:t>
            </a:r>
            <a:r>
              <a:rPr lang="en-US" sz="1600" b="1" dirty="0" err="1"/>
              <a:t>Topoloveni</a:t>
            </a:r>
            <a:r>
              <a:rPr lang="en-US" sz="1600" b="1" dirty="0"/>
              <a:t>);</a:t>
            </a:r>
          </a:p>
          <a:p>
            <a:pPr marL="0" indent="0">
              <a:buNone/>
            </a:pPr>
            <a:r>
              <a:rPr lang="en-US" sz="1600" b="1" dirty="0"/>
              <a:t>	- 29 ONG-</a:t>
            </a:r>
            <a:r>
              <a:rPr lang="en-US" sz="1600" b="1" dirty="0" err="1"/>
              <a:t>uri</a:t>
            </a:r>
            <a:r>
              <a:rPr lang="en-US" sz="1600" b="1" dirty="0"/>
              <a:t>;</a:t>
            </a:r>
          </a:p>
          <a:p>
            <a:pPr marL="0" indent="0">
              <a:buNone/>
            </a:pPr>
            <a:r>
              <a:rPr lang="en-US" sz="1600" b="1" dirty="0"/>
              <a:t>	- CRFPA C</a:t>
            </a:r>
            <a:r>
              <a:rPr lang="ro-RO" sz="1600" b="1" dirty="0" err="1"/>
              <a:t>ălărași</a:t>
            </a:r>
            <a:r>
              <a:rPr lang="en-US" sz="1600" b="1" dirty="0"/>
              <a:t>;</a:t>
            </a:r>
          </a:p>
          <a:p>
            <a:pPr marL="0" indent="0">
              <a:buNone/>
            </a:pPr>
            <a:r>
              <a:rPr lang="en-US" sz="1600" b="1" dirty="0"/>
              <a:t>	- AJPIS C</a:t>
            </a:r>
            <a:r>
              <a:rPr lang="ro-RO" sz="1600" b="1" dirty="0" err="1"/>
              <a:t>ălărași</a:t>
            </a:r>
            <a:r>
              <a:rPr lang="ro-RO" sz="1600" b="1" dirty="0"/>
              <a:t>.</a:t>
            </a:r>
            <a:endParaRPr lang="en-US" sz="1600" b="1" dirty="0"/>
          </a:p>
          <a:p>
            <a:pPr marL="0" indent="0">
              <a:buNone/>
            </a:pPr>
            <a:r>
              <a:rPr lang="en-US" sz="1600" b="1" dirty="0"/>
              <a:t>	</a:t>
            </a:r>
            <a:endParaRPr lang="ro-RO" sz="1600" b="1" dirty="0"/>
          </a:p>
          <a:p>
            <a:pPr marL="0" indent="0">
              <a:buNone/>
            </a:pPr>
            <a:endParaRPr lang="ro-RO" sz="1600" dirty="0"/>
          </a:p>
          <a:p>
            <a:pPr marL="0" indent="0">
              <a:buNone/>
            </a:pPr>
            <a:endParaRPr lang="ro-RO" sz="800" dirty="0"/>
          </a:p>
          <a:p>
            <a:pPr marL="0" indent="0">
              <a:buNone/>
            </a:pPr>
            <a:r>
              <a:rPr lang="en-US" sz="1600" b="1" dirty="0"/>
              <a:t>	</a:t>
            </a:r>
          </a:p>
          <a:p>
            <a:pPr marL="0" indent="0">
              <a:buNone/>
            </a:pPr>
            <a:endParaRPr lang="en-US" sz="1600" b="1" dirty="0"/>
          </a:p>
          <a:p>
            <a:pPr marL="285750" indent="-285750" algn="just">
              <a:buNone/>
            </a:pPr>
            <a:endParaRPr lang="vi-VN" sz="1800" dirty="0">
              <a:solidFill>
                <a:schemeClr val="tx1"/>
              </a:solidFill>
            </a:endParaRPr>
          </a:p>
          <a:p>
            <a:pPr marL="285750" indent="-285750" algn="just">
              <a:buNone/>
            </a:pPr>
            <a:endParaRPr lang="ro-RO" i="1" dirty="0">
              <a:solidFill>
                <a:schemeClr val="tx1"/>
              </a:solidFill>
              <a:latin typeface="Calibri" panose="020F0502020204030204" pitchFamily="34" charset="0"/>
            </a:endParaRPr>
          </a:p>
          <a:p>
            <a:pPr marL="285750" indent="-285750" algn="just">
              <a:buNone/>
            </a:pPr>
            <a:endParaRPr lang="en-US" dirty="0"/>
          </a:p>
        </p:txBody>
      </p:sp>
      <p:pic>
        <p:nvPicPr>
          <p:cNvPr id="5" name="Imagine 4">
            <a:extLst>
              <a:ext uri="{FF2B5EF4-FFF2-40B4-BE49-F238E27FC236}">
                <a16:creationId xmlns:a16="http://schemas.microsoft.com/office/drawing/2014/main" id="{B4358548-EF12-4837-A3CB-1643D6D7F4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3510" y="0"/>
            <a:ext cx="2400946" cy="838200"/>
          </a:xfrm>
          <a:prstGeom prst="rect">
            <a:avLst/>
          </a:prstGeom>
        </p:spPr>
      </p:pic>
    </p:spTree>
    <p:extLst>
      <p:ext uri="{BB962C8B-B14F-4D97-AF65-F5344CB8AC3E}">
        <p14:creationId xmlns:p14="http://schemas.microsoft.com/office/powerpoint/2010/main" val="423123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idx="4294967295"/>
          </p:nvPr>
        </p:nvSpPr>
        <p:spPr>
          <a:xfrm>
            <a:off x="457200" y="762000"/>
            <a:ext cx="8229600" cy="762000"/>
          </a:xfrm>
        </p:spPr>
        <p:txBody>
          <a:bodyPr/>
          <a:lstStyle/>
          <a:p>
            <a:br>
              <a:rPr lang="ro-RO" dirty="0"/>
            </a:br>
            <a:br>
              <a:rPr lang="ro-RO" dirty="0"/>
            </a:br>
            <a:br>
              <a:rPr lang="ro-RO" dirty="0"/>
            </a:br>
            <a:r>
              <a:rPr lang="en-US" sz="2400" b="1" dirty="0">
                <a:solidFill>
                  <a:srgbClr val="0070C0"/>
                </a:solidFill>
              </a:rPr>
              <a:t>5.P</a:t>
            </a:r>
            <a:r>
              <a:rPr lang="ro-RO" sz="2400" b="1" dirty="0" err="1">
                <a:solidFill>
                  <a:srgbClr val="0070C0"/>
                </a:solidFill>
              </a:rPr>
              <a:t>roiectul</a:t>
            </a:r>
            <a:r>
              <a:rPr lang="ro-RO" sz="2400" b="1" dirty="0">
                <a:solidFill>
                  <a:srgbClr val="0070C0"/>
                </a:solidFill>
              </a:rPr>
              <a:t> PROSME </a:t>
            </a:r>
            <a:br>
              <a:rPr lang="ro-RO" sz="2400" b="1" dirty="0">
                <a:solidFill>
                  <a:srgbClr val="0070C0"/>
                </a:solidFill>
              </a:rPr>
            </a:br>
            <a:r>
              <a:rPr lang="en-US" sz="2400" b="1" dirty="0"/>
              <a:t> </a:t>
            </a:r>
            <a:br>
              <a:rPr lang="en-US" dirty="0"/>
            </a:br>
            <a:br>
              <a:rPr lang="ro-RO" altLang="en-US" b="1" dirty="0">
                <a:latin typeface="Verdana" panose="020B0604030504040204" pitchFamily="34" charset="0"/>
                <a:ea typeface="Verdana" panose="020B0604030504040204" pitchFamily="34" charset="0"/>
                <a:cs typeface="Verdana" panose="020B0604030504040204" pitchFamily="34" charset="0"/>
              </a:rPr>
            </a:br>
            <a:endParaRPr lang="en-US" dirty="0"/>
          </a:p>
        </p:txBody>
      </p:sp>
      <p:sp>
        <p:nvSpPr>
          <p:cNvPr id="3" name="Substituent conținut 2"/>
          <p:cNvSpPr>
            <a:spLocks noGrp="1"/>
          </p:cNvSpPr>
          <p:nvPr>
            <p:ph idx="1"/>
          </p:nvPr>
        </p:nvSpPr>
        <p:spPr>
          <a:xfrm>
            <a:off x="381000" y="1295400"/>
            <a:ext cx="8153400" cy="4797669"/>
          </a:xfrm>
        </p:spPr>
        <p:txBody>
          <a:bodyPr/>
          <a:lstStyle/>
          <a:p>
            <a:pPr marL="0" indent="0" algn="just">
              <a:lnSpc>
                <a:spcPct val="80000"/>
              </a:lnSpc>
              <a:buNone/>
            </a:pPr>
            <a:endParaRPr lang="en-US" altLang="en-US" sz="1600" dirty="0">
              <a:ea typeface="Verdana" panose="020B0604030504040204" pitchFamily="34" charset="0"/>
              <a:cs typeface="Verdana" panose="020B0604030504040204" pitchFamily="34" charset="0"/>
            </a:endParaRPr>
          </a:p>
          <a:p>
            <a:pPr marL="0" indent="0" algn="just">
              <a:lnSpc>
                <a:spcPct val="80000"/>
              </a:lnSpc>
              <a:buNone/>
            </a:pPr>
            <a:endParaRPr lang="en-US" altLang="en-US" sz="1600" dirty="0">
              <a:ea typeface="Verdana" panose="020B0604030504040204" pitchFamily="34" charset="0"/>
              <a:cs typeface="Verdana" panose="020B0604030504040204" pitchFamily="34" charset="0"/>
            </a:endParaRPr>
          </a:p>
          <a:p>
            <a:pPr algn="just">
              <a:lnSpc>
                <a:spcPct val="80000"/>
              </a:lnSpc>
            </a:pPr>
            <a:r>
              <a:rPr lang="en-US" altLang="en-US" sz="1600" dirty="0" err="1">
                <a:ea typeface="Verdana" panose="020B0604030504040204" pitchFamily="34" charset="0"/>
                <a:cs typeface="Verdana" panose="020B0604030504040204" pitchFamily="34" charset="0"/>
              </a:rPr>
              <a:t>Proiect</a:t>
            </a:r>
            <a:r>
              <a:rPr lang="en-US" altLang="en-US" sz="1600" dirty="0">
                <a:ea typeface="Verdana" panose="020B0604030504040204" pitchFamily="34" charset="0"/>
                <a:cs typeface="Verdana" panose="020B0604030504040204" pitchFamily="34" charset="0"/>
              </a:rPr>
              <a:t> </a:t>
            </a:r>
            <a:r>
              <a:rPr lang="en-US" altLang="en-US" sz="1600" dirty="0" err="1">
                <a:ea typeface="Verdana" panose="020B0604030504040204" pitchFamily="34" charset="0"/>
                <a:cs typeface="Verdana" panose="020B0604030504040204" pitchFamily="34" charset="0"/>
              </a:rPr>
              <a:t>finan</a:t>
            </a:r>
            <a:r>
              <a:rPr lang="ro-RO" altLang="en-US" sz="1600" dirty="0" err="1">
                <a:ea typeface="Verdana" panose="020B0604030504040204" pitchFamily="34" charset="0"/>
                <a:cs typeface="Verdana" panose="020B0604030504040204" pitchFamily="34" charset="0"/>
              </a:rPr>
              <a:t>țat</a:t>
            </a:r>
            <a:r>
              <a:rPr lang="ro-RO" altLang="en-US" sz="1600" dirty="0">
                <a:ea typeface="Verdana" panose="020B0604030504040204" pitchFamily="34" charset="0"/>
                <a:cs typeface="Verdana" panose="020B0604030504040204" pitchFamily="34" charset="0"/>
              </a:rPr>
              <a:t> în cadrul </a:t>
            </a:r>
            <a:r>
              <a:rPr lang="ro-RO" altLang="en-US" sz="1600" b="1" dirty="0">
                <a:ea typeface="Verdana" panose="020B0604030504040204" pitchFamily="34" charset="0"/>
                <a:cs typeface="Verdana" panose="020B0604030504040204" pitchFamily="34" charset="0"/>
              </a:rPr>
              <a:t>Programul</a:t>
            </a:r>
            <a:r>
              <a:rPr lang="en-US" altLang="en-US" sz="1600" b="1" dirty="0" err="1">
                <a:ea typeface="Verdana" panose="020B0604030504040204" pitchFamily="34" charset="0"/>
                <a:cs typeface="Verdana" panose="020B0604030504040204" pitchFamily="34" charset="0"/>
              </a:rPr>
              <a:t>ui</a:t>
            </a:r>
            <a:r>
              <a:rPr lang="ro-RO" altLang="en-US" sz="1600" b="1" dirty="0">
                <a:ea typeface="Verdana" panose="020B0604030504040204" pitchFamily="34" charset="0"/>
                <a:cs typeface="Verdana" panose="020B0604030504040204" pitchFamily="34" charset="0"/>
              </a:rPr>
              <a:t> pentru Competitivitatea Întreprinderilor și pentru IMM-uri (COSME) </a:t>
            </a:r>
            <a:r>
              <a:rPr lang="ro-RO" altLang="en-US" sz="1600" dirty="0">
                <a:ea typeface="Verdana" panose="020B0604030504040204" pitchFamily="34" charset="0"/>
                <a:cs typeface="Verdana" panose="020B0604030504040204" pitchFamily="34" charset="0"/>
              </a:rPr>
              <a:t>direct de către Comisia</a:t>
            </a:r>
            <a:r>
              <a:rPr lang="en-US" altLang="en-US" sz="1600" dirty="0">
                <a:ea typeface="Verdana" panose="020B0604030504040204" pitchFamily="34" charset="0"/>
                <a:cs typeface="Verdana" panose="020B0604030504040204" pitchFamily="34" charset="0"/>
              </a:rPr>
              <a:t> E</a:t>
            </a:r>
            <a:r>
              <a:rPr lang="ro-RO" altLang="en-US" sz="1600" dirty="0" err="1">
                <a:ea typeface="Verdana" panose="020B0604030504040204" pitchFamily="34" charset="0"/>
                <a:cs typeface="Verdana" panose="020B0604030504040204" pitchFamily="34" charset="0"/>
              </a:rPr>
              <a:t>uropeană</a:t>
            </a:r>
            <a:r>
              <a:rPr lang="ro-RO" altLang="en-US" sz="1600" dirty="0">
                <a:ea typeface="Verdana" panose="020B0604030504040204" pitchFamily="34" charset="0"/>
                <a:cs typeface="Verdana" panose="020B0604030504040204" pitchFamily="34" charset="0"/>
              </a:rPr>
              <a:t>;</a:t>
            </a:r>
            <a:endParaRPr lang="ro-RO" altLang="en-US" sz="1600" b="1" dirty="0">
              <a:ea typeface="Verdana" panose="020B0604030504040204" pitchFamily="34" charset="0"/>
              <a:cs typeface="Verdana" panose="020B0604030504040204" pitchFamily="34" charset="0"/>
            </a:endParaRPr>
          </a:p>
          <a:p>
            <a:pPr>
              <a:lnSpc>
                <a:spcPct val="80000"/>
              </a:lnSpc>
            </a:pPr>
            <a:r>
              <a:rPr lang="en-US" altLang="en-US" sz="1600" dirty="0" err="1">
                <a:ea typeface="Verdana" panose="020B0604030504040204" pitchFamily="34" charset="0"/>
                <a:cs typeface="Verdana" panose="020B0604030504040204" pitchFamily="34" charset="0"/>
              </a:rPr>
              <a:t>Durata</a:t>
            </a:r>
            <a:r>
              <a:rPr lang="en-US" altLang="en-US" sz="1600" dirty="0">
                <a:ea typeface="Verdana" panose="020B0604030504040204" pitchFamily="34" charset="0"/>
                <a:cs typeface="Verdana" panose="020B0604030504040204" pitchFamily="34" charset="0"/>
              </a:rPr>
              <a:t> de </a:t>
            </a:r>
            <a:r>
              <a:rPr lang="en-US" altLang="en-US" sz="1600" dirty="0" err="1">
                <a:ea typeface="Verdana" panose="020B0604030504040204" pitchFamily="34" charset="0"/>
                <a:cs typeface="Verdana" panose="020B0604030504040204" pitchFamily="34" charset="0"/>
              </a:rPr>
              <a:t>implementare</a:t>
            </a:r>
            <a:r>
              <a:rPr lang="en-US" altLang="en-US" sz="1600" b="1" dirty="0">
                <a:ea typeface="Verdana" panose="020B0604030504040204" pitchFamily="34" charset="0"/>
                <a:cs typeface="Verdana" panose="020B0604030504040204" pitchFamily="34" charset="0"/>
              </a:rPr>
              <a:t>: </a:t>
            </a:r>
            <a:r>
              <a:rPr lang="en-US" altLang="en-US" sz="1600" dirty="0">
                <a:ea typeface="Verdana" panose="020B0604030504040204" pitchFamily="34" charset="0"/>
                <a:cs typeface="Verdana" panose="020B0604030504040204" pitchFamily="34" charset="0"/>
              </a:rPr>
              <a:t>1 </a:t>
            </a:r>
            <a:r>
              <a:rPr lang="en-US" altLang="en-US" sz="1600" dirty="0" err="1">
                <a:ea typeface="Verdana" panose="020B0604030504040204" pitchFamily="34" charset="0"/>
                <a:cs typeface="Verdana" panose="020B0604030504040204" pitchFamily="34" charset="0"/>
              </a:rPr>
              <a:t>ianuarie</a:t>
            </a:r>
            <a:r>
              <a:rPr lang="en-US" altLang="en-US" sz="1600" dirty="0">
                <a:ea typeface="Verdana" panose="020B0604030504040204" pitchFamily="34" charset="0"/>
                <a:cs typeface="Verdana" panose="020B0604030504040204" pitchFamily="34" charset="0"/>
              </a:rPr>
              <a:t> </a:t>
            </a:r>
            <a:r>
              <a:rPr lang="ro-RO" altLang="en-US" sz="1600" dirty="0">
                <a:ea typeface="Verdana" panose="020B0604030504040204" pitchFamily="34" charset="0"/>
                <a:cs typeface="Verdana" panose="020B0604030504040204" pitchFamily="34" charset="0"/>
              </a:rPr>
              <a:t>2015 – </a:t>
            </a:r>
            <a:r>
              <a:rPr lang="en-US" altLang="en-US" sz="1600" dirty="0">
                <a:ea typeface="Verdana" panose="020B0604030504040204" pitchFamily="34" charset="0"/>
                <a:cs typeface="Verdana" panose="020B0604030504040204" pitchFamily="34" charset="0"/>
              </a:rPr>
              <a:t>31 </a:t>
            </a:r>
            <a:r>
              <a:rPr lang="en-US" altLang="en-US" sz="1600" dirty="0" err="1">
                <a:ea typeface="Verdana" panose="020B0604030504040204" pitchFamily="34" charset="0"/>
                <a:cs typeface="Verdana" panose="020B0604030504040204" pitchFamily="34" charset="0"/>
              </a:rPr>
              <a:t>decembrie</a:t>
            </a:r>
            <a:r>
              <a:rPr lang="en-US" altLang="en-US" sz="1600" dirty="0">
                <a:ea typeface="Verdana" panose="020B0604030504040204" pitchFamily="34" charset="0"/>
                <a:cs typeface="Verdana" panose="020B0604030504040204" pitchFamily="34" charset="0"/>
              </a:rPr>
              <a:t> </a:t>
            </a:r>
            <a:r>
              <a:rPr lang="ro-RO" altLang="en-US" sz="1600" dirty="0">
                <a:ea typeface="Verdana" panose="020B0604030504040204" pitchFamily="34" charset="0"/>
                <a:cs typeface="Verdana" panose="020B0604030504040204" pitchFamily="34" charset="0"/>
              </a:rPr>
              <a:t>202</a:t>
            </a:r>
            <a:r>
              <a:rPr lang="en-US" altLang="en-US" sz="1600" dirty="0">
                <a:ea typeface="Verdana" panose="020B0604030504040204" pitchFamily="34" charset="0"/>
                <a:cs typeface="Verdana" panose="020B0604030504040204" pitchFamily="34" charset="0"/>
              </a:rPr>
              <a:t>1</a:t>
            </a:r>
            <a:r>
              <a:rPr lang="ro-RO" altLang="en-US" sz="1600" dirty="0">
                <a:ea typeface="Verdana" panose="020B0604030504040204" pitchFamily="34" charset="0"/>
                <a:cs typeface="Verdana" panose="020B0604030504040204" pitchFamily="34" charset="0"/>
              </a:rPr>
              <a:t>;</a:t>
            </a:r>
            <a:endParaRPr lang="en-US" altLang="en-US" sz="1600" dirty="0">
              <a:ea typeface="Verdana" panose="020B0604030504040204" pitchFamily="34" charset="0"/>
              <a:cs typeface="Verdana" panose="020B0604030504040204" pitchFamily="34" charset="0"/>
            </a:endParaRPr>
          </a:p>
          <a:p>
            <a:pPr>
              <a:lnSpc>
                <a:spcPct val="80000"/>
              </a:lnSpc>
            </a:pPr>
            <a:r>
              <a:rPr lang="en-US" altLang="en-US" sz="1600" dirty="0" err="1">
                <a:ea typeface="Verdana" panose="020B0604030504040204" pitchFamily="34" charset="0"/>
                <a:cs typeface="Verdana" panose="020B0604030504040204" pitchFamily="34" charset="0"/>
              </a:rPr>
              <a:t>Consor</a:t>
            </a:r>
            <a:r>
              <a:rPr lang="ro-RO" altLang="en-US" sz="1600" dirty="0">
                <a:ea typeface="Verdana" panose="020B0604030504040204" pitchFamily="34" charset="0"/>
                <a:cs typeface="Verdana" panose="020B0604030504040204" pitchFamily="34" charset="0"/>
              </a:rPr>
              <a:t>țiul proiectului – 12 parteneri din </a:t>
            </a:r>
            <a:r>
              <a:rPr lang="ro-RO" altLang="en-US" sz="1600" dirty="0" err="1">
                <a:ea typeface="Verdana" panose="020B0604030504040204" pitchFamily="34" charset="0"/>
                <a:cs typeface="Verdana" panose="020B0604030504040204" pitchFamily="34" charset="0"/>
              </a:rPr>
              <a:t>regiu</a:t>
            </a:r>
            <a:r>
              <a:rPr lang="en-US" altLang="en-US" sz="1600" dirty="0" err="1">
                <a:ea typeface="Verdana" panose="020B0604030504040204" pitchFamily="34" charset="0"/>
                <a:cs typeface="Verdana" panose="020B0604030504040204" pitchFamily="34" charset="0"/>
              </a:rPr>
              <a:t>nile</a:t>
            </a:r>
            <a:r>
              <a:rPr lang="ro-RO" altLang="en-US" sz="1600" dirty="0">
                <a:ea typeface="Verdana" panose="020B0604030504040204" pitchFamily="34" charset="0"/>
                <a:cs typeface="Verdana" panose="020B0604030504040204" pitchFamily="34" charset="0"/>
              </a:rPr>
              <a:t> Sud Muntenia și București</a:t>
            </a:r>
            <a:r>
              <a:rPr lang="en-US" altLang="en-US" sz="1600" dirty="0">
                <a:ea typeface="Verdana" panose="020B0604030504040204" pitchFamily="34" charset="0"/>
                <a:cs typeface="Verdana" panose="020B0604030504040204" pitchFamily="34" charset="0"/>
              </a:rPr>
              <a:t>-</a:t>
            </a:r>
            <a:r>
              <a:rPr lang="en-US" altLang="en-US" sz="1600" dirty="0" err="1">
                <a:ea typeface="Verdana" panose="020B0604030504040204" pitchFamily="34" charset="0"/>
                <a:cs typeface="Verdana" panose="020B0604030504040204" pitchFamily="34" charset="0"/>
              </a:rPr>
              <a:t>Ilfov</a:t>
            </a:r>
            <a:r>
              <a:rPr lang="en-US" altLang="en-US" sz="1600" dirty="0">
                <a:ea typeface="Verdana" panose="020B0604030504040204" pitchFamily="34" charset="0"/>
                <a:cs typeface="Verdana" panose="020B0604030504040204" pitchFamily="34" charset="0"/>
              </a:rPr>
              <a:t>;</a:t>
            </a:r>
            <a:endParaRPr lang="ro-RO" altLang="en-US" sz="1600" dirty="0">
              <a:ea typeface="Verdana" panose="020B0604030504040204" pitchFamily="34" charset="0"/>
              <a:cs typeface="Verdana" panose="020B0604030504040204" pitchFamily="34" charset="0"/>
            </a:endParaRPr>
          </a:p>
          <a:p>
            <a:pPr algn="just">
              <a:lnSpc>
                <a:spcPct val="80000"/>
              </a:lnSpc>
            </a:pPr>
            <a:r>
              <a:rPr lang="ro-RO" altLang="en-US" sz="1600" b="1" dirty="0">
                <a:ea typeface="Verdana" panose="020B0604030504040204" pitchFamily="34" charset="0"/>
                <a:cs typeface="Verdana" panose="020B0604030504040204" pitchFamily="34" charset="0"/>
              </a:rPr>
              <a:t>Bugetul </a:t>
            </a:r>
            <a:r>
              <a:rPr lang="en-US" altLang="en-US" sz="1600" b="1" dirty="0">
                <a:ea typeface="Verdana" panose="020B0604030504040204" pitchFamily="34" charset="0"/>
                <a:cs typeface="Verdana" panose="020B0604030504040204" pitchFamily="34" charset="0"/>
              </a:rPr>
              <a:t>total </a:t>
            </a:r>
            <a:r>
              <a:rPr lang="en-US" altLang="en-US" sz="1600" dirty="0">
                <a:ea typeface="Verdana" panose="020B0604030504040204" pitchFamily="34" charset="0"/>
                <a:cs typeface="Verdana" panose="020B0604030504040204" pitchFamily="34" charset="0"/>
              </a:rPr>
              <a:t>al </a:t>
            </a:r>
            <a:r>
              <a:rPr lang="ro-RO" altLang="en-US" sz="1600" dirty="0">
                <a:ea typeface="Verdana" panose="020B0604030504040204" pitchFamily="34" charset="0"/>
                <a:cs typeface="Verdana" panose="020B0604030504040204" pitchFamily="34" charset="0"/>
              </a:rPr>
              <a:t>proiectului</a:t>
            </a:r>
            <a:r>
              <a:rPr lang="en-US" altLang="en-US" sz="1600" dirty="0">
                <a:ea typeface="Verdana" panose="020B0604030504040204" pitchFamily="34" charset="0"/>
                <a:cs typeface="Verdana" panose="020B0604030504040204" pitchFamily="34" charset="0"/>
              </a:rPr>
              <a:t> </a:t>
            </a:r>
            <a:r>
              <a:rPr lang="en-US" altLang="en-US" sz="1600" dirty="0" err="1">
                <a:ea typeface="Verdana" panose="020B0604030504040204" pitchFamily="34" charset="0"/>
                <a:cs typeface="Verdana" panose="020B0604030504040204" pitchFamily="34" charset="0"/>
              </a:rPr>
              <a:t>pentru</a:t>
            </a:r>
            <a:r>
              <a:rPr lang="en-US" altLang="en-US" sz="1600" dirty="0">
                <a:ea typeface="Verdana" panose="020B0604030504040204" pitchFamily="34" charset="0"/>
                <a:cs typeface="Verdana" panose="020B0604030504040204" pitchFamily="34" charset="0"/>
              </a:rPr>
              <a:t> </a:t>
            </a:r>
            <a:r>
              <a:rPr lang="en-US" altLang="en-US" sz="1600" dirty="0" err="1">
                <a:ea typeface="Verdana" panose="020B0604030504040204" pitchFamily="34" charset="0"/>
                <a:cs typeface="Verdana" panose="020B0604030504040204" pitchFamily="34" charset="0"/>
              </a:rPr>
              <a:t>perioada</a:t>
            </a:r>
            <a:r>
              <a:rPr lang="en-US" altLang="en-US" sz="1600" dirty="0">
                <a:ea typeface="Verdana" panose="020B0604030504040204" pitchFamily="34" charset="0"/>
                <a:cs typeface="Verdana" panose="020B0604030504040204" pitchFamily="34" charset="0"/>
              </a:rPr>
              <a:t> 2017-2018</a:t>
            </a:r>
            <a:r>
              <a:rPr lang="ro-RO" altLang="en-US" sz="1600" dirty="0">
                <a:ea typeface="Verdana" panose="020B0604030504040204" pitchFamily="34" charset="0"/>
                <a:cs typeface="Verdana" panose="020B0604030504040204" pitchFamily="34" charset="0"/>
              </a:rPr>
              <a:t> – </a:t>
            </a:r>
            <a:r>
              <a:rPr lang="ro-RO" altLang="en-US" sz="1600" b="1" dirty="0">
                <a:ea typeface="Verdana" panose="020B0604030504040204" pitchFamily="34" charset="0"/>
                <a:cs typeface="Verdana" panose="020B0604030504040204" pitchFamily="34" charset="0"/>
              </a:rPr>
              <a:t>966.590 Euro </a:t>
            </a:r>
            <a:r>
              <a:rPr lang="ro-RO" altLang="en-US" sz="1600" dirty="0">
                <a:ea typeface="Verdana" panose="020B0604030504040204" pitchFamily="34" charset="0"/>
                <a:cs typeface="Verdana" panose="020B0604030504040204" pitchFamily="34" charset="0"/>
              </a:rPr>
              <a:t>din care  99.847,50 Euro </a:t>
            </a:r>
            <a:r>
              <a:rPr lang="ro-RO" altLang="en-US" sz="1600" b="1" dirty="0" err="1">
                <a:ea typeface="Verdana" panose="020B0604030504040204" pitchFamily="34" charset="0"/>
                <a:cs typeface="Verdana" panose="020B0604030504040204" pitchFamily="34" charset="0"/>
              </a:rPr>
              <a:t>bug</a:t>
            </a:r>
            <a:r>
              <a:rPr lang="fr-FR" altLang="en-US" sz="1600" b="1" dirty="0" err="1">
                <a:ea typeface="Verdana" panose="020B0604030504040204" pitchFamily="34" charset="0"/>
                <a:cs typeface="Verdana" panose="020B0604030504040204" pitchFamily="34" charset="0"/>
              </a:rPr>
              <a:t>etul</a:t>
            </a:r>
            <a:r>
              <a:rPr lang="fr-FR" altLang="en-US" sz="1600" b="1" dirty="0">
                <a:ea typeface="Verdana" panose="020B0604030504040204" pitchFamily="34" charset="0"/>
                <a:cs typeface="Verdana" panose="020B0604030504040204" pitchFamily="34" charset="0"/>
              </a:rPr>
              <a:t> ADRSM;</a:t>
            </a:r>
          </a:p>
          <a:p>
            <a:pPr algn="just">
              <a:lnSpc>
                <a:spcPct val="80000"/>
              </a:lnSpc>
            </a:pPr>
            <a:r>
              <a:rPr lang="ro-RO" altLang="en-US" sz="1600" b="1" dirty="0">
                <a:ea typeface="Verdana" panose="020B0604030504040204" pitchFamily="34" charset="0"/>
                <a:cs typeface="Verdana" panose="020B0604030504040204" pitchFamily="34" charset="0"/>
              </a:rPr>
              <a:t>Obiectiv: </a:t>
            </a:r>
            <a:r>
              <a:rPr lang="ro-RO" sz="1600" dirty="0">
                <a:ea typeface="Verdana" panose="020B0604030504040204" pitchFamily="34" charset="0"/>
                <a:cs typeface="Verdana" panose="020B0604030504040204" pitchFamily="34" charset="0"/>
              </a:rPr>
              <a:t>Sprijinirea IMM-urilor inovative să acceseze noi piețe la nivel internațional;</a:t>
            </a:r>
            <a:endParaRPr lang="en-US" sz="1600" dirty="0">
              <a:ea typeface="Verdana" panose="020B0604030504040204" pitchFamily="34" charset="0"/>
              <a:cs typeface="Verdana" panose="020B0604030504040204" pitchFamily="34" charset="0"/>
            </a:endParaRPr>
          </a:p>
          <a:p>
            <a:pPr algn="just">
              <a:lnSpc>
                <a:spcPct val="80000"/>
              </a:lnSpc>
            </a:pPr>
            <a:r>
              <a:rPr lang="ro-RO" altLang="en-US" sz="1600" b="1" dirty="0">
                <a:ea typeface="Verdana" panose="020B0604030504040204" pitchFamily="34" charset="0"/>
                <a:cs typeface="Verdana" panose="020B0604030504040204" pitchFamily="34" charset="0"/>
              </a:rPr>
              <a:t>Grup țintă</a:t>
            </a:r>
            <a:r>
              <a:rPr lang="en-US" altLang="en-US" sz="1600" dirty="0">
                <a:ea typeface="Verdana" panose="020B0604030504040204" pitchFamily="34" charset="0"/>
                <a:cs typeface="Verdana" panose="020B0604030504040204" pitchFamily="34" charset="0"/>
              </a:rPr>
              <a:t>: </a:t>
            </a:r>
            <a:r>
              <a:rPr lang="ro-RO" altLang="en-US" sz="1600" dirty="0">
                <a:ea typeface="Verdana" panose="020B0604030504040204" pitchFamily="34" charset="0"/>
                <a:cs typeface="Verdana" panose="020B0604030504040204" pitchFamily="34" charset="0"/>
              </a:rPr>
              <a:t>IMM-uri</a:t>
            </a:r>
            <a:r>
              <a:rPr lang="en-US" altLang="en-US" sz="1600" dirty="0">
                <a:ea typeface="Verdana" panose="020B0604030504040204" pitchFamily="34" charset="0"/>
                <a:cs typeface="Verdana" panose="020B0604030504040204" pitchFamily="34" charset="0"/>
              </a:rPr>
              <a:t>le</a:t>
            </a:r>
            <a:r>
              <a:rPr lang="ro-RO" altLang="en-US" sz="1600" dirty="0">
                <a:ea typeface="Verdana" panose="020B0604030504040204" pitchFamily="34" charset="0"/>
                <a:cs typeface="Verdana" panose="020B0604030504040204" pitchFamily="34" charset="0"/>
              </a:rPr>
              <a:t> din regiunea Sud Muntenia și București – Ilfov care intenționează să acceseze noi piețe atât la nivel European cât și la nivel global</a:t>
            </a:r>
            <a:r>
              <a:rPr lang="en-US" altLang="en-US" sz="1600" dirty="0">
                <a:ea typeface="Verdana" panose="020B0604030504040204" pitchFamily="34" charset="0"/>
                <a:cs typeface="Verdana" panose="020B0604030504040204" pitchFamily="34" charset="0"/>
              </a:rPr>
              <a:t>.</a:t>
            </a:r>
          </a:p>
          <a:p>
            <a:pPr marL="0" indent="0" algn="just">
              <a:lnSpc>
                <a:spcPct val="80000"/>
              </a:lnSpc>
              <a:buNone/>
            </a:pPr>
            <a:endParaRPr lang="fr-FR" altLang="en-US" sz="1600" dirty="0">
              <a:ea typeface="Verdana" panose="020B0604030504040204" pitchFamily="34" charset="0"/>
              <a:cs typeface="Verdana" panose="020B0604030504040204" pitchFamily="34" charset="0"/>
            </a:endParaRPr>
          </a:p>
        </p:txBody>
      </p:sp>
      <p:pic>
        <p:nvPicPr>
          <p:cNvPr id="7" name="Imagine 6">
            <a:extLst>
              <a:ext uri="{FF2B5EF4-FFF2-40B4-BE49-F238E27FC236}">
                <a16:creationId xmlns:a16="http://schemas.microsoft.com/office/drawing/2014/main" id="{9155F5B9-A200-4954-95D3-BD4718C6B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08" y="3994637"/>
            <a:ext cx="2989792" cy="2294793"/>
          </a:xfrm>
          <a:prstGeom prst="rect">
            <a:avLst/>
          </a:prstGeom>
        </p:spPr>
      </p:pic>
      <p:pic>
        <p:nvPicPr>
          <p:cNvPr id="12" name="Imagine 11">
            <a:extLst>
              <a:ext uri="{FF2B5EF4-FFF2-40B4-BE49-F238E27FC236}">
                <a16:creationId xmlns:a16="http://schemas.microsoft.com/office/drawing/2014/main" id="{B5EE0262-F3CE-406D-806C-3E14D2264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4006360"/>
            <a:ext cx="2834905" cy="2294793"/>
          </a:xfrm>
          <a:prstGeom prst="rect">
            <a:avLst/>
          </a:prstGeom>
        </p:spPr>
      </p:pic>
      <p:pic>
        <p:nvPicPr>
          <p:cNvPr id="14" name="Imagine 13">
            <a:extLst>
              <a:ext uri="{FF2B5EF4-FFF2-40B4-BE49-F238E27FC236}">
                <a16:creationId xmlns:a16="http://schemas.microsoft.com/office/drawing/2014/main" id="{58C0EF7C-EDA5-4A87-A50F-E1519AC5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0069" y="4038598"/>
            <a:ext cx="2842298" cy="2294793"/>
          </a:xfrm>
          <a:prstGeom prst="rect">
            <a:avLst/>
          </a:prstGeom>
        </p:spPr>
      </p:pic>
      <p:pic>
        <p:nvPicPr>
          <p:cNvPr id="8" name="Picture 21" descr="C:\Users\Andreea Dogaru\AppData\Roaming\Skype\andreeamarina28\media_messaging\media_cache_v3\^86EB5E63581D06E6100DE0BD62996938AB5F7A672D437BB221^pimgpsh_thumbnail_win_distr.jpg">
            <a:extLst>
              <a:ext uri="{FF2B5EF4-FFF2-40B4-BE49-F238E27FC236}">
                <a16:creationId xmlns:a16="http://schemas.microsoft.com/office/drawing/2014/main" id="{C5CADAB3-2060-48C9-905A-510207C05C0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02577"/>
            <a:ext cx="1118870" cy="782320"/>
          </a:xfrm>
          <a:prstGeom prst="rect">
            <a:avLst/>
          </a:prstGeom>
          <a:noFill/>
          <a:ln>
            <a:noFill/>
          </a:ln>
        </p:spPr>
      </p:pic>
      <p:pic>
        <p:nvPicPr>
          <p:cNvPr id="9" name="Picture 2">
            <a:extLst>
              <a:ext uri="{FF2B5EF4-FFF2-40B4-BE49-F238E27FC236}">
                <a16:creationId xmlns:a16="http://schemas.microsoft.com/office/drawing/2014/main" id="{135610C7-5C5E-4BD5-A172-7A770628BC8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03994"/>
            <a:ext cx="1524000" cy="10534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idx="4294967295"/>
          </p:nvPr>
        </p:nvSpPr>
        <p:spPr>
          <a:xfrm>
            <a:off x="533400" y="682306"/>
            <a:ext cx="8229600" cy="914400"/>
          </a:xfrm>
        </p:spPr>
        <p:txBody>
          <a:bodyPr/>
          <a:lstStyle/>
          <a:p>
            <a:br>
              <a:rPr lang="ro-RO" sz="2400" b="1" dirty="0">
                <a:solidFill>
                  <a:srgbClr val="0070C0"/>
                </a:solidFill>
              </a:rPr>
            </a:br>
            <a:r>
              <a:rPr lang="en-US" sz="2400" b="1" dirty="0" err="1">
                <a:solidFill>
                  <a:srgbClr val="0070C0"/>
                </a:solidFill>
              </a:rPr>
              <a:t>Deplas</a:t>
            </a:r>
            <a:r>
              <a:rPr lang="ro-RO" sz="2400" b="1" dirty="0" err="1">
                <a:solidFill>
                  <a:srgbClr val="0070C0"/>
                </a:solidFill>
              </a:rPr>
              <a:t>ări</a:t>
            </a:r>
            <a:r>
              <a:rPr lang="ro-RO" sz="2400" b="1" dirty="0">
                <a:solidFill>
                  <a:srgbClr val="0070C0"/>
                </a:solidFill>
              </a:rPr>
              <a:t> transnaționale </a:t>
            </a:r>
            <a:endParaRPr lang="en-US" sz="2400" b="1" dirty="0">
              <a:solidFill>
                <a:srgbClr val="0070C0"/>
              </a:solidFill>
            </a:endParaRPr>
          </a:p>
        </p:txBody>
      </p:sp>
      <p:sp>
        <p:nvSpPr>
          <p:cNvPr id="3" name="Substituent conținut 2"/>
          <p:cNvSpPr>
            <a:spLocks noGrp="1"/>
          </p:cNvSpPr>
          <p:nvPr>
            <p:ph idx="1"/>
          </p:nvPr>
        </p:nvSpPr>
        <p:spPr>
          <a:xfrm>
            <a:off x="363415" y="1219200"/>
            <a:ext cx="8534400" cy="5181600"/>
          </a:xfrm>
        </p:spPr>
        <p:txBody>
          <a:bodyPr/>
          <a:lstStyle/>
          <a:p>
            <a:pPr>
              <a:buNone/>
            </a:pPr>
            <a:endParaRPr lang="ro-RO" sz="1600" dirty="0"/>
          </a:p>
          <a:p>
            <a:pPr marL="0" indent="0">
              <a:buNone/>
            </a:pPr>
            <a:endParaRPr lang="en-US" sz="1600" b="1" dirty="0"/>
          </a:p>
          <a:p>
            <a:pPr marL="0" indent="0">
              <a:buNone/>
            </a:pPr>
            <a:endParaRPr lang="en-US" sz="1600" b="1" dirty="0"/>
          </a:p>
          <a:p>
            <a:pPr>
              <a:buFont typeface="Wingdings" panose="05000000000000000000" pitchFamily="2" charset="2"/>
              <a:buChar char="Ø"/>
            </a:pPr>
            <a:r>
              <a:rPr lang="en-US" sz="1600" dirty="0"/>
              <a:t>A </a:t>
            </a:r>
            <a:r>
              <a:rPr lang="en-US" sz="1600" dirty="0" err="1"/>
              <a:t>treia</a:t>
            </a:r>
            <a:r>
              <a:rPr lang="en-US" sz="1600" dirty="0"/>
              <a:t> </a:t>
            </a:r>
            <a:r>
              <a:rPr lang="ro-RO" sz="1600" dirty="0"/>
              <a:t>întâlnire a </a:t>
            </a:r>
            <a:r>
              <a:rPr lang="ro-RO" sz="1600" b="1" dirty="0"/>
              <a:t>Steering Advisory Group  </a:t>
            </a:r>
            <a:r>
              <a:rPr lang="ro-RO" sz="1600" dirty="0"/>
              <a:t>- </a:t>
            </a:r>
            <a:r>
              <a:rPr lang="ro-RO" sz="1600" b="1" dirty="0"/>
              <a:t>03 - 04 octombrie 2018, Bruxelles, BELGIA</a:t>
            </a:r>
            <a:r>
              <a:rPr lang="en-US" sz="1600" dirty="0"/>
              <a:t>;</a:t>
            </a:r>
          </a:p>
          <a:p>
            <a:pPr>
              <a:buFont typeface="Wingdings" panose="05000000000000000000" pitchFamily="2" charset="2"/>
              <a:buChar char="Ø"/>
            </a:pPr>
            <a:r>
              <a:rPr lang="en-US" sz="1600" dirty="0" err="1"/>
              <a:t>Scopul</a:t>
            </a:r>
            <a:r>
              <a:rPr lang="en-US" sz="1600" dirty="0"/>
              <a:t> </a:t>
            </a:r>
            <a:r>
              <a:rPr lang="ro-RO" sz="1600" dirty="0"/>
              <a:t>întâlnirii – </a:t>
            </a:r>
            <a:r>
              <a:rPr lang="en-US" sz="1600" dirty="0"/>
              <a:t>de a </a:t>
            </a:r>
            <a:r>
              <a:rPr lang="en-US" sz="1600" dirty="0" err="1"/>
              <a:t>prezenta</a:t>
            </a:r>
            <a:r>
              <a:rPr lang="en-US" sz="1600" dirty="0"/>
              <a:t> </a:t>
            </a:r>
            <a:r>
              <a:rPr lang="en-US" sz="1600" dirty="0" err="1"/>
              <a:t>rezultatele</a:t>
            </a:r>
            <a:r>
              <a:rPr lang="en-US" sz="1600" dirty="0"/>
              <a:t> re</a:t>
            </a:r>
            <a:r>
              <a:rPr lang="ro-RO" sz="1600" dirty="0" err="1"/>
              <a:t>țelei</a:t>
            </a:r>
            <a:r>
              <a:rPr lang="ro-RO" sz="1600" dirty="0"/>
              <a:t> și de a discuta planul de activități pentru anul 2018</a:t>
            </a:r>
            <a:r>
              <a:rPr lang="en-US" sz="1600" dirty="0"/>
              <a:t>;</a:t>
            </a:r>
            <a:endParaRPr lang="ro-RO" sz="1600" dirty="0"/>
          </a:p>
          <a:p>
            <a:pPr marL="0" indent="0">
              <a:buNone/>
            </a:pPr>
            <a:endParaRPr lang="ro-RO" sz="1600" dirty="0"/>
          </a:p>
          <a:p>
            <a:pPr>
              <a:buFont typeface="Wingdings" panose="05000000000000000000" pitchFamily="2" charset="2"/>
              <a:buChar char="Ø"/>
            </a:pPr>
            <a:r>
              <a:rPr lang="ro-RO" sz="1600" b="1" dirty="0"/>
              <a:t>Conferința Anuală a Rețelei Enterprise Europe Network </a:t>
            </a:r>
            <a:r>
              <a:rPr lang="ro-RO" sz="1600" dirty="0"/>
              <a:t>– </a:t>
            </a:r>
            <a:r>
              <a:rPr lang="ro-RO" sz="1600" b="1" dirty="0"/>
              <a:t>23 - 25 octombrie – Viena</a:t>
            </a:r>
            <a:r>
              <a:rPr lang="ro-RO" sz="1600" dirty="0"/>
              <a:t>, </a:t>
            </a:r>
            <a:r>
              <a:rPr lang="ro-RO" sz="1600" b="1" dirty="0"/>
              <a:t>AUSTRIA</a:t>
            </a:r>
            <a:r>
              <a:rPr lang="en-US" sz="1600" dirty="0"/>
              <a:t>;</a:t>
            </a:r>
          </a:p>
          <a:p>
            <a:pPr>
              <a:buFont typeface="Wingdings" panose="05000000000000000000" pitchFamily="2" charset="2"/>
              <a:buChar char="Ø"/>
            </a:pPr>
            <a:r>
              <a:rPr lang="en-US" sz="1600" dirty="0" err="1"/>
              <a:t>Scopul</a:t>
            </a:r>
            <a:r>
              <a:rPr lang="en-US" sz="1600" dirty="0"/>
              <a:t> </a:t>
            </a:r>
            <a:r>
              <a:rPr lang="ro-RO" sz="1600" dirty="0"/>
              <a:t>întâlnirii –</a:t>
            </a:r>
            <a:r>
              <a:rPr lang="en-US" sz="1600" dirty="0"/>
              <a:t> de a </a:t>
            </a:r>
            <a:r>
              <a:rPr lang="en-US" sz="1600" dirty="0" err="1"/>
              <a:t>facilita</a:t>
            </a:r>
            <a:r>
              <a:rPr lang="en-US" sz="1600" dirty="0"/>
              <a:t> </a:t>
            </a:r>
            <a:r>
              <a:rPr lang="en-US" sz="1600" dirty="0" err="1"/>
              <a:t>colaborarea</a:t>
            </a:r>
            <a:r>
              <a:rPr lang="en-US" sz="1600" dirty="0"/>
              <a:t> </a:t>
            </a:r>
            <a:r>
              <a:rPr lang="ro-RO" sz="1600" dirty="0"/>
              <a:t>atât între membrii rețelei Enterprise Europe </a:t>
            </a:r>
            <a:r>
              <a:rPr lang="ro-RO" sz="1600" dirty="0" err="1"/>
              <a:t>Network</a:t>
            </a:r>
            <a:r>
              <a:rPr lang="ro-RO" sz="1600" dirty="0"/>
              <a:t>, cât și cu reprezentanții instituțiilor Uniunii Europene.</a:t>
            </a:r>
          </a:p>
          <a:p>
            <a:pPr marL="0" indent="0">
              <a:buNone/>
            </a:pPr>
            <a:endParaRPr lang="ro-RO" sz="800" dirty="0"/>
          </a:p>
          <a:p>
            <a:pPr marL="0" indent="0">
              <a:buNone/>
            </a:pPr>
            <a:r>
              <a:rPr lang="en-US" sz="1600" b="1" dirty="0"/>
              <a:t>	</a:t>
            </a:r>
          </a:p>
          <a:p>
            <a:pPr marL="0" indent="0">
              <a:buNone/>
            </a:pPr>
            <a:endParaRPr lang="en-US" sz="1600" b="1" dirty="0"/>
          </a:p>
          <a:p>
            <a:pPr marL="285750" indent="-285750" algn="just">
              <a:buNone/>
            </a:pPr>
            <a:endParaRPr lang="vi-VN" sz="1800" dirty="0">
              <a:solidFill>
                <a:schemeClr val="tx1"/>
              </a:solidFill>
            </a:endParaRPr>
          </a:p>
          <a:p>
            <a:pPr marL="285750" indent="-285750" algn="just">
              <a:buNone/>
            </a:pPr>
            <a:endParaRPr lang="ro-RO" i="1" dirty="0">
              <a:solidFill>
                <a:schemeClr val="tx1"/>
              </a:solidFill>
              <a:latin typeface="Calibri" panose="020F0502020204030204" pitchFamily="34" charset="0"/>
            </a:endParaRPr>
          </a:p>
          <a:p>
            <a:pPr marL="285750" indent="-285750" algn="just">
              <a:buNone/>
            </a:pPr>
            <a:endParaRPr lang="en-US" dirty="0"/>
          </a:p>
        </p:txBody>
      </p:sp>
      <p:pic>
        <p:nvPicPr>
          <p:cNvPr id="5" name="Picture 2">
            <a:extLst>
              <a:ext uri="{FF2B5EF4-FFF2-40B4-BE49-F238E27FC236}">
                <a16:creationId xmlns:a16="http://schemas.microsoft.com/office/drawing/2014/main" id="{D3F668F4-144E-41F2-897F-77479DE86D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86600" y="86041"/>
            <a:ext cx="1524000" cy="1053465"/>
          </a:xfrm>
          <a:prstGeom prst="rect">
            <a:avLst/>
          </a:prstGeom>
          <a:noFill/>
          <a:ln>
            <a:noFill/>
          </a:ln>
        </p:spPr>
      </p:pic>
      <p:pic>
        <p:nvPicPr>
          <p:cNvPr id="7" name="Picture 21" descr="C:\Users\Andreea Dogaru\AppData\Roaming\Skype\andreeamarina28\media_messaging\media_cache_v3\^86EB5E63581D06E6100DE0BD62996938AB5F7A672D437BB221^pimgpsh_thumbnail_win_distr.jpg">
            <a:extLst>
              <a:ext uri="{FF2B5EF4-FFF2-40B4-BE49-F238E27FC236}">
                <a16:creationId xmlns:a16="http://schemas.microsoft.com/office/drawing/2014/main" id="{09FF9E96-75D5-4864-A8D4-39781884087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1613"/>
            <a:ext cx="1412631" cy="782320"/>
          </a:xfrm>
          <a:prstGeom prst="rect">
            <a:avLst/>
          </a:prstGeom>
          <a:noFill/>
          <a:ln>
            <a:noFill/>
          </a:ln>
        </p:spPr>
      </p:pic>
    </p:spTree>
    <p:extLst>
      <p:ext uri="{BB962C8B-B14F-4D97-AF65-F5344CB8AC3E}">
        <p14:creationId xmlns:p14="http://schemas.microsoft.com/office/powerpoint/2010/main" val="4163163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idx="4294967295"/>
          </p:nvPr>
        </p:nvSpPr>
        <p:spPr>
          <a:xfrm>
            <a:off x="457200" y="381000"/>
            <a:ext cx="8229600" cy="1219200"/>
          </a:xfrm>
        </p:spPr>
        <p:txBody>
          <a:bodyPr/>
          <a:lstStyle/>
          <a:p>
            <a:br>
              <a:rPr lang="en-US" sz="2400" b="1" dirty="0">
                <a:solidFill>
                  <a:srgbClr val="0070C0"/>
                </a:solidFill>
              </a:rPr>
            </a:br>
            <a:br>
              <a:rPr lang="ro-RO" sz="2400" b="1" dirty="0">
                <a:solidFill>
                  <a:srgbClr val="0070C0"/>
                </a:solidFill>
              </a:rPr>
            </a:br>
            <a:br>
              <a:rPr lang="ro-RO" sz="2400" b="1" dirty="0">
                <a:solidFill>
                  <a:srgbClr val="0070C0"/>
                </a:solidFill>
              </a:rPr>
            </a:br>
            <a:r>
              <a:rPr lang="en-US" sz="2400" b="1" dirty="0">
                <a:solidFill>
                  <a:srgbClr val="0070C0"/>
                </a:solidFill>
              </a:rPr>
              <a:t>6.</a:t>
            </a:r>
            <a:r>
              <a:rPr lang="ro-RO" sz="2400" b="1" dirty="0">
                <a:solidFill>
                  <a:srgbClr val="0070C0"/>
                </a:solidFill>
              </a:rPr>
              <a:t>Proiectul PROSME INN </a:t>
            </a:r>
            <a:br>
              <a:rPr lang="ro-RO" sz="2400" b="1" dirty="0"/>
            </a:br>
            <a:endParaRPr lang="en-US" sz="2400" b="1" dirty="0"/>
          </a:p>
        </p:txBody>
      </p:sp>
      <p:sp>
        <p:nvSpPr>
          <p:cNvPr id="3" name="Substituent conținut 2"/>
          <p:cNvSpPr>
            <a:spLocks noGrp="1"/>
          </p:cNvSpPr>
          <p:nvPr>
            <p:ph idx="1"/>
          </p:nvPr>
        </p:nvSpPr>
        <p:spPr>
          <a:xfrm>
            <a:off x="445477" y="1676400"/>
            <a:ext cx="8458200" cy="4991100"/>
          </a:xfrm>
        </p:spPr>
        <p:txBody>
          <a:bodyPr/>
          <a:lstStyle/>
          <a:p>
            <a:pPr>
              <a:lnSpc>
                <a:spcPct val="150000"/>
              </a:lnSpc>
            </a:pPr>
            <a:r>
              <a:rPr lang="ro-RO" sz="1600" dirty="0"/>
              <a:t>Proiect f</a:t>
            </a:r>
            <a:r>
              <a:rPr lang="en-US" sz="1600" dirty="0" err="1"/>
              <a:t>inanţat</a:t>
            </a:r>
            <a:r>
              <a:rPr lang="en-US" sz="1600" dirty="0"/>
              <a:t> de</a:t>
            </a:r>
            <a:r>
              <a:rPr lang="ro-RO" sz="1600" dirty="0"/>
              <a:t> </a:t>
            </a:r>
            <a:r>
              <a:rPr lang="ro-RO" sz="1600" b="1" dirty="0"/>
              <a:t>Programul </a:t>
            </a:r>
            <a:r>
              <a:rPr lang="ro-RO" sz="1600" b="1" dirty="0" err="1"/>
              <a:t>Horizon</a:t>
            </a:r>
            <a:r>
              <a:rPr lang="ro-RO" sz="1600" b="1" dirty="0"/>
              <a:t> 2020</a:t>
            </a:r>
            <a:r>
              <a:rPr lang="en-US" sz="1600" b="1" dirty="0"/>
              <a:t> </a:t>
            </a:r>
            <a:r>
              <a:rPr lang="ro-RO" sz="1600" b="1" dirty="0"/>
              <a:t>;</a:t>
            </a:r>
          </a:p>
          <a:p>
            <a:pPr algn="just"/>
            <a:r>
              <a:rPr lang="ro-RO" sz="1600" b="1" dirty="0"/>
              <a:t>Durata de implementare: 1 ianuarie 2015 – 31 decembrie 2021;</a:t>
            </a:r>
            <a:endParaRPr lang="en-US" sz="1600" b="1" dirty="0"/>
          </a:p>
          <a:p>
            <a:pPr algn="just"/>
            <a:r>
              <a:rPr lang="en-US" sz="1600" b="1" dirty="0" err="1"/>
              <a:t>Consor</a:t>
            </a:r>
            <a:r>
              <a:rPr lang="ro-RO" sz="1600" b="1" dirty="0"/>
              <a:t>țiul proiectului – 8 parteneri din regiunile Sud Muntenia și București –Ilfov</a:t>
            </a:r>
            <a:r>
              <a:rPr lang="en-US" sz="1600" b="1" dirty="0"/>
              <a:t>;</a:t>
            </a:r>
            <a:endParaRPr lang="ro-RO" sz="1600" b="1" dirty="0"/>
          </a:p>
          <a:p>
            <a:pPr algn="just"/>
            <a:r>
              <a:rPr lang="en-US" sz="1600" b="1" dirty="0" err="1"/>
              <a:t>Valoarea</a:t>
            </a:r>
            <a:r>
              <a:rPr lang="en-US" sz="1600" b="1" dirty="0"/>
              <a:t> </a:t>
            </a:r>
            <a:r>
              <a:rPr lang="en-US" sz="1600" b="1" dirty="0" err="1"/>
              <a:t>totală</a:t>
            </a:r>
            <a:r>
              <a:rPr lang="en-US" sz="1600" b="1" dirty="0"/>
              <a:t> a </a:t>
            </a:r>
            <a:r>
              <a:rPr lang="en-US" sz="1600" b="1" dirty="0" err="1"/>
              <a:t>proiectului</a:t>
            </a:r>
            <a:r>
              <a:rPr lang="en-US" sz="1600" b="1" dirty="0"/>
              <a:t> </a:t>
            </a:r>
            <a:r>
              <a:rPr lang="ro-RO" sz="1600" dirty="0"/>
              <a:t>pentru</a:t>
            </a:r>
            <a:r>
              <a:rPr lang="en-US" sz="1600" dirty="0"/>
              <a:t> </a:t>
            </a:r>
            <a:r>
              <a:rPr lang="en-US" sz="1600" dirty="0" err="1"/>
              <a:t>perioada</a:t>
            </a:r>
            <a:r>
              <a:rPr lang="en-US" sz="1600" dirty="0"/>
              <a:t> 1 </a:t>
            </a:r>
            <a:r>
              <a:rPr lang="ro-RO" sz="1600" dirty="0"/>
              <a:t>i</a:t>
            </a:r>
            <a:r>
              <a:rPr lang="en-US" sz="1600" dirty="0" err="1"/>
              <a:t>anuarie</a:t>
            </a:r>
            <a:r>
              <a:rPr lang="en-US" sz="1600" dirty="0"/>
              <a:t> 2017 –</a:t>
            </a:r>
            <a:r>
              <a:rPr lang="ro-RO" sz="1600" dirty="0"/>
              <a:t> 31 decembrie</a:t>
            </a:r>
            <a:r>
              <a:rPr lang="en-US" sz="1600" dirty="0"/>
              <a:t> 201</a:t>
            </a:r>
            <a:r>
              <a:rPr lang="ro-RO" sz="1600" dirty="0"/>
              <a:t>8</a:t>
            </a:r>
            <a:r>
              <a:rPr lang="en-US" sz="1600" dirty="0"/>
              <a:t>, </a:t>
            </a:r>
            <a:r>
              <a:rPr lang="en-US" sz="1600" dirty="0" err="1"/>
              <a:t>este</a:t>
            </a:r>
            <a:r>
              <a:rPr lang="en-US" sz="1600" dirty="0"/>
              <a:t> de </a:t>
            </a:r>
            <a:r>
              <a:rPr lang="en-US" sz="1600" b="1" dirty="0"/>
              <a:t>76.765,00 Euro</a:t>
            </a:r>
            <a:r>
              <a:rPr lang="en-US" sz="1600" dirty="0"/>
              <a:t>, din care </a:t>
            </a:r>
            <a:r>
              <a:rPr lang="en-US" sz="1600" dirty="0" err="1"/>
              <a:t>bugetul</a:t>
            </a:r>
            <a:r>
              <a:rPr lang="en-US" sz="1600" dirty="0"/>
              <a:t> </a:t>
            </a:r>
            <a:r>
              <a:rPr lang="en-US" sz="1600" dirty="0" err="1"/>
              <a:t>aferent</a:t>
            </a:r>
            <a:r>
              <a:rPr lang="en-US" sz="1600" dirty="0"/>
              <a:t> </a:t>
            </a:r>
            <a:r>
              <a:rPr lang="en-US" sz="1600" dirty="0" err="1"/>
              <a:t>Agenției</a:t>
            </a:r>
            <a:r>
              <a:rPr lang="en-US" sz="1600" dirty="0"/>
              <a:t> </a:t>
            </a:r>
            <a:r>
              <a:rPr lang="en-US" sz="1600" dirty="0" err="1"/>
              <a:t>pentru</a:t>
            </a:r>
            <a:r>
              <a:rPr lang="en-US" sz="1600" dirty="0"/>
              <a:t> </a:t>
            </a:r>
            <a:r>
              <a:rPr lang="en-US" sz="1600" dirty="0" err="1"/>
              <a:t>Dezvoltare</a:t>
            </a:r>
            <a:r>
              <a:rPr lang="en-US" sz="1600" dirty="0"/>
              <a:t> </a:t>
            </a:r>
            <a:r>
              <a:rPr lang="en-US" sz="1600" dirty="0" err="1"/>
              <a:t>Regională</a:t>
            </a:r>
            <a:r>
              <a:rPr lang="en-US" sz="1600" dirty="0"/>
              <a:t> Sud </a:t>
            </a:r>
            <a:r>
              <a:rPr lang="en-US" sz="1600" dirty="0" err="1"/>
              <a:t>Muntenia</a:t>
            </a:r>
            <a:r>
              <a:rPr lang="en-US" sz="1600" dirty="0"/>
              <a:t> </a:t>
            </a:r>
            <a:r>
              <a:rPr lang="en-US" sz="1600" dirty="0" err="1"/>
              <a:t>este</a:t>
            </a:r>
            <a:r>
              <a:rPr lang="en-US" sz="1600" dirty="0"/>
              <a:t> de</a:t>
            </a:r>
            <a:r>
              <a:rPr lang="en-US" sz="1600" b="1" dirty="0"/>
              <a:t> 9</a:t>
            </a:r>
            <a:r>
              <a:rPr lang="ro-RO" sz="1600" b="1" dirty="0"/>
              <a:t>.</a:t>
            </a:r>
            <a:r>
              <a:rPr lang="en-US" sz="1600" b="1" dirty="0"/>
              <a:t>600 </a:t>
            </a:r>
            <a:r>
              <a:rPr lang="en-US" sz="1600" dirty="0"/>
              <a:t>Euro;</a:t>
            </a:r>
          </a:p>
          <a:p>
            <a:pPr algn="just"/>
            <a:r>
              <a:rPr lang="ro-RO" sz="1600" b="1" dirty="0"/>
              <a:t>Obiectivul general </a:t>
            </a:r>
            <a:r>
              <a:rPr lang="ro-RO" sz="1600" dirty="0"/>
              <a:t>constă în sprijinirea </a:t>
            </a:r>
            <a:r>
              <a:rPr lang="en-US" sz="1600" dirty="0" err="1"/>
              <a:t>construir</a:t>
            </a:r>
            <a:r>
              <a:rPr lang="ro-RO" sz="1600" dirty="0"/>
              <a:t>ii</a:t>
            </a:r>
            <a:r>
              <a:rPr lang="en-US" sz="1600" dirty="0"/>
              <a:t> </a:t>
            </a:r>
            <a:r>
              <a:rPr lang="en-US" sz="1600" dirty="0" err="1"/>
              <a:t>capacității</a:t>
            </a:r>
            <a:r>
              <a:rPr lang="en-US" sz="1600" dirty="0"/>
              <a:t> </a:t>
            </a:r>
            <a:r>
              <a:rPr lang="en-US" sz="1600" dirty="0" err="1"/>
              <a:t>inovative</a:t>
            </a:r>
            <a:r>
              <a:rPr lang="en-US" sz="1600" dirty="0"/>
              <a:t> de management a IMM-</a:t>
            </a:r>
            <a:r>
              <a:rPr lang="en-US" sz="1600" dirty="0" err="1"/>
              <a:t>urilor</a:t>
            </a:r>
            <a:r>
              <a:rPr lang="en-US" sz="1600" dirty="0"/>
              <a:t> </a:t>
            </a:r>
            <a:r>
              <a:rPr lang="en-US" sz="1600" dirty="0" err="1"/>
              <a:t>în</a:t>
            </a:r>
            <a:r>
              <a:rPr lang="en-US" sz="1600" dirty="0"/>
              <a:t> </a:t>
            </a:r>
            <a:r>
              <a:rPr lang="en-US" sz="1600" dirty="0" err="1"/>
              <a:t>toate</a:t>
            </a:r>
            <a:r>
              <a:rPr lang="en-US" sz="1600" dirty="0"/>
              <a:t> </a:t>
            </a:r>
            <a:r>
              <a:rPr lang="en-US" sz="1600" dirty="0" err="1"/>
              <a:t>regiunile</a:t>
            </a:r>
            <a:r>
              <a:rPr lang="en-US" sz="1600" dirty="0"/>
              <a:t>, </a:t>
            </a:r>
            <a:r>
              <a:rPr lang="en-US" sz="1600" dirty="0" err="1"/>
              <a:t>urmărind</a:t>
            </a:r>
            <a:r>
              <a:rPr lang="en-US" sz="1600" dirty="0"/>
              <a:t> </a:t>
            </a:r>
            <a:r>
              <a:rPr lang="en-US" sz="1600" dirty="0" err="1"/>
              <a:t>îndeaproape</a:t>
            </a:r>
            <a:r>
              <a:rPr lang="en-US" sz="1600" dirty="0"/>
              <a:t> </a:t>
            </a:r>
            <a:r>
              <a:rPr lang="en-US" sz="1600" dirty="0" err="1"/>
              <a:t>furnizarea</a:t>
            </a:r>
            <a:r>
              <a:rPr lang="en-US" sz="1600" dirty="0"/>
              <a:t> a </a:t>
            </a:r>
            <a:r>
              <a:rPr lang="en-US" sz="1600" dirty="0" err="1"/>
              <a:t>două</a:t>
            </a:r>
            <a:r>
              <a:rPr lang="en-US" sz="1600" dirty="0"/>
              <a:t> </a:t>
            </a:r>
            <a:r>
              <a:rPr lang="en-US" sz="1600" dirty="0" err="1"/>
              <a:t>tipuri</a:t>
            </a:r>
            <a:r>
              <a:rPr lang="en-US" sz="1600" dirty="0"/>
              <a:t> de </a:t>
            </a:r>
            <a:r>
              <a:rPr lang="en-US" sz="1600" dirty="0" err="1"/>
              <a:t>servicii</a:t>
            </a:r>
            <a:r>
              <a:rPr lang="en-US" sz="1600" dirty="0"/>
              <a:t> de </a:t>
            </a:r>
            <a:r>
              <a:rPr lang="en-US" sz="1600" dirty="0" err="1"/>
              <a:t>consultanță</a:t>
            </a:r>
            <a:r>
              <a:rPr lang="en-US" sz="1600" dirty="0"/>
              <a:t> </a:t>
            </a:r>
            <a:r>
              <a:rPr lang="en-US" sz="1600" dirty="0" err="1"/>
              <a:t>și</a:t>
            </a:r>
            <a:r>
              <a:rPr lang="en-US" sz="1600" dirty="0"/>
              <a:t> </a:t>
            </a:r>
            <a:r>
              <a:rPr lang="en-US" sz="1600" dirty="0" err="1"/>
              <a:t>anume</a:t>
            </a:r>
            <a:r>
              <a:rPr lang="en-US" sz="1600" dirty="0"/>
              <a:t>: </a:t>
            </a:r>
            <a:r>
              <a:rPr lang="en-US" sz="1600" dirty="0" err="1"/>
              <a:t>servicii</a:t>
            </a:r>
            <a:r>
              <a:rPr lang="en-US" sz="1600" dirty="0"/>
              <a:t> de </a:t>
            </a:r>
            <a:r>
              <a:rPr lang="en-US" sz="1600" dirty="0" err="1"/>
              <a:t>consolidare</a:t>
            </a:r>
            <a:r>
              <a:rPr lang="en-US" sz="1600" dirty="0"/>
              <a:t> a </a:t>
            </a:r>
            <a:r>
              <a:rPr lang="en-US" sz="1600" dirty="0" err="1"/>
              <a:t>managementului</a:t>
            </a:r>
            <a:r>
              <a:rPr lang="en-US" sz="1600" dirty="0"/>
              <a:t> </a:t>
            </a:r>
            <a:r>
              <a:rPr lang="en-US" sz="1600" dirty="0" err="1"/>
              <a:t>inovării</a:t>
            </a:r>
            <a:r>
              <a:rPr lang="en-US" sz="1600" dirty="0"/>
              <a:t> </a:t>
            </a:r>
            <a:r>
              <a:rPr lang="en-US" sz="1600" dirty="0" err="1"/>
              <a:t>și</a:t>
            </a:r>
            <a:r>
              <a:rPr lang="en-US" sz="1600" dirty="0"/>
              <a:t> </a:t>
            </a:r>
            <a:r>
              <a:rPr lang="en-US" sz="1600" dirty="0" err="1"/>
              <a:t>servicii</a:t>
            </a:r>
            <a:r>
              <a:rPr lang="en-US" sz="1600" dirty="0"/>
              <a:t> de </a:t>
            </a:r>
            <a:r>
              <a:rPr lang="en-US" sz="1600" dirty="0" err="1"/>
              <a:t>sprijin</a:t>
            </a:r>
            <a:r>
              <a:rPr lang="en-US" sz="1600" dirty="0"/>
              <a:t> </a:t>
            </a:r>
            <a:r>
              <a:rPr lang="en-US" sz="1600" dirty="0" err="1"/>
              <a:t>pentru</a:t>
            </a:r>
            <a:r>
              <a:rPr lang="en-US" sz="1600" dirty="0"/>
              <a:t> IMM-</a:t>
            </a:r>
            <a:r>
              <a:rPr lang="en-US" sz="1600" dirty="0" err="1"/>
              <a:t>uri</a:t>
            </a:r>
            <a:r>
              <a:rPr lang="en-US" sz="1600" dirty="0"/>
              <a:t> de </a:t>
            </a:r>
            <a:r>
              <a:rPr lang="en-US" sz="1600" dirty="0" err="1"/>
              <a:t>succes</a:t>
            </a:r>
            <a:r>
              <a:rPr lang="en-US" sz="1600" dirty="0"/>
              <a:t>.</a:t>
            </a:r>
          </a:p>
          <a:p>
            <a:pPr>
              <a:buNone/>
            </a:pPr>
            <a:r>
              <a:rPr lang="en-US" dirty="0"/>
              <a:t> </a:t>
            </a:r>
          </a:p>
          <a:p>
            <a:endParaRPr lang="en-US" dirty="0"/>
          </a:p>
        </p:txBody>
      </p:sp>
      <p:pic>
        <p:nvPicPr>
          <p:cNvPr id="7" name="Imagine 9" descr="G:\2017\SEPTEMBRIE\New folder\^EA91CFA419DC0815AEE3719D1F4AF2ABC73282005EE09A07AB^pimgpsh_fullsize_distr.jpg">
            <a:extLst>
              <a:ext uri="{FF2B5EF4-FFF2-40B4-BE49-F238E27FC236}">
                <a16:creationId xmlns:a16="http://schemas.microsoft.com/office/drawing/2014/main" id="{41521D4C-D892-49E9-AEAB-857214ACE09E}"/>
              </a:ext>
            </a:extLst>
          </p:cNvPr>
          <p:cNvPicPr>
            <a:picLocks noChangeAspect="1" noChangeArrowheads="1"/>
          </p:cNvPicPr>
          <p:nvPr/>
        </p:nvPicPr>
        <p:blipFill>
          <a:blip r:embed="rId2" cstate="print"/>
          <a:srcRect/>
          <a:stretch>
            <a:fillRect/>
          </a:stretch>
        </p:blipFill>
        <p:spPr bwMode="auto">
          <a:xfrm>
            <a:off x="338306" y="4526141"/>
            <a:ext cx="2996711" cy="1961451"/>
          </a:xfrm>
          <a:prstGeom prst="rect">
            <a:avLst/>
          </a:prstGeom>
          <a:noFill/>
          <a:ln w="9525">
            <a:noFill/>
            <a:miter lim="800000"/>
            <a:headEnd/>
            <a:tailEnd/>
          </a:ln>
        </p:spPr>
      </p:pic>
      <p:pic>
        <p:nvPicPr>
          <p:cNvPr id="8" name="Imagine 7">
            <a:extLst>
              <a:ext uri="{FF2B5EF4-FFF2-40B4-BE49-F238E27FC236}">
                <a16:creationId xmlns:a16="http://schemas.microsoft.com/office/drawing/2014/main" id="{FA8AC168-40BB-48BD-9BDA-DAD337DB8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105" y="4492103"/>
            <a:ext cx="2656743" cy="1992557"/>
          </a:xfrm>
          <a:prstGeom prst="rect">
            <a:avLst/>
          </a:prstGeom>
        </p:spPr>
      </p:pic>
      <p:pic>
        <p:nvPicPr>
          <p:cNvPr id="10" name="Imagine 8" descr="G:\2017\SEPTEMBRIE\New folder\^00A09C4122114716AB4F4DA7337FC9B202563028214C7F4CFC^pimgpsh_fullsize_distr.jpg">
            <a:extLst>
              <a:ext uri="{FF2B5EF4-FFF2-40B4-BE49-F238E27FC236}">
                <a16:creationId xmlns:a16="http://schemas.microsoft.com/office/drawing/2014/main" id="{52028E31-A70C-4AF1-882D-4B1C10B63A9E}"/>
              </a:ext>
            </a:extLst>
          </p:cNvPr>
          <p:cNvPicPr>
            <a:picLocks noChangeAspect="1" noChangeArrowheads="1"/>
          </p:cNvPicPr>
          <p:nvPr/>
        </p:nvPicPr>
        <p:blipFill>
          <a:blip r:embed="rId4" cstate="print"/>
          <a:srcRect/>
          <a:stretch>
            <a:fillRect/>
          </a:stretch>
        </p:blipFill>
        <p:spPr bwMode="auto">
          <a:xfrm>
            <a:off x="3499339" y="4511487"/>
            <a:ext cx="2724149" cy="1973173"/>
          </a:xfrm>
          <a:prstGeom prst="rect">
            <a:avLst/>
          </a:prstGeom>
          <a:noFill/>
          <a:ln w="9525">
            <a:noFill/>
            <a:miter lim="800000"/>
            <a:headEnd/>
            <a:tailEnd/>
          </a:ln>
        </p:spPr>
      </p:pic>
      <p:pic>
        <p:nvPicPr>
          <p:cNvPr id="9" name="Picture 21" descr="C:\Users\Andreea Dogaru\AppData\Roaming\Skype\andreeamarina28\media_messaging\media_cache_v3\^86EB5E63581D06E6100DE0BD62996938AB5F7A672D437BB221^pimgpsh_thumbnail_win_distr.jpg">
            <a:extLst>
              <a:ext uri="{FF2B5EF4-FFF2-40B4-BE49-F238E27FC236}">
                <a16:creationId xmlns:a16="http://schemas.microsoft.com/office/drawing/2014/main" id="{791D80DE-41ED-48BE-9535-55F09FD5C0A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72915"/>
            <a:ext cx="1412631" cy="7823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idx="4294967295"/>
          </p:nvPr>
        </p:nvSpPr>
        <p:spPr>
          <a:xfrm>
            <a:off x="457200" y="381000"/>
            <a:ext cx="8229600" cy="1219200"/>
          </a:xfrm>
        </p:spPr>
        <p:txBody>
          <a:bodyPr/>
          <a:lstStyle/>
          <a:p>
            <a:br>
              <a:rPr lang="en-US" sz="2400" b="1" dirty="0">
                <a:solidFill>
                  <a:srgbClr val="0070C0"/>
                </a:solidFill>
              </a:rPr>
            </a:br>
            <a:br>
              <a:rPr lang="ro-RO" sz="2400" b="1" dirty="0">
                <a:solidFill>
                  <a:srgbClr val="0070C0"/>
                </a:solidFill>
              </a:rPr>
            </a:br>
            <a:br>
              <a:rPr lang="ro-RO" sz="2400" b="1" dirty="0">
                <a:solidFill>
                  <a:srgbClr val="0070C0"/>
                </a:solidFill>
              </a:rPr>
            </a:br>
            <a:r>
              <a:rPr lang="ro-RO" sz="2400" b="1" dirty="0">
                <a:solidFill>
                  <a:srgbClr val="0070C0"/>
                </a:solidFill>
              </a:rPr>
              <a:t>7</a:t>
            </a:r>
            <a:r>
              <a:rPr lang="en-US" sz="2400" b="1" dirty="0">
                <a:solidFill>
                  <a:srgbClr val="0070C0"/>
                </a:solidFill>
              </a:rPr>
              <a:t>.</a:t>
            </a:r>
            <a:r>
              <a:rPr lang="it-IT" sz="2400" b="1" dirty="0">
                <a:solidFill>
                  <a:srgbClr val="0070C0"/>
                </a:solidFill>
              </a:rPr>
              <a:t> Start pentru afacerea ta! – Regiunea Sud</a:t>
            </a:r>
            <a:br>
              <a:rPr lang="it-IT" sz="2400" b="1" dirty="0">
                <a:solidFill>
                  <a:srgbClr val="0070C0"/>
                </a:solidFill>
              </a:rPr>
            </a:br>
            <a:r>
              <a:rPr lang="it-IT" sz="2400" b="1" dirty="0">
                <a:solidFill>
                  <a:srgbClr val="0070C0"/>
                </a:solidFill>
              </a:rPr>
              <a:t>Muntenia</a:t>
            </a:r>
            <a:br>
              <a:rPr lang="ro-RO" sz="2400" b="1" dirty="0"/>
            </a:br>
            <a:endParaRPr lang="en-US" sz="2400" b="1" dirty="0"/>
          </a:p>
        </p:txBody>
      </p:sp>
      <p:sp>
        <p:nvSpPr>
          <p:cNvPr id="3" name="Substituent conținut 2"/>
          <p:cNvSpPr>
            <a:spLocks noGrp="1"/>
          </p:cNvSpPr>
          <p:nvPr>
            <p:ph idx="1"/>
          </p:nvPr>
        </p:nvSpPr>
        <p:spPr>
          <a:xfrm>
            <a:off x="445477" y="1676400"/>
            <a:ext cx="8458200" cy="4991100"/>
          </a:xfrm>
        </p:spPr>
        <p:txBody>
          <a:bodyPr/>
          <a:lstStyle/>
          <a:p>
            <a:pPr>
              <a:lnSpc>
                <a:spcPct val="150000"/>
              </a:lnSpc>
            </a:pPr>
            <a:r>
              <a:rPr lang="ro-RO" sz="1600" dirty="0"/>
              <a:t>Proiect f</a:t>
            </a:r>
            <a:r>
              <a:rPr lang="en-US" sz="1600" dirty="0" err="1"/>
              <a:t>inanţat</a:t>
            </a:r>
            <a:r>
              <a:rPr lang="en-US" sz="1600" dirty="0"/>
              <a:t> de</a:t>
            </a:r>
            <a:r>
              <a:rPr lang="ro-RO" sz="1600" dirty="0"/>
              <a:t> </a:t>
            </a:r>
            <a:r>
              <a:rPr lang="ro-RO" sz="1600" b="1" dirty="0"/>
              <a:t>Programul Operațional Capital Uman;</a:t>
            </a:r>
          </a:p>
          <a:p>
            <a:pPr algn="just"/>
            <a:r>
              <a:rPr lang="ro-RO" sz="1600" b="1" dirty="0"/>
              <a:t>Durata de implementare: 03 ianuarie 2018 - 02 ianuarie 2021;</a:t>
            </a:r>
            <a:endParaRPr lang="en-US" sz="1600" b="1" dirty="0"/>
          </a:p>
          <a:p>
            <a:pPr algn="just"/>
            <a:r>
              <a:rPr lang="en-US" sz="1600" b="1" dirty="0" err="1"/>
              <a:t>Consor</a:t>
            </a:r>
            <a:r>
              <a:rPr lang="ro-RO" sz="1600" b="1" dirty="0"/>
              <a:t>țiul proiectului – 2 parteneri din regiunile Sud Muntenia și București</a:t>
            </a:r>
            <a:r>
              <a:rPr lang="en-US" sz="1600" b="1" dirty="0"/>
              <a:t>;</a:t>
            </a:r>
            <a:endParaRPr lang="ro-RO" sz="1600" b="1" dirty="0"/>
          </a:p>
          <a:p>
            <a:pPr algn="just"/>
            <a:r>
              <a:rPr lang="en-US" sz="1600" b="1" dirty="0" err="1"/>
              <a:t>Valoarea</a:t>
            </a:r>
            <a:r>
              <a:rPr lang="en-US" sz="1600" b="1" dirty="0"/>
              <a:t> </a:t>
            </a:r>
            <a:r>
              <a:rPr lang="en-US" sz="1600" b="1" dirty="0" err="1"/>
              <a:t>totală</a:t>
            </a:r>
            <a:r>
              <a:rPr lang="en-US" sz="1600" b="1" dirty="0"/>
              <a:t> </a:t>
            </a:r>
            <a:r>
              <a:rPr lang="en-US" sz="1600" dirty="0"/>
              <a:t>a </a:t>
            </a:r>
            <a:r>
              <a:rPr lang="en-US" sz="1600" dirty="0" err="1"/>
              <a:t>proiectului</a:t>
            </a:r>
            <a:r>
              <a:rPr lang="ro-RO" sz="1600" dirty="0"/>
              <a:t> este de </a:t>
            </a:r>
            <a:r>
              <a:rPr lang="ro-RO" sz="1600" b="1" dirty="0"/>
              <a:t>2.500.954,31 Euro, </a:t>
            </a:r>
            <a:r>
              <a:rPr lang="ro-RO" sz="1600" dirty="0"/>
              <a:t>din care </a:t>
            </a:r>
            <a:r>
              <a:rPr lang="ro-RO" sz="1600" b="1" dirty="0"/>
              <a:t>bugetul ADR SM </a:t>
            </a:r>
            <a:r>
              <a:rPr lang="ro-RO" sz="1600" dirty="0"/>
              <a:t>este de</a:t>
            </a:r>
            <a:r>
              <a:rPr lang="ro-RO" sz="1600" b="1" dirty="0"/>
              <a:t> 141.295,73 Euro</a:t>
            </a:r>
            <a:r>
              <a:rPr lang="en-US" sz="1600" dirty="0"/>
              <a:t>;</a:t>
            </a:r>
          </a:p>
          <a:p>
            <a:pPr algn="just"/>
            <a:r>
              <a:rPr lang="ro-RO" sz="1600" b="1" dirty="0"/>
              <a:t>Obiectivul general al proiectului </a:t>
            </a:r>
            <a:r>
              <a:rPr lang="ro-RO" sz="1600" dirty="0"/>
              <a:t>constă în creșterea ocupării în regiunea de dezvoltare Sud Muntenia, prin dezvoltarea culturii antreprenoriale a persoanelor fizice (șomeri, persoane inactive, persoane care au un loc de muncă și înființează o afacere în scopul creării de noi locuri de muncă etc.) și susținerea înființării, dezvoltării și menținerii pe piața a întreprinderilor cu profil non-agricol din zona urbană</a:t>
            </a:r>
            <a:r>
              <a:rPr lang="ro-RO" sz="1600" b="1" dirty="0"/>
              <a:t>.</a:t>
            </a:r>
          </a:p>
          <a:p>
            <a:pPr marL="0" indent="0">
              <a:buNone/>
            </a:pPr>
            <a:endParaRPr lang="en-US" dirty="0"/>
          </a:p>
        </p:txBody>
      </p:sp>
      <p:pic>
        <p:nvPicPr>
          <p:cNvPr id="6" name="Imagine 5">
            <a:extLst>
              <a:ext uri="{FF2B5EF4-FFF2-40B4-BE49-F238E27FC236}">
                <a16:creationId xmlns:a16="http://schemas.microsoft.com/office/drawing/2014/main" id="{5DF00864-588A-4669-AD13-AC986B5B78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548949"/>
            <a:ext cx="2819400" cy="1981607"/>
          </a:xfrm>
          <a:prstGeom prst="rect">
            <a:avLst/>
          </a:prstGeom>
        </p:spPr>
      </p:pic>
      <p:pic>
        <p:nvPicPr>
          <p:cNvPr id="11" name="Imagine 10">
            <a:extLst>
              <a:ext uri="{FF2B5EF4-FFF2-40B4-BE49-F238E27FC236}">
                <a16:creationId xmlns:a16="http://schemas.microsoft.com/office/drawing/2014/main" id="{4AA6C435-5693-41A7-95F4-E6CE28D1B3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198" y="4602505"/>
            <a:ext cx="3276602" cy="1981607"/>
          </a:xfrm>
          <a:prstGeom prst="rect">
            <a:avLst/>
          </a:prstGeom>
        </p:spPr>
      </p:pic>
      <p:pic>
        <p:nvPicPr>
          <p:cNvPr id="13" name="Imagine 12">
            <a:extLst>
              <a:ext uri="{FF2B5EF4-FFF2-40B4-BE49-F238E27FC236}">
                <a16:creationId xmlns:a16="http://schemas.microsoft.com/office/drawing/2014/main" id="{C0FC980E-3EE8-4C08-9B0D-6C9E9988CD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2184" y="4573197"/>
            <a:ext cx="2454375" cy="1928051"/>
          </a:xfrm>
          <a:prstGeom prst="rect">
            <a:avLst/>
          </a:prstGeom>
        </p:spPr>
      </p:pic>
      <p:pic>
        <p:nvPicPr>
          <p:cNvPr id="5" name="Imagine 4">
            <a:extLst>
              <a:ext uri="{FF2B5EF4-FFF2-40B4-BE49-F238E27FC236}">
                <a16:creationId xmlns:a16="http://schemas.microsoft.com/office/drawing/2014/main" id="{8FC63AA4-C31D-4587-A165-7B4988B88F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187569"/>
            <a:ext cx="1767714" cy="775357"/>
          </a:xfrm>
          <a:prstGeom prst="rect">
            <a:avLst/>
          </a:prstGeom>
        </p:spPr>
      </p:pic>
    </p:spTree>
    <p:extLst>
      <p:ext uri="{BB962C8B-B14F-4D97-AF65-F5344CB8AC3E}">
        <p14:creationId xmlns:p14="http://schemas.microsoft.com/office/powerpoint/2010/main" val="2420389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p:cNvSpPr>
            <a:spLocks noGrp="1"/>
          </p:cNvSpPr>
          <p:nvPr>
            <p:ph type="title" idx="4294967295"/>
          </p:nvPr>
        </p:nvSpPr>
        <p:spPr>
          <a:xfrm>
            <a:off x="914400" y="685800"/>
            <a:ext cx="7315200" cy="1066800"/>
          </a:xfrm>
        </p:spPr>
        <p:txBody>
          <a:bodyPr/>
          <a:lstStyle/>
          <a:p>
            <a:r>
              <a:rPr lang="en-US" sz="2400" b="1" dirty="0">
                <a:solidFill>
                  <a:srgbClr val="0070C0"/>
                </a:solidFill>
              </a:rPr>
              <a:t>1. </a:t>
            </a:r>
            <a:r>
              <a:rPr lang="ro-RO" sz="2400" b="1" dirty="0">
                <a:solidFill>
                  <a:srgbClr val="0070C0"/>
                </a:solidFill>
              </a:rPr>
              <a:t>Proiectul </a:t>
            </a:r>
            <a:r>
              <a:rPr lang="ro-RO" sz="2400" b="1" dirty="0" err="1">
                <a:solidFill>
                  <a:srgbClr val="0070C0"/>
                </a:solidFill>
              </a:rPr>
              <a:t>UpGradeSME</a:t>
            </a:r>
            <a:endParaRPr lang="en-US" sz="2400" b="1" dirty="0">
              <a:solidFill>
                <a:srgbClr val="0070C0"/>
              </a:solidFill>
            </a:endParaRPr>
          </a:p>
        </p:txBody>
      </p:sp>
      <p:sp>
        <p:nvSpPr>
          <p:cNvPr id="3" name="Substituent conținut 2"/>
          <p:cNvSpPr>
            <a:spLocks noGrp="1"/>
          </p:cNvSpPr>
          <p:nvPr>
            <p:ph idx="1"/>
          </p:nvPr>
        </p:nvSpPr>
        <p:spPr>
          <a:xfrm>
            <a:off x="206967" y="1808285"/>
            <a:ext cx="8697719" cy="4670517"/>
          </a:xfrm>
        </p:spPr>
        <p:txBody>
          <a:bodyPr/>
          <a:lstStyle/>
          <a:p>
            <a:pPr algn="just">
              <a:buFont typeface="Arial" pitchFamily="34" charset="0"/>
              <a:buChar char="•"/>
            </a:pPr>
            <a:r>
              <a:rPr lang="en-US" sz="1600" dirty="0" err="1">
                <a:solidFill>
                  <a:schemeClr val="tx1"/>
                </a:solidFill>
              </a:rPr>
              <a:t>Proiect</a:t>
            </a:r>
            <a:r>
              <a:rPr lang="en-US" sz="1600" dirty="0">
                <a:solidFill>
                  <a:schemeClr val="tx1"/>
                </a:solidFill>
              </a:rPr>
              <a:t> </a:t>
            </a:r>
            <a:r>
              <a:rPr lang="en-US" sz="1600" dirty="0" err="1">
                <a:solidFill>
                  <a:schemeClr val="tx1"/>
                </a:solidFill>
              </a:rPr>
              <a:t>finan</a:t>
            </a:r>
            <a:r>
              <a:rPr lang="ro-RO" sz="1600" dirty="0" err="1">
                <a:solidFill>
                  <a:schemeClr val="tx1"/>
                </a:solidFill>
              </a:rPr>
              <a:t>ţat</a:t>
            </a:r>
            <a:r>
              <a:rPr lang="ro-RO" sz="1600" dirty="0">
                <a:solidFill>
                  <a:schemeClr val="tx1"/>
                </a:solidFill>
              </a:rPr>
              <a:t> prin </a:t>
            </a:r>
            <a:r>
              <a:rPr lang="ro-RO" sz="1600" b="1" dirty="0">
                <a:solidFill>
                  <a:schemeClr val="tx1"/>
                </a:solidFill>
              </a:rPr>
              <a:t>Programul </a:t>
            </a:r>
            <a:r>
              <a:rPr lang="ro-RO" sz="1600" b="1" dirty="0" err="1">
                <a:solidFill>
                  <a:schemeClr val="tx1"/>
                </a:solidFill>
              </a:rPr>
              <a:t>Interreg</a:t>
            </a:r>
            <a:r>
              <a:rPr lang="ro-RO" sz="1600" b="1" dirty="0">
                <a:solidFill>
                  <a:schemeClr val="tx1"/>
                </a:solidFill>
              </a:rPr>
              <a:t> EUROPE;</a:t>
            </a:r>
            <a:endParaRPr lang="ro-RO" sz="1600" b="1" dirty="0"/>
          </a:p>
          <a:p>
            <a:pPr algn="just">
              <a:buFont typeface="Arial" pitchFamily="34" charset="0"/>
              <a:buChar char="•"/>
            </a:pPr>
            <a:r>
              <a:rPr lang="ro-RO" sz="1600" dirty="0"/>
              <a:t>Durata de implementare a proiectului: </a:t>
            </a:r>
            <a:r>
              <a:rPr lang="ro-RO" sz="1600" b="1" dirty="0">
                <a:solidFill>
                  <a:schemeClr val="tx1"/>
                </a:solidFill>
              </a:rPr>
              <a:t>1 aprilie 2016 - 31 martie 2021;</a:t>
            </a:r>
            <a:endParaRPr lang="en-US" sz="1600" b="1" dirty="0">
              <a:solidFill>
                <a:schemeClr val="tx1"/>
              </a:solidFill>
            </a:endParaRPr>
          </a:p>
          <a:p>
            <a:pPr algn="just">
              <a:buFont typeface="Arial" pitchFamily="34" charset="0"/>
              <a:buChar char="•"/>
            </a:pPr>
            <a:r>
              <a:rPr lang="en-US" sz="1600" b="1" dirty="0" err="1"/>
              <a:t>Consor</a:t>
            </a:r>
            <a:r>
              <a:rPr lang="ro-RO" sz="1600" b="1" dirty="0"/>
              <a:t>țiul proiectului – 8 parteneri din 6</a:t>
            </a:r>
            <a:r>
              <a:rPr lang="en-GB" sz="1600" b="1" dirty="0"/>
              <a:t> </a:t>
            </a:r>
            <a:r>
              <a:rPr lang="ro-RO" sz="1600" b="1" dirty="0"/>
              <a:t>state </a:t>
            </a:r>
            <a:r>
              <a:rPr lang="en-US" sz="1600" b="1" dirty="0"/>
              <a:t>(</a:t>
            </a:r>
            <a:r>
              <a:rPr lang="en-US" sz="1600" b="1" dirty="0" err="1"/>
              <a:t>Ungaria</a:t>
            </a:r>
            <a:r>
              <a:rPr lang="en-US" sz="1600" b="1" dirty="0"/>
              <a:t>, Rom</a:t>
            </a:r>
            <a:r>
              <a:rPr lang="ro-RO" sz="1600" b="1" dirty="0" err="1"/>
              <a:t>ânia</a:t>
            </a:r>
            <a:r>
              <a:rPr lang="ro-RO" sz="1600" b="1" dirty="0"/>
              <a:t>, Olanda, Germania, Spania, Portugalia)</a:t>
            </a:r>
            <a:r>
              <a:rPr lang="en-US" sz="1600" b="1" dirty="0"/>
              <a:t>;</a:t>
            </a:r>
            <a:endParaRPr lang="ro-RO" sz="1600" b="1" dirty="0">
              <a:solidFill>
                <a:schemeClr val="tx1"/>
              </a:solidFill>
            </a:endParaRPr>
          </a:p>
          <a:p>
            <a:pPr algn="just">
              <a:buFont typeface="Arial" pitchFamily="34" charset="0"/>
              <a:buChar char="•"/>
            </a:pPr>
            <a:r>
              <a:rPr lang="ro-RO" sz="1600" b="1" dirty="0">
                <a:solidFill>
                  <a:schemeClr val="tx1"/>
                </a:solidFill>
              </a:rPr>
              <a:t>Bugetul total </a:t>
            </a:r>
            <a:r>
              <a:rPr lang="ro-RO" sz="1600" dirty="0">
                <a:solidFill>
                  <a:schemeClr val="tx1"/>
                </a:solidFill>
              </a:rPr>
              <a:t>al proiectului: </a:t>
            </a:r>
            <a:r>
              <a:rPr lang="ro-RO" sz="1600" b="1" dirty="0">
                <a:solidFill>
                  <a:schemeClr val="tx1"/>
                </a:solidFill>
              </a:rPr>
              <a:t>1.534.775 Euro</a:t>
            </a:r>
            <a:r>
              <a:rPr lang="ro-RO" sz="1600" dirty="0">
                <a:solidFill>
                  <a:schemeClr val="tx1"/>
                </a:solidFill>
              </a:rPr>
              <a:t>, din care  bugetul </a:t>
            </a:r>
            <a:r>
              <a:rPr lang="ro-RO" sz="1600" b="1" dirty="0">
                <a:solidFill>
                  <a:schemeClr val="tx1"/>
                </a:solidFill>
              </a:rPr>
              <a:t>ADR SM -  170.900 Euro;</a:t>
            </a:r>
          </a:p>
          <a:p>
            <a:pPr algn="just">
              <a:buFont typeface="Arial" pitchFamily="34" charset="0"/>
              <a:buChar char="•"/>
            </a:pPr>
            <a:r>
              <a:rPr lang="ro-RO" sz="1600" b="1" dirty="0"/>
              <a:t>Obiectivul general –</a:t>
            </a:r>
            <a:r>
              <a:rPr lang="ro-RO" sz="1600" dirty="0"/>
              <a:t> î</a:t>
            </a:r>
            <a:r>
              <a:rPr lang="vi-VN" sz="1600" dirty="0">
                <a:solidFill>
                  <a:schemeClr val="tx1"/>
                </a:solidFill>
              </a:rPr>
              <a:t>mbunătățirea politicilor în domeniul dezvoltării competitivității IMM-urilor. </a:t>
            </a:r>
            <a:endParaRPr lang="ro-RO" sz="1600" dirty="0"/>
          </a:p>
          <a:p>
            <a:pPr>
              <a:buNone/>
            </a:pPr>
            <a:endParaRPr lang="en-US" dirty="0"/>
          </a:p>
        </p:txBody>
      </p:sp>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03" y="3962400"/>
            <a:ext cx="2796009" cy="241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ine 6">
            <a:extLst>
              <a:ext uri="{FF2B5EF4-FFF2-40B4-BE49-F238E27FC236}">
                <a16:creationId xmlns:a16="http://schemas.microsoft.com/office/drawing/2014/main" id="{7CB45EDC-90DD-4591-AB58-6669CD5FE1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104776"/>
            <a:ext cx="2505075" cy="925604"/>
          </a:xfrm>
          <a:prstGeom prst="rect">
            <a:avLst/>
          </a:prstGeom>
        </p:spPr>
      </p:pic>
      <p:pic>
        <p:nvPicPr>
          <p:cNvPr id="10" name="Imagine 9">
            <a:extLst>
              <a:ext uri="{FF2B5EF4-FFF2-40B4-BE49-F238E27FC236}">
                <a16:creationId xmlns:a16="http://schemas.microsoft.com/office/drawing/2014/main" id="{9FD8E04C-58BC-42F2-AA70-379C058069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9149" y="4000497"/>
            <a:ext cx="3073357" cy="2413091"/>
          </a:xfrm>
          <a:prstGeom prst="rect">
            <a:avLst/>
          </a:prstGeom>
        </p:spPr>
      </p:pic>
      <p:pic>
        <p:nvPicPr>
          <p:cNvPr id="14" name="Imagine 13">
            <a:extLst>
              <a:ext uri="{FF2B5EF4-FFF2-40B4-BE49-F238E27FC236}">
                <a16:creationId xmlns:a16="http://schemas.microsoft.com/office/drawing/2014/main" id="{B3886EDA-B2EA-4DA0-BF1A-6FFFF1F573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3087" y="4000497"/>
            <a:ext cx="2789431" cy="241309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idx="4294967295"/>
          </p:nvPr>
        </p:nvSpPr>
        <p:spPr>
          <a:xfrm>
            <a:off x="457200" y="685800"/>
            <a:ext cx="8229600" cy="914400"/>
          </a:xfrm>
        </p:spPr>
        <p:txBody>
          <a:bodyPr/>
          <a:lstStyle/>
          <a:p>
            <a:r>
              <a:rPr lang="en-US" sz="2400" b="1" dirty="0" err="1">
                <a:solidFill>
                  <a:srgbClr val="0070C0"/>
                </a:solidFill>
              </a:rPr>
              <a:t>Deplas</a:t>
            </a:r>
            <a:r>
              <a:rPr lang="ro-RO" sz="2400" b="1" dirty="0" err="1">
                <a:solidFill>
                  <a:srgbClr val="0070C0"/>
                </a:solidFill>
              </a:rPr>
              <a:t>ări</a:t>
            </a:r>
            <a:r>
              <a:rPr lang="ro-RO" sz="2400" b="1" dirty="0">
                <a:solidFill>
                  <a:srgbClr val="0070C0"/>
                </a:solidFill>
              </a:rPr>
              <a:t> transnaționale </a:t>
            </a:r>
            <a:endParaRPr lang="en-US" sz="2400" b="1" dirty="0">
              <a:solidFill>
                <a:srgbClr val="0070C0"/>
              </a:solidFill>
            </a:endParaRPr>
          </a:p>
        </p:txBody>
      </p:sp>
      <p:sp>
        <p:nvSpPr>
          <p:cNvPr id="3" name="Substituent conținut 2"/>
          <p:cNvSpPr>
            <a:spLocks noGrp="1"/>
          </p:cNvSpPr>
          <p:nvPr>
            <p:ph idx="1"/>
          </p:nvPr>
        </p:nvSpPr>
        <p:spPr>
          <a:xfrm>
            <a:off x="457200" y="1647824"/>
            <a:ext cx="8534400" cy="5105400"/>
          </a:xfrm>
        </p:spPr>
        <p:txBody>
          <a:bodyPr/>
          <a:lstStyle/>
          <a:p>
            <a:pPr>
              <a:buNone/>
            </a:pPr>
            <a:endParaRPr lang="ro-RO" sz="1600" dirty="0"/>
          </a:p>
          <a:p>
            <a:pPr>
              <a:buFont typeface="Wingdings" panose="05000000000000000000" pitchFamily="2" charset="2"/>
              <a:buChar char="Ø"/>
            </a:pPr>
            <a:r>
              <a:rPr lang="ro-RO" sz="1600" b="1" dirty="0"/>
              <a:t>A </a:t>
            </a:r>
            <a:r>
              <a:rPr lang="en-US" sz="1600" b="1" dirty="0"/>
              <a:t>4</a:t>
            </a:r>
            <a:r>
              <a:rPr lang="ro-RO" sz="1600" b="1" dirty="0"/>
              <a:t>-a întâlnire transnațională </a:t>
            </a:r>
            <a:r>
              <a:rPr lang="en-US" sz="1600" dirty="0">
                <a:cs typeface="Calibri" panose="020F0502020204030204" pitchFamily="34" charset="0"/>
              </a:rPr>
              <a:t>–</a:t>
            </a:r>
            <a:r>
              <a:rPr lang="ro-RO" sz="1600" dirty="0"/>
              <a:t> </a:t>
            </a:r>
            <a:r>
              <a:rPr lang="ro-RO" sz="1600" b="1" dirty="0"/>
              <a:t>23-24 </a:t>
            </a:r>
            <a:r>
              <a:rPr lang="en-GB" sz="1600" b="1" dirty="0"/>
              <a:t>o</a:t>
            </a:r>
            <a:r>
              <a:rPr lang="ro-RO" sz="1600" b="1" dirty="0"/>
              <a:t>ctombrie 2018, San Sebastian, SPANIA</a:t>
            </a:r>
            <a:r>
              <a:rPr lang="en-US" sz="1600" dirty="0"/>
              <a:t>;</a:t>
            </a:r>
          </a:p>
          <a:p>
            <a:pPr>
              <a:buFont typeface="Wingdings" panose="05000000000000000000" pitchFamily="2" charset="2"/>
              <a:buChar char="Ø"/>
            </a:pPr>
            <a:r>
              <a:rPr lang="ro-RO" sz="1600" b="1" dirty="0"/>
              <a:t>Scopul întâlnirii</a:t>
            </a:r>
            <a:r>
              <a:rPr lang="ro-RO" sz="1600" dirty="0"/>
              <a:t> este de a se prezenta prima versiune a Planului de Acțiune</a:t>
            </a:r>
            <a:r>
              <a:rPr lang="en-US" sz="1600" dirty="0"/>
              <a:t>,</a:t>
            </a:r>
            <a:r>
              <a:rPr lang="ro-RO" sz="1600" dirty="0"/>
              <a:t> elaborat de fiecare partener </a:t>
            </a:r>
            <a:r>
              <a:rPr lang="en-GB" sz="1600" dirty="0"/>
              <a:t>din</a:t>
            </a:r>
            <a:r>
              <a:rPr lang="ro-RO" sz="1600" dirty="0"/>
              <a:t> proiect</a:t>
            </a:r>
            <a:r>
              <a:rPr lang="en-US" sz="1600" dirty="0"/>
              <a:t>;</a:t>
            </a:r>
          </a:p>
          <a:p>
            <a:pPr>
              <a:buFont typeface="Wingdings" panose="05000000000000000000" pitchFamily="2" charset="2"/>
              <a:buChar char="Ø"/>
            </a:pPr>
            <a:r>
              <a:rPr lang="ro-RO" sz="1600" dirty="0"/>
              <a:t>La fiecare eveniment transnațional, ADR SM, în calitate de partener trebuie să invite 2 </a:t>
            </a:r>
            <a:r>
              <a:rPr lang="ro-RO" sz="1600" dirty="0" err="1"/>
              <a:t>stakeholderi</a:t>
            </a:r>
            <a:r>
              <a:rPr lang="ro-RO" sz="1600" dirty="0"/>
              <a:t> relevanți pentru instrumentul de politică c</a:t>
            </a:r>
            <a:r>
              <a:rPr lang="en-US" sz="1600" dirty="0"/>
              <a:t>e</a:t>
            </a:r>
            <a:r>
              <a:rPr lang="ro-RO" sz="1600" dirty="0"/>
              <a:t> urmează a fi îmbunătățit prin</a:t>
            </a:r>
            <a:r>
              <a:rPr lang="en-US" sz="1600" dirty="0"/>
              <a:t> </a:t>
            </a:r>
            <a:r>
              <a:rPr lang="ro-RO" sz="1600" dirty="0"/>
              <a:t>proiect</a:t>
            </a:r>
            <a:r>
              <a:rPr lang="en-US" sz="1600" dirty="0"/>
              <a:t>;</a:t>
            </a:r>
          </a:p>
          <a:p>
            <a:pPr>
              <a:buFont typeface="Wingdings" panose="05000000000000000000" pitchFamily="2" charset="2"/>
              <a:buChar char="Ø"/>
            </a:pPr>
            <a:r>
              <a:rPr lang="en-US" sz="1600" dirty="0" err="1"/>
              <a:t>Stakeholderi</a:t>
            </a:r>
            <a:r>
              <a:rPr lang="en-US" sz="1600" dirty="0"/>
              <a:t> </a:t>
            </a:r>
            <a:r>
              <a:rPr lang="en-US" sz="1600" dirty="0" err="1"/>
              <a:t>relevan</a:t>
            </a:r>
            <a:r>
              <a:rPr lang="ro-RO" sz="1600" dirty="0"/>
              <a:t>ți</a:t>
            </a:r>
            <a:r>
              <a:rPr lang="en-US" sz="1600" dirty="0"/>
              <a:t>: </a:t>
            </a:r>
          </a:p>
          <a:p>
            <a:pPr marL="0" indent="0">
              <a:buNone/>
            </a:pPr>
            <a:r>
              <a:rPr lang="en-US" sz="1600" b="1" dirty="0"/>
              <a:t>	- AM POR;</a:t>
            </a:r>
          </a:p>
          <a:p>
            <a:pPr marL="0" indent="0">
              <a:buNone/>
            </a:pPr>
            <a:r>
              <a:rPr lang="en-US" sz="1600" b="1" dirty="0"/>
              <a:t>	- </a:t>
            </a:r>
            <a:r>
              <a:rPr lang="en-US" sz="1600" b="1" dirty="0" err="1"/>
              <a:t>Ministerul</a:t>
            </a:r>
            <a:r>
              <a:rPr lang="en-US" sz="1600" b="1" dirty="0"/>
              <a:t> </a:t>
            </a:r>
            <a:r>
              <a:rPr lang="en-US" sz="1600" b="1" dirty="0" err="1"/>
              <a:t>pentru</a:t>
            </a:r>
            <a:r>
              <a:rPr lang="en-US" sz="1600" b="1" dirty="0"/>
              <a:t> </a:t>
            </a:r>
            <a:r>
              <a:rPr lang="en-US" sz="1600" b="1" dirty="0" err="1"/>
              <a:t>Mediul</a:t>
            </a:r>
            <a:r>
              <a:rPr lang="en-US" sz="1600" b="1" dirty="0"/>
              <a:t> de </a:t>
            </a:r>
            <a:r>
              <a:rPr lang="en-US" sz="1600" b="1" dirty="0" err="1"/>
              <a:t>Afaceri</a:t>
            </a:r>
            <a:r>
              <a:rPr lang="en-US" sz="1600" b="1" dirty="0"/>
              <a:t> </a:t>
            </a:r>
            <a:r>
              <a:rPr lang="ro-RO" sz="1600" b="1" dirty="0"/>
              <a:t>și </a:t>
            </a:r>
            <a:r>
              <a:rPr lang="ro-RO" sz="1600" b="1" dirty="0" err="1"/>
              <a:t>Antreprenoriat</a:t>
            </a:r>
            <a:r>
              <a:rPr lang="en-US" sz="1600" b="1" dirty="0"/>
              <a:t> (</a:t>
            </a:r>
            <a:r>
              <a:rPr lang="pt-BR" sz="1600" b="1" dirty="0"/>
              <a:t>Direcția Mediu 	</a:t>
            </a:r>
            <a:r>
              <a:rPr lang="ro-RO" sz="1600" b="1" dirty="0"/>
              <a:t>	</a:t>
            </a:r>
            <a:r>
              <a:rPr lang="pt-BR" sz="1600" b="1" dirty="0"/>
              <a:t>de Afaceri și Departamentul de Comerț Exterior, Consiliul de Export și 	Direcția 	Instrumente și Programe de Promovare a Exportului);</a:t>
            </a:r>
            <a:endParaRPr lang="en-US" sz="1600" b="1" dirty="0"/>
          </a:p>
          <a:p>
            <a:pPr marL="0" indent="0">
              <a:buNone/>
            </a:pPr>
            <a:r>
              <a:rPr lang="en-US" sz="1600" b="1" dirty="0"/>
              <a:t>	- </a:t>
            </a:r>
            <a:r>
              <a:rPr lang="en-US" sz="1600" b="1" dirty="0" err="1"/>
              <a:t>Cele</a:t>
            </a:r>
            <a:r>
              <a:rPr lang="en-US" sz="1600" b="1" dirty="0"/>
              <a:t> 7 </a:t>
            </a:r>
            <a:r>
              <a:rPr lang="en-US" sz="1600" b="1" dirty="0" err="1"/>
              <a:t>Camere</a:t>
            </a:r>
            <a:r>
              <a:rPr lang="en-US" sz="1600" b="1" dirty="0"/>
              <a:t> de Comer</a:t>
            </a:r>
            <a:r>
              <a:rPr lang="ro-RO" sz="1600" b="1" dirty="0"/>
              <a:t>ț și Industrie din cele 7 județe componente</a:t>
            </a:r>
            <a:r>
              <a:rPr lang="en-US" sz="1600" b="1" dirty="0"/>
              <a:t> 	</a:t>
            </a:r>
            <a:r>
              <a:rPr lang="ro-RO" sz="1600" b="1" dirty="0"/>
              <a:t>ale regiunii Sud Muntenia</a:t>
            </a:r>
            <a:r>
              <a:rPr lang="en-US" sz="1600" b="1" dirty="0"/>
              <a:t>;</a:t>
            </a:r>
          </a:p>
          <a:p>
            <a:pPr marL="0" indent="0">
              <a:buNone/>
            </a:pPr>
            <a:r>
              <a:rPr lang="en-US" sz="1600" b="1" dirty="0"/>
              <a:t>	- 10 </a:t>
            </a:r>
            <a:r>
              <a:rPr lang="en-US" sz="1600" b="1" dirty="0" err="1"/>
              <a:t>Patronate</a:t>
            </a:r>
            <a:r>
              <a:rPr lang="en-US" sz="1600" b="1" dirty="0"/>
              <a:t> </a:t>
            </a:r>
            <a:r>
              <a:rPr lang="ro-RO" sz="1600" b="1" dirty="0"/>
              <a:t>și Asociații de Afaceri din regiunea Sud Muntenia și din </a:t>
            </a:r>
            <a:r>
              <a:rPr lang="en-US" sz="1600" b="1" dirty="0"/>
              <a:t>	</a:t>
            </a:r>
            <a:r>
              <a:rPr lang="ro-RO" sz="1600" b="1" dirty="0"/>
              <a:t>București</a:t>
            </a:r>
            <a:r>
              <a:rPr lang="en-US" sz="1600" b="1" dirty="0"/>
              <a:t>.</a:t>
            </a:r>
          </a:p>
          <a:p>
            <a:pPr>
              <a:buFont typeface="Wingdings" panose="05000000000000000000" pitchFamily="2" charset="2"/>
              <a:buChar char="Ø"/>
            </a:pPr>
            <a:endParaRPr lang="ro-RO" sz="1800" dirty="0"/>
          </a:p>
          <a:p>
            <a:pPr marL="0" indent="0" algn="just">
              <a:buNone/>
            </a:pPr>
            <a:endParaRPr lang="ro-RO" sz="1400" dirty="0">
              <a:solidFill>
                <a:schemeClr val="tx1"/>
              </a:solidFill>
            </a:endParaRPr>
          </a:p>
          <a:p>
            <a:pPr marL="285750" indent="-285750" algn="just">
              <a:buNone/>
            </a:pPr>
            <a:endParaRPr lang="ro-RO" sz="1800" dirty="0">
              <a:solidFill>
                <a:schemeClr val="tx1"/>
              </a:solidFill>
            </a:endParaRPr>
          </a:p>
          <a:p>
            <a:pPr marL="285750" indent="-285750" algn="just">
              <a:buNone/>
            </a:pPr>
            <a:endParaRPr lang="ro-RO" sz="1800" dirty="0"/>
          </a:p>
          <a:p>
            <a:pPr marL="285750" indent="-285750" algn="just">
              <a:buNone/>
            </a:pPr>
            <a:endParaRPr lang="vi-VN" sz="1800" dirty="0">
              <a:solidFill>
                <a:schemeClr val="tx1"/>
              </a:solidFill>
            </a:endParaRPr>
          </a:p>
          <a:p>
            <a:pPr marL="285750" indent="-285750" algn="just">
              <a:buNone/>
            </a:pPr>
            <a:endParaRPr lang="ro-RO" i="1" dirty="0">
              <a:solidFill>
                <a:schemeClr val="tx1"/>
              </a:solidFill>
              <a:latin typeface="Calibri" panose="020F0502020204030204" pitchFamily="34" charset="0"/>
            </a:endParaRPr>
          </a:p>
          <a:p>
            <a:pPr marL="285750" indent="-285750" algn="just">
              <a:buNone/>
            </a:pPr>
            <a:endParaRPr lang="en-US" dirty="0"/>
          </a:p>
        </p:txBody>
      </p:sp>
      <p:pic>
        <p:nvPicPr>
          <p:cNvPr id="6" name="Imagine 5">
            <a:extLst>
              <a:ext uri="{FF2B5EF4-FFF2-40B4-BE49-F238E27FC236}">
                <a16:creationId xmlns:a16="http://schemas.microsoft.com/office/drawing/2014/main" id="{E0EADC43-0AFC-4432-8B80-466486985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04776"/>
            <a:ext cx="2362200" cy="8692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idx="4294967295"/>
          </p:nvPr>
        </p:nvSpPr>
        <p:spPr>
          <a:xfrm>
            <a:off x="1009650" y="365622"/>
            <a:ext cx="6705600" cy="990600"/>
          </a:xfrm>
        </p:spPr>
        <p:txBody>
          <a:bodyPr/>
          <a:lstStyle/>
          <a:p>
            <a:r>
              <a:rPr lang="ro-RO" sz="2400" b="1" dirty="0">
                <a:solidFill>
                  <a:srgbClr val="0070C0"/>
                </a:solidFill>
              </a:rPr>
              <a:t>                 </a:t>
            </a:r>
            <a:br>
              <a:rPr lang="en-US" sz="2400" b="1" dirty="0">
                <a:solidFill>
                  <a:srgbClr val="0070C0"/>
                </a:solidFill>
              </a:rPr>
            </a:br>
            <a:r>
              <a:rPr lang="en-US" sz="2400" b="1" dirty="0">
                <a:solidFill>
                  <a:srgbClr val="0070C0"/>
                </a:solidFill>
              </a:rPr>
              <a:t>2.</a:t>
            </a:r>
            <a:r>
              <a:rPr lang="ro-RO" sz="2400" b="1" dirty="0">
                <a:solidFill>
                  <a:srgbClr val="0070C0"/>
                </a:solidFill>
              </a:rPr>
              <a:t>Proiectul </a:t>
            </a:r>
            <a:r>
              <a:rPr lang="ro-RO" sz="2400" b="1" dirty="0" err="1">
                <a:solidFill>
                  <a:srgbClr val="0070C0"/>
                </a:solidFill>
              </a:rPr>
              <a:t>ClusterFY</a:t>
            </a:r>
            <a:endParaRPr lang="en-US" sz="2400" b="1" dirty="0"/>
          </a:p>
        </p:txBody>
      </p:sp>
      <p:sp>
        <p:nvSpPr>
          <p:cNvPr id="3" name="Substituent conținut 2"/>
          <p:cNvSpPr>
            <a:spLocks noGrp="1"/>
          </p:cNvSpPr>
          <p:nvPr>
            <p:ph idx="1"/>
          </p:nvPr>
        </p:nvSpPr>
        <p:spPr>
          <a:xfrm>
            <a:off x="228600" y="1247775"/>
            <a:ext cx="8820149" cy="4368006"/>
          </a:xfrm>
        </p:spPr>
        <p:txBody>
          <a:bodyPr/>
          <a:lstStyle/>
          <a:p>
            <a:pPr algn="just">
              <a:lnSpc>
                <a:spcPct val="150000"/>
              </a:lnSpc>
            </a:pPr>
            <a:r>
              <a:rPr lang="en-US" sz="1550" b="0" dirty="0">
                <a:solidFill>
                  <a:schemeClr val="tx1"/>
                </a:solidFill>
                <a:cs typeface="Calibri" panose="020F0502020204030204" pitchFamily="34" charset="0"/>
              </a:rPr>
              <a:t>P</a:t>
            </a:r>
            <a:r>
              <a:rPr lang="ro-RO" sz="1550" b="0" dirty="0" err="1">
                <a:solidFill>
                  <a:schemeClr val="tx1"/>
                </a:solidFill>
                <a:cs typeface="Calibri" panose="020F0502020204030204" pitchFamily="34" charset="0"/>
              </a:rPr>
              <a:t>roiectul</a:t>
            </a:r>
            <a:r>
              <a:rPr lang="ro-RO" sz="1550" b="0" dirty="0">
                <a:solidFill>
                  <a:schemeClr val="tx1"/>
                </a:solidFill>
                <a:cs typeface="Calibri" panose="020F0502020204030204" pitchFamily="34" charset="0"/>
              </a:rPr>
              <a:t> este finanțat </a:t>
            </a:r>
            <a:r>
              <a:rPr lang="ro-RO" sz="1550" dirty="0">
                <a:cs typeface="Calibri" panose="020F0502020204030204" pitchFamily="34" charset="0"/>
              </a:rPr>
              <a:t> prin </a:t>
            </a:r>
            <a:r>
              <a:rPr lang="ro-RO" sz="1550" b="0" dirty="0">
                <a:solidFill>
                  <a:schemeClr val="tx1"/>
                </a:solidFill>
                <a:cs typeface="Calibri" panose="020F0502020204030204" pitchFamily="34" charset="0"/>
              </a:rPr>
              <a:t> </a:t>
            </a:r>
            <a:r>
              <a:rPr lang="ro-RO" sz="1550" b="1" dirty="0">
                <a:solidFill>
                  <a:schemeClr val="tx1"/>
                </a:solidFill>
                <a:cs typeface="Calibri" panose="020F0502020204030204" pitchFamily="34" charset="0"/>
              </a:rPr>
              <a:t>Programul</a:t>
            </a:r>
            <a:r>
              <a:rPr lang="ro-RO" sz="1550" b="0" dirty="0">
                <a:solidFill>
                  <a:schemeClr val="tx1"/>
                </a:solidFill>
                <a:cs typeface="Calibri" panose="020F0502020204030204" pitchFamily="34" charset="0"/>
              </a:rPr>
              <a:t> </a:t>
            </a:r>
            <a:r>
              <a:rPr lang="ro-RO" sz="1550" b="1" dirty="0" err="1">
                <a:solidFill>
                  <a:schemeClr val="tx1"/>
                </a:solidFill>
                <a:cs typeface="Calibri" panose="020F0502020204030204" pitchFamily="34" charset="0"/>
              </a:rPr>
              <a:t>Interreg</a:t>
            </a:r>
            <a:r>
              <a:rPr lang="ro-RO" sz="1550" b="1" dirty="0">
                <a:solidFill>
                  <a:schemeClr val="tx1"/>
                </a:solidFill>
                <a:cs typeface="Calibri" panose="020F0502020204030204" pitchFamily="34" charset="0"/>
              </a:rPr>
              <a:t> EUROPE;</a:t>
            </a:r>
            <a:endParaRPr lang="en-US" sz="1550" b="0" dirty="0">
              <a:solidFill>
                <a:schemeClr val="tx1"/>
              </a:solidFill>
              <a:cs typeface="Calibri" panose="020F0502020204030204" pitchFamily="34" charset="0"/>
            </a:endParaRPr>
          </a:p>
          <a:p>
            <a:pPr algn="just">
              <a:lnSpc>
                <a:spcPct val="150000"/>
              </a:lnSpc>
            </a:pPr>
            <a:r>
              <a:rPr lang="ro-RO" sz="1550" b="1" dirty="0">
                <a:solidFill>
                  <a:schemeClr val="tx1"/>
                </a:solidFill>
                <a:cs typeface="Calibri" panose="020F0502020204030204" pitchFamily="34" charset="0"/>
              </a:rPr>
              <a:t>Durata de implementare</a:t>
            </a:r>
            <a:r>
              <a:rPr lang="ro-RO" sz="1550" b="0" dirty="0">
                <a:solidFill>
                  <a:schemeClr val="tx1"/>
                </a:solidFill>
                <a:cs typeface="Calibri" panose="020F0502020204030204" pitchFamily="34" charset="0"/>
              </a:rPr>
              <a:t>: </a:t>
            </a:r>
            <a:r>
              <a:rPr lang="ro-RO" sz="1550" b="1" dirty="0">
                <a:solidFill>
                  <a:schemeClr val="tx1"/>
                </a:solidFill>
                <a:cs typeface="Calibri" panose="020F0502020204030204" pitchFamily="34" charset="0"/>
              </a:rPr>
              <a:t>1 ianuarie 2017 </a:t>
            </a:r>
            <a:r>
              <a:rPr lang="en-US" sz="1550" dirty="0">
                <a:cs typeface="Calibri" panose="020F0502020204030204" pitchFamily="34" charset="0"/>
              </a:rPr>
              <a:t>–</a:t>
            </a:r>
            <a:r>
              <a:rPr lang="ro-RO" sz="1550" b="1" dirty="0">
                <a:solidFill>
                  <a:schemeClr val="tx1"/>
                </a:solidFill>
                <a:cs typeface="Calibri" panose="020F0502020204030204" pitchFamily="34" charset="0"/>
              </a:rPr>
              <a:t>  31 decembrie 2021;</a:t>
            </a:r>
            <a:endParaRPr lang="en-US" sz="1550" b="1" dirty="0">
              <a:solidFill>
                <a:schemeClr val="tx1"/>
              </a:solidFill>
              <a:cs typeface="Calibri" panose="020F0502020204030204" pitchFamily="34" charset="0"/>
            </a:endParaRPr>
          </a:p>
          <a:p>
            <a:pPr algn="just">
              <a:lnSpc>
                <a:spcPct val="150000"/>
              </a:lnSpc>
            </a:pPr>
            <a:r>
              <a:rPr lang="en-US" sz="1550" b="1" dirty="0" err="1">
                <a:cs typeface="Calibri" panose="020F0502020204030204" pitchFamily="34" charset="0"/>
              </a:rPr>
              <a:t>Consor</a:t>
            </a:r>
            <a:r>
              <a:rPr lang="ro-RO" sz="1550" b="1" dirty="0">
                <a:cs typeface="Calibri" panose="020F0502020204030204" pitchFamily="34" charset="0"/>
              </a:rPr>
              <a:t>țiul proiectului</a:t>
            </a:r>
            <a:r>
              <a:rPr lang="en-US" sz="1550" b="1" dirty="0">
                <a:cs typeface="Calibri" panose="020F0502020204030204" pitchFamily="34" charset="0"/>
              </a:rPr>
              <a:t> – 8 </a:t>
            </a:r>
            <a:r>
              <a:rPr lang="en-US" sz="1550" b="1" dirty="0" err="1">
                <a:cs typeface="Calibri" panose="020F0502020204030204" pitchFamily="34" charset="0"/>
              </a:rPr>
              <a:t>parteneri</a:t>
            </a:r>
            <a:r>
              <a:rPr lang="en-US" sz="1550" b="1" dirty="0">
                <a:cs typeface="Calibri" panose="020F0502020204030204" pitchFamily="34" charset="0"/>
              </a:rPr>
              <a:t> din 8 state (</a:t>
            </a:r>
            <a:r>
              <a:rPr lang="en-US" sz="1550" b="1" dirty="0" err="1">
                <a:cs typeface="Calibri" panose="020F0502020204030204" pitchFamily="34" charset="0"/>
              </a:rPr>
              <a:t>Lituania</a:t>
            </a:r>
            <a:r>
              <a:rPr lang="en-US" sz="1550" b="1" dirty="0">
                <a:cs typeface="Calibri" panose="020F0502020204030204" pitchFamily="34" charset="0"/>
              </a:rPr>
              <a:t>, </a:t>
            </a:r>
            <a:r>
              <a:rPr lang="en-US" sz="1550" b="1" dirty="0" err="1">
                <a:cs typeface="Calibri" panose="020F0502020204030204" pitchFamily="34" charset="0"/>
              </a:rPr>
              <a:t>Olanda</a:t>
            </a:r>
            <a:r>
              <a:rPr lang="en-US" sz="1550" b="1" dirty="0">
                <a:cs typeface="Calibri" panose="020F0502020204030204" pitchFamily="34" charset="0"/>
              </a:rPr>
              <a:t>, </a:t>
            </a:r>
            <a:r>
              <a:rPr lang="en-US" sz="1550" b="1" dirty="0" err="1">
                <a:cs typeface="Calibri" panose="020F0502020204030204" pitchFamily="34" charset="0"/>
              </a:rPr>
              <a:t>Suedia</a:t>
            </a:r>
            <a:r>
              <a:rPr lang="en-US" sz="1550" b="1" dirty="0">
                <a:cs typeface="Calibri" panose="020F0502020204030204" pitchFamily="34" charset="0"/>
              </a:rPr>
              <a:t>, Polonia, Rom</a:t>
            </a:r>
            <a:r>
              <a:rPr lang="ro-RO" sz="1550" b="1" dirty="0" err="1">
                <a:cs typeface="Calibri" panose="020F0502020204030204" pitchFamily="34" charset="0"/>
              </a:rPr>
              <a:t>ânia</a:t>
            </a:r>
            <a:r>
              <a:rPr lang="ro-RO" sz="1550" b="1" dirty="0">
                <a:cs typeface="Calibri" panose="020F0502020204030204" pitchFamily="34" charset="0"/>
              </a:rPr>
              <a:t>, Spania, Slovacia și Grecia</a:t>
            </a:r>
            <a:r>
              <a:rPr lang="en-US" sz="1550" b="1" dirty="0">
                <a:cs typeface="Calibri" panose="020F0502020204030204" pitchFamily="34" charset="0"/>
              </a:rPr>
              <a:t>);</a:t>
            </a:r>
          </a:p>
          <a:p>
            <a:pPr algn="just">
              <a:lnSpc>
                <a:spcPct val="150000"/>
              </a:lnSpc>
            </a:pPr>
            <a:r>
              <a:rPr lang="en-US" sz="1550" b="1" dirty="0">
                <a:cs typeface="Calibri" panose="020F0502020204030204" pitchFamily="34" charset="0"/>
              </a:rPr>
              <a:t> </a:t>
            </a:r>
            <a:r>
              <a:rPr lang="en-US" sz="1550" dirty="0" err="1">
                <a:cs typeface="Calibri" panose="020F0502020204030204" pitchFamily="34" charset="0"/>
              </a:rPr>
              <a:t>Bugetul</a:t>
            </a:r>
            <a:r>
              <a:rPr lang="en-US" sz="1550" b="1" dirty="0">
                <a:cs typeface="Calibri" panose="020F0502020204030204" pitchFamily="34" charset="0"/>
              </a:rPr>
              <a:t> </a:t>
            </a:r>
            <a:r>
              <a:rPr lang="en-US" sz="1550" dirty="0">
                <a:cs typeface="Calibri" panose="020F0502020204030204" pitchFamily="34" charset="0"/>
              </a:rPr>
              <a:t>total</a:t>
            </a:r>
            <a:r>
              <a:rPr lang="ro-RO" sz="1550" dirty="0">
                <a:cs typeface="Calibri" panose="020F0502020204030204" pitchFamily="34" charset="0"/>
              </a:rPr>
              <a:t> al proiectului este</a:t>
            </a:r>
            <a:r>
              <a:rPr lang="en-US" sz="1550" dirty="0">
                <a:cs typeface="Calibri" panose="020F0502020204030204" pitchFamily="34" charset="0"/>
              </a:rPr>
              <a:t> </a:t>
            </a:r>
            <a:r>
              <a:rPr lang="ro-RO" sz="1550" b="1" dirty="0">
                <a:cs typeface="Calibri" panose="020F0502020204030204" pitchFamily="34" charset="0"/>
              </a:rPr>
              <a:t>1.818.325,00 Euro</a:t>
            </a:r>
            <a:r>
              <a:rPr lang="ro-RO" sz="1550" dirty="0">
                <a:cs typeface="Calibri" panose="020F0502020204030204" pitchFamily="34" charset="0"/>
              </a:rPr>
              <a:t>, din care </a:t>
            </a:r>
            <a:r>
              <a:rPr lang="ro-RO" sz="1550" b="1" dirty="0">
                <a:cs typeface="Calibri" panose="020F0502020204030204" pitchFamily="34" charset="0"/>
              </a:rPr>
              <a:t>174.320,00 Euro</a:t>
            </a:r>
            <a:r>
              <a:rPr lang="en-US" sz="1550" b="1" dirty="0">
                <a:cs typeface="Calibri" panose="020F0502020204030204" pitchFamily="34" charset="0"/>
              </a:rPr>
              <a:t> </a:t>
            </a:r>
            <a:r>
              <a:rPr lang="ro-RO" sz="1550" dirty="0">
                <a:cs typeface="Calibri" panose="020F0502020204030204" pitchFamily="34" charset="0"/>
              </a:rPr>
              <a:t>b</a:t>
            </a:r>
            <a:r>
              <a:rPr lang="en-US" sz="1550" dirty="0" err="1">
                <a:cs typeface="Calibri" panose="020F0502020204030204" pitchFamily="34" charset="0"/>
              </a:rPr>
              <a:t>ugetul</a:t>
            </a:r>
            <a:r>
              <a:rPr lang="en-US" sz="1550" dirty="0">
                <a:cs typeface="Calibri" panose="020F0502020204030204" pitchFamily="34" charset="0"/>
              </a:rPr>
              <a:t> ADRSM</a:t>
            </a:r>
            <a:r>
              <a:rPr lang="ro-RO" sz="1550" dirty="0">
                <a:cs typeface="Calibri" panose="020F0502020204030204" pitchFamily="34" charset="0"/>
              </a:rPr>
              <a:t>;</a:t>
            </a:r>
          </a:p>
          <a:p>
            <a:pPr algn="just">
              <a:lnSpc>
                <a:spcPct val="150000"/>
              </a:lnSpc>
            </a:pPr>
            <a:r>
              <a:rPr lang="ro-RO" sz="1550" b="1" dirty="0">
                <a:solidFill>
                  <a:schemeClr val="tx1"/>
                </a:solidFill>
                <a:cs typeface="Calibri" panose="020F0502020204030204" pitchFamily="34" charset="0"/>
              </a:rPr>
              <a:t>Obiectivul </a:t>
            </a:r>
            <a:r>
              <a:rPr lang="ro-RO" sz="1550" b="1" dirty="0" err="1">
                <a:solidFill>
                  <a:schemeClr val="tx1"/>
                </a:solidFill>
                <a:cs typeface="Calibri" panose="020F0502020204030204" pitchFamily="34" charset="0"/>
              </a:rPr>
              <a:t>proiectulu</a:t>
            </a:r>
            <a:r>
              <a:rPr lang="en-US" sz="1550" b="1" dirty="0" err="1">
                <a:cs typeface="Calibri" panose="020F0502020204030204" pitchFamily="34" charset="0"/>
              </a:rPr>
              <a:t>i</a:t>
            </a:r>
            <a:r>
              <a:rPr lang="en-US" sz="1550" b="1" dirty="0">
                <a:cs typeface="Calibri" panose="020F0502020204030204" pitchFamily="34" charset="0"/>
              </a:rPr>
              <a:t> – </a:t>
            </a:r>
            <a:r>
              <a:rPr lang="en-US" sz="1550" b="0" dirty="0" err="1">
                <a:solidFill>
                  <a:schemeClr val="tx1"/>
                </a:solidFill>
              </a:rPr>
              <a:t>îmbunătăţirea</a:t>
            </a:r>
            <a:r>
              <a:rPr lang="en-US" sz="1550" dirty="0"/>
              <a:t> </a:t>
            </a:r>
            <a:r>
              <a:rPr lang="en-US" sz="1550" b="0" dirty="0" err="1">
                <a:solidFill>
                  <a:schemeClr val="tx1"/>
                </a:solidFill>
              </a:rPr>
              <a:t>politicilor</a:t>
            </a:r>
            <a:r>
              <a:rPr lang="ro-RO" sz="1550" dirty="0"/>
              <a:t> </a:t>
            </a:r>
            <a:r>
              <a:rPr lang="en-US" sz="1550" b="0" dirty="0" err="1">
                <a:solidFill>
                  <a:schemeClr val="tx1"/>
                </a:solidFill>
              </a:rPr>
              <a:t>regionale</a:t>
            </a:r>
            <a:r>
              <a:rPr lang="en-US" sz="1550" b="0" dirty="0">
                <a:solidFill>
                  <a:schemeClr val="tx1"/>
                </a:solidFill>
              </a:rPr>
              <a:t> </a:t>
            </a:r>
            <a:r>
              <a:rPr lang="en-US" sz="1550" b="0" dirty="0" err="1">
                <a:solidFill>
                  <a:schemeClr val="tx1"/>
                </a:solidFill>
              </a:rPr>
              <a:t>sau</a:t>
            </a:r>
            <a:r>
              <a:rPr lang="en-US" sz="1550" b="0" dirty="0">
                <a:solidFill>
                  <a:schemeClr val="tx1"/>
                </a:solidFill>
              </a:rPr>
              <a:t> </a:t>
            </a:r>
            <a:r>
              <a:rPr lang="en-US" sz="1550" b="0" dirty="0" err="1">
                <a:solidFill>
                  <a:schemeClr val="tx1"/>
                </a:solidFill>
              </a:rPr>
              <a:t>naţionale</a:t>
            </a:r>
            <a:r>
              <a:rPr lang="en-US" sz="1550" b="0" dirty="0">
                <a:solidFill>
                  <a:schemeClr val="tx1"/>
                </a:solidFill>
              </a:rPr>
              <a:t> </a:t>
            </a:r>
            <a:r>
              <a:rPr lang="en-US" sz="1550" b="0" dirty="0" err="1">
                <a:solidFill>
                  <a:schemeClr val="tx1"/>
                </a:solidFill>
              </a:rPr>
              <a:t>ce</a:t>
            </a:r>
            <a:r>
              <a:rPr lang="en-US" sz="1550" b="0" dirty="0">
                <a:solidFill>
                  <a:schemeClr val="tx1"/>
                </a:solidFill>
              </a:rPr>
              <a:t> </a:t>
            </a:r>
            <a:r>
              <a:rPr lang="en-US" sz="1550" b="0" dirty="0" err="1">
                <a:solidFill>
                  <a:schemeClr val="tx1"/>
                </a:solidFill>
              </a:rPr>
              <a:t>urmăresc</a:t>
            </a:r>
            <a:r>
              <a:rPr lang="en-US" sz="1550" b="0" dirty="0">
                <a:solidFill>
                  <a:schemeClr val="tx1"/>
                </a:solidFill>
              </a:rPr>
              <a:t> </a:t>
            </a:r>
            <a:r>
              <a:rPr lang="en-US" sz="1550" b="0" dirty="0" err="1">
                <a:solidFill>
                  <a:schemeClr val="tx1"/>
                </a:solidFill>
              </a:rPr>
              <a:t>intensificarea</a:t>
            </a:r>
            <a:r>
              <a:rPr lang="en-US" sz="1550" b="0" dirty="0">
                <a:solidFill>
                  <a:schemeClr val="tx1"/>
                </a:solidFill>
              </a:rPr>
              <a:t> </a:t>
            </a:r>
            <a:r>
              <a:rPr lang="en-US" sz="1550" b="0" dirty="0" err="1">
                <a:solidFill>
                  <a:schemeClr val="tx1"/>
                </a:solidFill>
              </a:rPr>
              <a:t>proceselor</a:t>
            </a:r>
            <a:r>
              <a:rPr lang="en-US" sz="1550" b="0" dirty="0">
                <a:solidFill>
                  <a:schemeClr val="tx1"/>
                </a:solidFill>
              </a:rPr>
              <a:t> de </a:t>
            </a:r>
            <a:r>
              <a:rPr lang="en-US" sz="1550" b="0" dirty="0" err="1">
                <a:solidFill>
                  <a:schemeClr val="tx1"/>
                </a:solidFill>
              </a:rPr>
              <a:t>clusterizare</a:t>
            </a:r>
            <a:r>
              <a:rPr lang="en-US" sz="1550" b="0" dirty="0">
                <a:solidFill>
                  <a:schemeClr val="tx1"/>
                </a:solidFill>
              </a:rPr>
              <a:t>, </a:t>
            </a:r>
            <a:r>
              <a:rPr lang="en-US" sz="1550" b="0" dirty="0" err="1">
                <a:solidFill>
                  <a:schemeClr val="tx1"/>
                </a:solidFill>
              </a:rPr>
              <a:t>în</a:t>
            </a:r>
            <a:r>
              <a:rPr lang="en-US" sz="1550" b="0" dirty="0">
                <a:solidFill>
                  <a:schemeClr val="tx1"/>
                </a:solidFill>
              </a:rPr>
              <a:t> special </a:t>
            </a:r>
            <a:r>
              <a:rPr lang="en-US" sz="1550" b="0" dirty="0" err="1">
                <a:solidFill>
                  <a:schemeClr val="tx1"/>
                </a:solidFill>
              </a:rPr>
              <a:t>în</a:t>
            </a:r>
            <a:r>
              <a:rPr lang="en-US" sz="1550" b="0" dirty="0">
                <a:solidFill>
                  <a:schemeClr val="tx1"/>
                </a:solidFill>
              </a:rPr>
              <a:t> </a:t>
            </a:r>
            <a:r>
              <a:rPr lang="en-US" sz="1550" b="0" dirty="0" err="1">
                <a:solidFill>
                  <a:schemeClr val="tx1"/>
                </a:solidFill>
              </a:rPr>
              <a:t>sectoarele</a:t>
            </a:r>
            <a:r>
              <a:rPr lang="en-US" sz="1550" b="0" dirty="0">
                <a:solidFill>
                  <a:schemeClr val="tx1"/>
                </a:solidFill>
              </a:rPr>
              <a:t> legate de </a:t>
            </a:r>
            <a:r>
              <a:rPr lang="en-US" sz="1550" b="0" dirty="0" err="1">
                <a:solidFill>
                  <a:schemeClr val="tx1"/>
                </a:solidFill>
              </a:rPr>
              <a:t>tehnologiile</a:t>
            </a:r>
            <a:r>
              <a:rPr lang="en-US" sz="1550" b="0" dirty="0">
                <a:solidFill>
                  <a:schemeClr val="tx1"/>
                </a:solidFill>
              </a:rPr>
              <a:t> </a:t>
            </a:r>
            <a:r>
              <a:rPr lang="en-US" sz="1550" b="0" dirty="0" err="1">
                <a:solidFill>
                  <a:schemeClr val="tx1"/>
                </a:solidFill>
              </a:rPr>
              <a:t>generice</a:t>
            </a:r>
            <a:r>
              <a:rPr lang="en-US" sz="1550" b="0" dirty="0">
                <a:solidFill>
                  <a:schemeClr val="tx1"/>
                </a:solidFill>
              </a:rPr>
              <a:t> </a:t>
            </a:r>
            <a:r>
              <a:rPr lang="en-US" sz="1550" b="0" dirty="0" err="1">
                <a:solidFill>
                  <a:schemeClr val="tx1"/>
                </a:solidFill>
              </a:rPr>
              <a:t>esenţiale</a:t>
            </a:r>
            <a:r>
              <a:rPr lang="en-US" sz="1550" b="0" dirty="0">
                <a:solidFill>
                  <a:schemeClr val="tx1"/>
                </a:solidFill>
              </a:rPr>
              <a:t> (KET), precum şi </a:t>
            </a:r>
            <a:r>
              <a:rPr lang="en-US" sz="1550" b="0" dirty="0" err="1">
                <a:solidFill>
                  <a:schemeClr val="tx1"/>
                </a:solidFill>
              </a:rPr>
              <a:t>stimularea</a:t>
            </a:r>
            <a:r>
              <a:rPr lang="en-US" sz="1550" b="0" dirty="0">
                <a:solidFill>
                  <a:schemeClr val="tx1"/>
                </a:solidFill>
              </a:rPr>
              <a:t> </a:t>
            </a:r>
            <a:r>
              <a:rPr lang="en-US" sz="1550" b="0" dirty="0" err="1">
                <a:solidFill>
                  <a:schemeClr val="tx1"/>
                </a:solidFill>
              </a:rPr>
              <a:t>cooperării</a:t>
            </a:r>
            <a:r>
              <a:rPr lang="en-US" sz="1550" b="0" dirty="0">
                <a:solidFill>
                  <a:schemeClr val="tx1"/>
                </a:solidFill>
              </a:rPr>
              <a:t> </a:t>
            </a:r>
            <a:r>
              <a:rPr lang="en-US" sz="1550" b="0" dirty="0" err="1">
                <a:solidFill>
                  <a:schemeClr val="tx1"/>
                </a:solidFill>
              </a:rPr>
              <a:t>interregionale</a:t>
            </a:r>
            <a:r>
              <a:rPr lang="en-US" sz="1550" b="0" dirty="0">
                <a:solidFill>
                  <a:schemeClr val="tx1"/>
                </a:solidFill>
              </a:rPr>
              <a:t> </a:t>
            </a:r>
            <a:r>
              <a:rPr lang="en-US" sz="1550" b="0" dirty="0" err="1">
                <a:solidFill>
                  <a:schemeClr val="tx1"/>
                </a:solidFill>
              </a:rPr>
              <a:t>între</a:t>
            </a:r>
            <a:r>
              <a:rPr lang="en-US" sz="1550" b="0" dirty="0">
                <a:solidFill>
                  <a:schemeClr val="tx1"/>
                </a:solidFill>
              </a:rPr>
              <a:t> </a:t>
            </a:r>
            <a:r>
              <a:rPr lang="en-US" sz="1550" b="0" dirty="0" err="1">
                <a:solidFill>
                  <a:schemeClr val="tx1"/>
                </a:solidFill>
              </a:rPr>
              <a:t>clustere</a:t>
            </a:r>
            <a:r>
              <a:rPr lang="en-US" sz="1550" b="0" dirty="0">
                <a:solidFill>
                  <a:schemeClr val="tx1"/>
                </a:solidFill>
              </a:rPr>
              <a:t> şi </a:t>
            </a:r>
            <a:r>
              <a:rPr lang="en-US" sz="1550" b="0" dirty="0" err="1">
                <a:solidFill>
                  <a:schemeClr val="tx1"/>
                </a:solidFill>
              </a:rPr>
              <a:t>reţelele</a:t>
            </a:r>
            <a:r>
              <a:rPr lang="en-US" sz="1550" b="0" dirty="0">
                <a:solidFill>
                  <a:schemeClr val="tx1"/>
                </a:solidFill>
              </a:rPr>
              <a:t> de </a:t>
            </a:r>
            <a:r>
              <a:rPr lang="en-US" sz="1550" b="0" dirty="0" err="1">
                <a:solidFill>
                  <a:schemeClr val="tx1"/>
                </a:solidFill>
              </a:rPr>
              <a:t>afaceri</a:t>
            </a:r>
            <a:r>
              <a:rPr lang="en-US" sz="1550" b="0" dirty="0">
                <a:solidFill>
                  <a:schemeClr val="tx1"/>
                </a:solidFill>
              </a:rPr>
              <a:t> şi </a:t>
            </a:r>
            <a:r>
              <a:rPr lang="en-US" sz="1550" b="0" dirty="0" err="1">
                <a:solidFill>
                  <a:schemeClr val="tx1"/>
                </a:solidFill>
              </a:rPr>
              <a:t>încurajarea</a:t>
            </a:r>
            <a:r>
              <a:rPr lang="en-US" sz="1550" b="0" dirty="0">
                <a:solidFill>
                  <a:schemeClr val="tx1"/>
                </a:solidFill>
              </a:rPr>
              <a:t> </a:t>
            </a:r>
            <a:r>
              <a:rPr lang="en-US" sz="1550" b="0" dirty="0" err="1">
                <a:solidFill>
                  <a:schemeClr val="tx1"/>
                </a:solidFill>
              </a:rPr>
              <a:t>integrării</a:t>
            </a:r>
            <a:r>
              <a:rPr lang="en-US" sz="1550" b="0" dirty="0">
                <a:solidFill>
                  <a:schemeClr val="tx1"/>
                </a:solidFill>
              </a:rPr>
              <a:t> </a:t>
            </a:r>
            <a:r>
              <a:rPr lang="en-US" sz="1550" b="0" dirty="0" err="1">
                <a:solidFill>
                  <a:schemeClr val="tx1"/>
                </a:solidFill>
              </a:rPr>
              <a:t>acestora</a:t>
            </a:r>
            <a:r>
              <a:rPr lang="en-US" sz="1550" b="0" dirty="0">
                <a:solidFill>
                  <a:schemeClr val="tx1"/>
                </a:solidFill>
              </a:rPr>
              <a:t> </a:t>
            </a:r>
            <a:r>
              <a:rPr lang="en-US" sz="1550" b="0" dirty="0" err="1">
                <a:solidFill>
                  <a:schemeClr val="tx1"/>
                </a:solidFill>
              </a:rPr>
              <a:t>în</a:t>
            </a:r>
            <a:r>
              <a:rPr lang="en-US" sz="1550" b="0" dirty="0">
                <a:solidFill>
                  <a:schemeClr val="tx1"/>
                </a:solidFill>
              </a:rPr>
              <a:t> </a:t>
            </a:r>
            <a:r>
              <a:rPr lang="en-US" sz="1550" b="0" dirty="0" err="1">
                <a:solidFill>
                  <a:schemeClr val="tx1"/>
                </a:solidFill>
              </a:rPr>
              <a:t>lanţurile</a:t>
            </a:r>
            <a:r>
              <a:rPr lang="en-US" sz="1550" b="0" dirty="0">
                <a:solidFill>
                  <a:schemeClr val="tx1"/>
                </a:solidFill>
              </a:rPr>
              <a:t> </a:t>
            </a:r>
            <a:r>
              <a:rPr lang="en-US" sz="1550" b="0" dirty="0" err="1">
                <a:solidFill>
                  <a:schemeClr val="tx1"/>
                </a:solidFill>
              </a:rPr>
              <a:t>valorice</a:t>
            </a:r>
            <a:r>
              <a:rPr lang="en-US" sz="1550" b="0" dirty="0">
                <a:solidFill>
                  <a:schemeClr val="tx1"/>
                </a:solidFill>
              </a:rPr>
              <a:t> </a:t>
            </a:r>
            <a:r>
              <a:rPr lang="en-US" sz="1550" b="0" dirty="0" err="1">
                <a:solidFill>
                  <a:schemeClr val="tx1"/>
                </a:solidFill>
              </a:rPr>
              <a:t>inovative</a:t>
            </a:r>
            <a:r>
              <a:rPr lang="en-US" sz="1550" b="0" dirty="0">
                <a:solidFill>
                  <a:schemeClr val="tx1"/>
                </a:solidFill>
              </a:rPr>
              <a:t> şi o </a:t>
            </a:r>
            <a:r>
              <a:rPr lang="en-US" sz="1550" b="0" dirty="0" err="1">
                <a:solidFill>
                  <a:schemeClr val="tx1"/>
                </a:solidFill>
              </a:rPr>
              <a:t>mai</a:t>
            </a:r>
            <a:r>
              <a:rPr lang="en-US" sz="1550" b="0" dirty="0">
                <a:solidFill>
                  <a:schemeClr val="tx1"/>
                </a:solidFill>
              </a:rPr>
              <a:t> </a:t>
            </a:r>
            <a:r>
              <a:rPr lang="en-US" sz="1550" b="0" dirty="0" err="1">
                <a:solidFill>
                  <a:schemeClr val="tx1"/>
                </a:solidFill>
              </a:rPr>
              <a:t>bună</a:t>
            </a:r>
            <a:r>
              <a:rPr lang="en-US" sz="1550" b="0" dirty="0">
                <a:solidFill>
                  <a:schemeClr val="tx1"/>
                </a:solidFill>
              </a:rPr>
              <a:t> </a:t>
            </a:r>
            <a:r>
              <a:rPr lang="en-US" sz="1550" b="0" dirty="0" err="1">
                <a:solidFill>
                  <a:schemeClr val="tx1"/>
                </a:solidFill>
              </a:rPr>
              <a:t>ocupare</a:t>
            </a:r>
            <a:r>
              <a:rPr lang="en-US" sz="1550" b="0" dirty="0">
                <a:solidFill>
                  <a:schemeClr val="tx1"/>
                </a:solidFill>
              </a:rPr>
              <a:t> a </a:t>
            </a:r>
            <a:r>
              <a:rPr lang="en-US" sz="1550" b="0" dirty="0" err="1">
                <a:solidFill>
                  <a:schemeClr val="tx1"/>
                </a:solidFill>
              </a:rPr>
              <a:t>forţei</a:t>
            </a:r>
            <a:r>
              <a:rPr lang="en-US" sz="1550" b="0" dirty="0">
                <a:solidFill>
                  <a:schemeClr val="tx1"/>
                </a:solidFill>
              </a:rPr>
              <a:t> de </a:t>
            </a:r>
            <a:r>
              <a:rPr lang="en-US" sz="1550" b="0" dirty="0" err="1">
                <a:solidFill>
                  <a:schemeClr val="tx1"/>
                </a:solidFill>
              </a:rPr>
              <a:t>muncă</a:t>
            </a:r>
            <a:r>
              <a:rPr lang="en-US" sz="1550" b="0" dirty="0">
                <a:solidFill>
                  <a:schemeClr val="tx1"/>
                </a:solidFill>
              </a:rPr>
              <a:t> </a:t>
            </a:r>
            <a:r>
              <a:rPr lang="en-US" sz="1550" b="0" dirty="0" err="1">
                <a:solidFill>
                  <a:schemeClr val="tx1"/>
                </a:solidFill>
              </a:rPr>
              <a:t>în</a:t>
            </a:r>
            <a:r>
              <a:rPr lang="en-US" sz="1550" b="0" dirty="0">
                <a:solidFill>
                  <a:schemeClr val="tx1"/>
                </a:solidFill>
              </a:rPr>
              <a:t> </a:t>
            </a:r>
            <a:r>
              <a:rPr lang="en-US" sz="1550" b="0" dirty="0" err="1">
                <a:solidFill>
                  <a:schemeClr val="tx1"/>
                </a:solidFill>
              </a:rPr>
              <a:t>vederea</a:t>
            </a:r>
            <a:r>
              <a:rPr lang="en-US" sz="1550" b="0" dirty="0">
                <a:solidFill>
                  <a:schemeClr val="tx1"/>
                </a:solidFill>
              </a:rPr>
              <a:t> </a:t>
            </a:r>
            <a:r>
              <a:rPr lang="en-US" sz="1550" b="0" dirty="0" err="1">
                <a:solidFill>
                  <a:schemeClr val="tx1"/>
                </a:solidFill>
              </a:rPr>
              <a:t>implementării</a:t>
            </a:r>
            <a:r>
              <a:rPr lang="en-US" sz="1550" b="0" dirty="0">
                <a:solidFill>
                  <a:schemeClr val="tx1"/>
                </a:solidFill>
              </a:rPr>
              <a:t> RIS 3.</a:t>
            </a:r>
            <a:endParaRPr lang="en-US" sz="1550" dirty="0"/>
          </a:p>
        </p:txBody>
      </p:sp>
      <p:pic>
        <p:nvPicPr>
          <p:cNvPr id="5" name="Imagine 4">
            <a:extLst>
              <a:ext uri="{FF2B5EF4-FFF2-40B4-BE49-F238E27FC236}">
                <a16:creationId xmlns:a16="http://schemas.microsoft.com/office/drawing/2014/main" id="{6156410C-6F64-41CB-89AC-E58AC3FADA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3650" y="0"/>
            <a:ext cx="2743200" cy="1005977"/>
          </a:xfrm>
          <a:prstGeom prst="rect">
            <a:avLst/>
          </a:prstGeom>
        </p:spPr>
      </p:pic>
      <p:pic>
        <p:nvPicPr>
          <p:cNvPr id="7" name="Imagine 6">
            <a:extLst>
              <a:ext uri="{FF2B5EF4-FFF2-40B4-BE49-F238E27FC236}">
                <a16:creationId xmlns:a16="http://schemas.microsoft.com/office/drawing/2014/main" id="{F253183D-F7F8-4D5B-B3CE-A6D7218E6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354971"/>
            <a:ext cx="2905125" cy="1234888"/>
          </a:xfrm>
          <a:prstGeom prst="rect">
            <a:avLst/>
          </a:prstGeom>
        </p:spPr>
      </p:pic>
      <p:pic>
        <p:nvPicPr>
          <p:cNvPr id="10" name="Imagine 9">
            <a:extLst>
              <a:ext uri="{FF2B5EF4-FFF2-40B4-BE49-F238E27FC236}">
                <a16:creationId xmlns:a16="http://schemas.microsoft.com/office/drawing/2014/main" id="{068E802E-9CA9-4904-8B40-BBD59CB0A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1225" y="5361727"/>
            <a:ext cx="3038476" cy="1228132"/>
          </a:xfrm>
          <a:prstGeom prst="rect">
            <a:avLst/>
          </a:prstGeom>
        </p:spPr>
      </p:pic>
      <p:pic>
        <p:nvPicPr>
          <p:cNvPr id="16" name="Imagine 15">
            <a:extLst>
              <a:ext uri="{FF2B5EF4-FFF2-40B4-BE49-F238E27FC236}">
                <a16:creationId xmlns:a16="http://schemas.microsoft.com/office/drawing/2014/main" id="{62B04FB7-A998-4BFF-BD89-D9492ACD0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5361727"/>
            <a:ext cx="2495549" cy="12241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idx="4294967295"/>
          </p:nvPr>
        </p:nvSpPr>
        <p:spPr>
          <a:xfrm>
            <a:off x="457200" y="685800"/>
            <a:ext cx="8229600" cy="914400"/>
          </a:xfrm>
        </p:spPr>
        <p:txBody>
          <a:bodyPr/>
          <a:lstStyle/>
          <a:p>
            <a:r>
              <a:rPr lang="en-US" sz="2400" b="1" dirty="0" err="1">
                <a:solidFill>
                  <a:srgbClr val="0070C0"/>
                </a:solidFill>
              </a:rPr>
              <a:t>Deplas</a:t>
            </a:r>
            <a:r>
              <a:rPr lang="ro-RO" sz="2400" b="1" dirty="0" err="1">
                <a:solidFill>
                  <a:srgbClr val="0070C0"/>
                </a:solidFill>
              </a:rPr>
              <a:t>ări</a:t>
            </a:r>
            <a:r>
              <a:rPr lang="ro-RO" sz="2400" b="1" dirty="0">
                <a:solidFill>
                  <a:srgbClr val="0070C0"/>
                </a:solidFill>
              </a:rPr>
              <a:t> transnaționale </a:t>
            </a:r>
            <a:endParaRPr lang="en-US" sz="2400" b="1" dirty="0">
              <a:solidFill>
                <a:srgbClr val="0070C0"/>
              </a:solidFill>
            </a:endParaRPr>
          </a:p>
        </p:txBody>
      </p:sp>
      <p:sp>
        <p:nvSpPr>
          <p:cNvPr id="3" name="Substituent conținut 2"/>
          <p:cNvSpPr>
            <a:spLocks noGrp="1"/>
          </p:cNvSpPr>
          <p:nvPr>
            <p:ph idx="1"/>
          </p:nvPr>
        </p:nvSpPr>
        <p:spPr>
          <a:xfrm>
            <a:off x="228600" y="1219200"/>
            <a:ext cx="8839200" cy="5181600"/>
          </a:xfrm>
        </p:spPr>
        <p:txBody>
          <a:bodyPr/>
          <a:lstStyle/>
          <a:p>
            <a:pPr>
              <a:buNone/>
            </a:pPr>
            <a:endParaRPr lang="ro-RO" sz="1600" dirty="0"/>
          </a:p>
          <a:p>
            <a:pPr>
              <a:buFont typeface="Wingdings" panose="05000000000000000000" pitchFamily="2" charset="2"/>
              <a:buChar char="Ø"/>
            </a:pPr>
            <a:r>
              <a:rPr lang="ro-RO" sz="1600" b="1" dirty="0"/>
              <a:t>A </a:t>
            </a:r>
            <a:r>
              <a:rPr lang="en-US" sz="1600" b="1" dirty="0"/>
              <a:t>4</a:t>
            </a:r>
            <a:r>
              <a:rPr lang="ro-RO" sz="1600" b="1" dirty="0"/>
              <a:t>-a întâlnire transnațională </a:t>
            </a:r>
            <a:r>
              <a:rPr lang="ro-RO" sz="1600" dirty="0"/>
              <a:t>– </a:t>
            </a:r>
            <a:r>
              <a:rPr lang="en-US" sz="1600" b="1" dirty="0"/>
              <a:t>11</a:t>
            </a:r>
            <a:r>
              <a:rPr lang="ro-RO" sz="1600" b="1" dirty="0"/>
              <a:t>-</a:t>
            </a:r>
            <a:r>
              <a:rPr lang="en-US" sz="1600" b="1" dirty="0"/>
              <a:t>13</a:t>
            </a:r>
            <a:r>
              <a:rPr lang="ro-RO" sz="1600" b="1" dirty="0"/>
              <a:t> </a:t>
            </a:r>
            <a:r>
              <a:rPr lang="en-US" sz="1600" b="1" dirty="0" err="1"/>
              <a:t>iunie</a:t>
            </a:r>
            <a:r>
              <a:rPr lang="ro-RO" sz="1600" b="1" dirty="0"/>
              <a:t> 2018, </a:t>
            </a:r>
            <a:r>
              <a:rPr lang="en-US" sz="1600" b="1" dirty="0" err="1"/>
              <a:t>Hudiksvall</a:t>
            </a:r>
            <a:r>
              <a:rPr lang="en-US" sz="1600" b="1" dirty="0"/>
              <a:t>, SUEDIA;</a:t>
            </a:r>
            <a:endParaRPr lang="en-US" sz="1600" dirty="0"/>
          </a:p>
          <a:p>
            <a:pPr>
              <a:buFont typeface="Wingdings" panose="05000000000000000000" pitchFamily="2" charset="2"/>
              <a:buChar char="Ø"/>
            </a:pPr>
            <a:r>
              <a:rPr lang="ro-RO" sz="1600" b="1" dirty="0"/>
              <a:t>Scopul întâlnirii</a:t>
            </a:r>
            <a:r>
              <a:rPr lang="ro-RO" sz="1600" dirty="0"/>
              <a:t> este de a prezenta politic</a:t>
            </a:r>
            <a:r>
              <a:rPr lang="en-US" sz="1600" dirty="0" err="1"/>
              <a:t>ile</a:t>
            </a:r>
            <a:r>
              <a:rPr lang="ro-RO" sz="1600" dirty="0"/>
              <a:t> de clustere din </a:t>
            </a:r>
            <a:r>
              <a:rPr lang="ro-RO" sz="1600" dirty="0" err="1"/>
              <a:t>Suedi</a:t>
            </a:r>
            <a:r>
              <a:rPr lang="en-US" sz="1600" dirty="0"/>
              <a:t>a, precum </a:t>
            </a:r>
            <a:r>
              <a:rPr lang="ro-RO" sz="1600" dirty="0"/>
              <a:t>și de a discuta cu privire la stadiul dezvoltării și aplicării de tehnologii generice esențiale în clusterele din regiune</a:t>
            </a:r>
            <a:r>
              <a:rPr lang="en-US" sz="1600" dirty="0"/>
              <a:t>;</a:t>
            </a:r>
          </a:p>
          <a:p>
            <a:pPr>
              <a:buFont typeface="Wingdings" panose="05000000000000000000" pitchFamily="2" charset="2"/>
              <a:buChar char="Ø"/>
            </a:pPr>
            <a:r>
              <a:rPr lang="ro-RO" sz="1600" dirty="0"/>
              <a:t>La fiecare eveniment transnațional, ADR SM, în calitate de partener trebuie să invite 2 </a:t>
            </a:r>
            <a:r>
              <a:rPr lang="ro-RO" sz="1600" dirty="0" err="1"/>
              <a:t>stakeholderi</a:t>
            </a:r>
            <a:r>
              <a:rPr lang="ro-RO" sz="1600" dirty="0"/>
              <a:t> relevanți pentru instrumentul de politică c</a:t>
            </a:r>
            <a:r>
              <a:rPr lang="en-US" sz="1600" dirty="0"/>
              <a:t>e</a:t>
            </a:r>
            <a:r>
              <a:rPr lang="ro-RO" sz="1600" dirty="0"/>
              <a:t> urmează a fi îmbunătățit prin</a:t>
            </a:r>
            <a:r>
              <a:rPr lang="en-US" sz="1600" dirty="0"/>
              <a:t> </a:t>
            </a:r>
            <a:r>
              <a:rPr lang="ro-RO" sz="1600" dirty="0"/>
              <a:t>proiect</a:t>
            </a:r>
            <a:r>
              <a:rPr lang="en-US" sz="1600" dirty="0"/>
              <a:t>;</a:t>
            </a:r>
          </a:p>
          <a:p>
            <a:pPr>
              <a:buFont typeface="Wingdings" panose="05000000000000000000" pitchFamily="2" charset="2"/>
              <a:buChar char="Ø"/>
            </a:pPr>
            <a:r>
              <a:rPr lang="en-US" sz="1600" dirty="0" err="1"/>
              <a:t>Stakeholderi</a:t>
            </a:r>
            <a:r>
              <a:rPr lang="en-US" sz="1600" dirty="0"/>
              <a:t> </a:t>
            </a:r>
            <a:r>
              <a:rPr lang="en-US" sz="1600" dirty="0" err="1"/>
              <a:t>relevan</a:t>
            </a:r>
            <a:r>
              <a:rPr lang="ro-RO" sz="1600" dirty="0"/>
              <a:t>ți</a:t>
            </a:r>
            <a:r>
              <a:rPr lang="en-US" sz="1600" dirty="0"/>
              <a:t>: </a:t>
            </a:r>
          </a:p>
          <a:p>
            <a:pPr marL="0" indent="0">
              <a:buNone/>
            </a:pPr>
            <a:r>
              <a:rPr lang="en-US" sz="1600" b="1" dirty="0"/>
              <a:t>	- AM POR;</a:t>
            </a:r>
          </a:p>
          <a:p>
            <a:pPr marL="0" indent="0">
              <a:buNone/>
            </a:pPr>
            <a:r>
              <a:rPr lang="en-US" sz="1600" b="1" dirty="0"/>
              <a:t>	- </a:t>
            </a:r>
            <a:r>
              <a:rPr lang="en-US" sz="1600" b="1" dirty="0" err="1"/>
              <a:t>Ministerul</a:t>
            </a:r>
            <a:r>
              <a:rPr lang="ro-RO" sz="1600" b="1" dirty="0"/>
              <a:t> Economiei</a:t>
            </a:r>
            <a:r>
              <a:rPr lang="en-US" sz="1600" b="1" dirty="0"/>
              <a:t>;</a:t>
            </a:r>
          </a:p>
          <a:p>
            <a:pPr marL="0" indent="0">
              <a:buNone/>
            </a:pPr>
            <a:r>
              <a:rPr lang="en-US" sz="1600" b="1" dirty="0"/>
              <a:t>	- </a:t>
            </a:r>
            <a:r>
              <a:rPr lang="en-US" sz="1600" b="1" dirty="0" err="1"/>
              <a:t>Ministerul</a:t>
            </a:r>
            <a:r>
              <a:rPr lang="en-US" sz="1600" b="1" dirty="0"/>
              <a:t> </a:t>
            </a:r>
            <a:r>
              <a:rPr lang="en-US" sz="1600" b="1" dirty="0" err="1"/>
              <a:t>Cercet</a:t>
            </a:r>
            <a:r>
              <a:rPr lang="ro-RO" sz="1600" b="1" dirty="0" err="1"/>
              <a:t>ării</a:t>
            </a:r>
            <a:r>
              <a:rPr lang="ro-RO" sz="1600" b="1" dirty="0"/>
              <a:t> și Inovării</a:t>
            </a:r>
            <a:r>
              <a:rPr lang="en-US" sz="1600" b="1" dirty="0"/>
              <a:t>;</a:t>
            </a:r>
          </a:p>
          <a:p>
            <a:pPr marL="0" indent="0">
              <a:buNone/>
            </a:pPr>
            <a:r>
              <a:rPr lang="en-US" sz="1600" b="1" dirty="0"/>
              <a:t>	- 8 </a:t>
            </a:r>
            <a:r>
              <a:rPr lang="en-US" sz="1600" b="1" dirty="0" err="1"/>
              <a:t>Clustere</a:t>
            </a:r>
            <a:r>
              <a:rPr lang="en-US" sz="1600" b="1" dirty="0"/>
              <a:t> din </a:t>
            </a:r>
            <a:r>
              <a:rPr lang="en-US" sz="1600" b="1" dirty="0" err="1"/>
              <a:t>regiunea</a:t>
            </a:r>
            <a:r>
              <a:rPr lang="en-US" sz="1600" b="1" dirty="0"/>
              <a:t> Sud </a:t>
            </a:r>
            <a:r>
              <a:rPr lang="en-US" sz="1600" b="1" dirty="0" err="1"/>
              <a:t>Muntenia</a:t>
            </a:r>
            <a:r>
              <a:rPr lang="en-US" sz="1600" b="1" dirty="0"/>
              <a:t> </a:t>
            </a:r>
            <a:r>
              <a:rPr lang="ro-RO" sz="1600" b="1" dirty="0"/>
              <a:t>și din București</a:t>
            </a:r>
            <a:r>
              <a:rPr lang="en-US" sz="1600" b="1" dirty="0"/>
              <a:t>;</a:t>
            </a:r>
          </a:p>
          <a:p>
            <a:pPr marL="0" indent="0">
              <a:buNone/>
            </a:pPr>
            <a:r>
              <a:rPr lang="en-US" sz="1600" b="1" dirty="0"/>
              <a:t>	- 5 </a:t>
            </a:r>
            <a:r>
              <a:rPr lang="en-US" sz="1600" b="1" dirty="0" err="1"/>
              <a:t>Consilii</a:t>
            </a:r>
            <a:r>
              <a:rPr lang="en-US" sz="1600" b="1" dirty="0"/>
              <a:t> Jude</a:t>
            </a:r>
            <a:r>
              <a:rPr lang="ro-RO" sz="1600" b="1" dirty="0" err="1"/>
              <a:t>țene</a:t>
            </a:r>
            <a:r>
              <a:rPr lang="ro-RO" sz="1600" b="1" dirty="0"/>
              <a:t> ( Argeș, Dâmbovița, Giurgiu, Ialomița și Prahova)</a:t>
            </a:r>
            <a:r>
              <a:rPr lang="en-US" sz="1600" b="1" dirty="0"/>
              <a:t>;</a:t>
            </a:r>
          </a:p>
          <a:p>
            <a:pPr marL="0" indent="0">
              <a:buNone/>
            </a:pPr>
            <a:r>
              <a:rPr lang="en-US" sz="1600" b="1" dirty="0"/>
              <a:t>	- 4 </a:t>
            </a:r>
            <a:r>
              <a:rPr lang="en-US" sz="1600" b="1" dirty="0" err="1"/>
              <a:t>Universit</a:t>
            </a:r>
            <a:r>
              <a:rPr lang="ro-RO" sz="1600" b="1" dirty="0" err="1"/>
              <a:t>ăți</a:t>
            </a:r>
            <a:r>
              <a:rPr lang="en-US" sz="1600" b="1" dirty="0"/>
              <a:t>;</a:t>
            </a:r>
          </a:p>
          <a:p>
            <a:pPr marL="0" indent="0">
              <a:buNone/>
            </a:pPr>
            <a:r>
              <a:rPr lang="en-US" sz="1600" b="1" dirty="0"/>
              <a:t>	- 2 Institute de </a:t>
            </a:r>
            <a:r>
              <a:rPr lang="en-US" sz="1600" b="1" dirty="0" err="1"/>
              <a:t>Cercetare</a:t>
            </a:r>
            <a:r>
              <a:rPr lang="en-US" sz="1600" b="1" dirty="0"/>
              <a:t>;</a:t>
            </a:r>
          </a:p>
          <a:p>
            <a:pPr marL="0" indent="0">
              <a:buNone/>
            </a:pPr>
            <a:r>
              <a:rPr lang="en-US" sz="1600" b="1" dirty="0"/>
              <a:t>	- 13 </a:t>
            </a:r>
            <a:r>
              <a:rPr lang="en-US" sz="1600" b="1" dirty="0" err="1"/>
              <a:t>Parcuri</a:t>
            </a:r>
            <a:r>
              <a:rPr lang="en-US" sz="1600" b="1" dirty="0"/>
              <a:t> </a:t>
            </a:r>
            <a:r>
              <a:rPr lang="en-US" sz="1600" b="1" dirty="0" err="1"/>
              <a:t>industriale</a:t>
            </a:r>
            <a:r>
              <a:rPr lang="en-US" sz="1600" b="1" dirty="0"/>
              <a:t> </a:t>
            </a:r>
            <a:r>
              <a:rPr lang="ro-RO" sz="1600" b="1" dirty="0"/>
              <a:t>și tehnologice</a:t>
            </a:r>
            <a:r>
              <a:rPr lang="en-US" sz="1600" b="1" dirty="0"/>
              <a:t>;</a:t>
            </a:r>
          </a:p>
          <a:p>
            <a:pPr marL="0" indent="0">
              <a:buNone/>
            </a:pPr>
            <a:r>
              <a:rPr lang="en-US" sz="1600" b="1" dirty="0"/>
              <a:t>	- 5 ONG-</a:t>
            </a:r>
            <a:r>
              <a:rPr lang="en-US" sz="1600" b="1" dirty="0" err="1"/>
              <a:t>uri</a:t>
            </a:r>
            <a:r>
              <a:rPr lang="en-US" sz="1600" b="1" dirty="0"/>
              <a:t>;</a:t>
            </a:r>
          </a:p>
          <a:p>
            <a:pPr marL="0" indent="0">
              <a:buNone/>
            </a:pPr>
            <a:r>
              <a:rPr lang="en-US" sz="1600" b="1" dirty="0"/>
              <a:t>	- 16 </a:t>
            </a:r>
            <a:r>
              <a:rPr lang="en-US" sz="1600" b="1" dirty="0" err="1"/>
              <a:t>firme</a:t>
            </a:r>
            <a:r>
              <a:rPr lang="en-US" sz="1600" b="1" dirty="0"/>
              <a:t>.</a:t>
            </a:r>
          </a:p>
          <a:p>
            <a:pPr marL="0" indent="0">
              <a:buNone/>
            </a:pPr>
            <a:endParaRPr lang="ro-RO" sz="1800" b="1" dirty="0"/>
          </a:p>
          <a:p>
            <a:pPr marL="0" indent="0">
              <a:buNone/>
            </a:pPr>
            <a:endParaRPr lang="en-US" sz="1800" b="1" dirty="0"/>
          </a:p>
          <a:p>
            <a:pPr>
              <a:buFont typeface="Wingdings" panose="05000000000000000000" pitchFamily="2" charset="2"/>
              <a:buChar char="Ø"/>
            </a:pPr>
            <a:endParaRPr lang="ro-RO" sz="1800" dirty="0"/>
          </a:p>
          <a:p>
            <a:pPr marL="0" indent="0" algn="just">
              <a:buNone/>
            </a:pPr>
            <a:endParaRPr lang="ro-RO" sz="1400" dirty="0">
              <a:solidFill>
                <a:schemeClr val="tx1"/>
              </a:solidFill>
            </a:endParaRPr>
          </a:p>
          <a:p>
            <a:pPr marL="285750" indent="-285750" algn="just">
              <a:buNone/>
            </a:pPr>
            <a:endParaRPr lang="ro-RO" sz="1800" dirty="0">
              <a:solidFill>
                <a:schemeClr val="tx1"/>
              </a:solidFill>
            </a:endParaRPr>
          </a:p>
          <a:p>
            <a:pPr marL="285750" indent="-285750" algn="just">
              <a:buNone/>
            </a:pPr>
            <a:endParaRPr lang="ro-RO" sz="1800" dirty="0"/>
          </a:p>
          <a:p>
            <a:pPr marL="285750" indent="-285750" algn="just">
              <a:buNone/>
            </a:pPr>
            <a:endParaRPr lang="vi-VN" sz="1800" dirty="0">
              <a:solidFill>
                <a:schemeClr val="tx1"/>
              </a:solidFill>
            </a:endParaRPr>
          </a:p>
          <a:p>
            <a:pPr marL="285750" indent="-285750" algn="just">
              <a:buNone/>
            </a:pPr>
            <a:endParaRPr lang="ro-RO" i="1" dirty="0">
              <a:solidFill>
                <a:schemeClr val="tx1"/>
              </a:solidFill>
              <a:latin typeface="Calibri" panose="020F0502020204030204" pitchFamily="34" charset="0"/>
            </a:endParaRPr>
          </a:p>
          <a:p>
            <a:pPr marL="285750" indent="-285750" algn="just">
              <a:buNone/>
            </a:pPr>
            <a:endParaRPr lang="en-US" dirty="0"/>
          </a:p>
        </p:txBody>
      </p:sp>
      <p:pic>
        <p:nvPicPr>
          <p:cNvPr id="5" name="Imagine 4">
            <a:extLst>
              <a:ext uri="{FF2B5EF4-FFF2-40B4-BE49-F238E27FC236}">
                <a16:creationId xmlns:a16="http://schemas.microsoft.com/office/drawing/2014/main" id="{61ADE074-4758-4442-94EF-B20206C701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3650" y="0"/>
            <a:ext cx="2743200" cy="1005977"/>
          </a:xfrm>
          <a:prstGeom prst="rect">
            <a:avLst/>
          </a:prstGeom>
        </p:spPr>
      </p:pic>
    </p:spTree>
    <p:extLst>
      <p:ext uri="{BB962C8B-B14F-4D97-AF65-F5344CB8AC3E}">
        <p14:creationId xmlns:p14="http://schemas.microsoft.com/office/powerpoint/2010/main" val="310484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idx="4294967295"/>
          </p:nvPr>
        </p:nvSpPr>
        <p:spPr>
          <a:xfrm>
            <a:off x="457200" y="548777"/>
            <a:ext cx="8229600" cy="914400"/>
          </a:xfrm>
        </p:spPr>
        <p:txBody>
          <a:bodyPr/>
          <a:lstStyle/>
          <a:p>
            <a:r>
              <a:rPr lang="en-US" sz="2400" b="1" dirty="0" err="1">
                <a:solidFill>
                  <a:srgbClr val="0070C0"/>
                </a:solidFill>
              </a:rPr>
              <a:t>Deplas</a:t>
            </a:r>
            <a:r>
              <a:rPr lang="ro-RO" sz="2400" b="1" dirty="0" err="1">
                <a:solidFill>
                  <a:srgbClr val="0070C0"/>
                </a:solidFill>
              </a:rPr>
              <a:t>ări</a:t>
            </a:r>
            <a:r>
              <a:rPr lang="ro-RO" sz="2400" b="1" dirty="0">
                <a:solidFill>
                  <a:srgbClr val="0070C0"/>
                </a:solidFill>
              </a:rPr>
              <a:t> transnaționale </a:t>
            </a:r>
            <a:endParaRPr lang="en-US" sz="2400" b="1" dirty="0">
              <a:solidFill>
                <a:srgbClr val="0070C0"/>
              </a:solidFill>
            </a:endParaRPr>
          </a:p>
        </p:txBody>
      </p:sp>
      <p:sp>
        <p:nvSpPr>
          <p:cNvPr id="3" name="Substituent conținut 2"/>
          <p:cNvSpPr>
            <a:spLocks noGrp="1"/>
          </p:cNvSpPr>
          <p:nvPr>
            <p:ph idx="1"/>
          </p:nvPr>
        </p:nvSpPr>
        <p:spPr>
          <a:xfrm>
            <a:off x="247650" y="990600"/>
            <a:ext cx="8839200" cy="5181600"/>
          </a:xfrm>
        </p:spPr>
        <p:txBody>
          <a:bodyPr/>
          <a:lstStyle/>
          <a:p>
            <a:pPr>
              <a:buNone/>
            </a:pPr>
            <a:endParaRPr lang="ro-RO" sz="1600" dirty="0"/>
          </a:p>
          <a:p>
            <a:pPr>
              <a:buFont typeface="Wingdings" panose="05000000000000000000" pitchFamily="2" charset="2"/>
              <a:buChar char="Ø"/>
            </a:pPr>
            <a:r>
              <a:rPr lang="ro-RO" sz="1600" b="1" dirty="0"/>
              <a:t>A </a:t>
            </a:r>
            <a:r>
              <a:rPr lang="en-US" sz="1600" b="1" dirty="0"/>
              <a:t>5</a:t>
            </a:r>
            <a:r>
              <a:rPr lang="ro-RO" sz="1600" b="1" dirty="0"/>
              <a:t>-a întâlnire transnațională </a:t>
            </a:r>
            <a:r>
              <a:rPr lang="ro-RO" sz="1600" dirty="0"/>
              <a:t>– </a:t>
            </a:r>
            <a:r>
              <a:rPr lang="en-US" sz="1600" b="1" dirty="0"/>
              <a:t>24 - 26 </a:t>
            </a:r>
            <a:r>
              <a:rPr lang="en-US" sz="1600" b="1" dirty="0" err="1"/>
              <a:t>octombrie</a:t>
            </a:r>
            <a:r>
              <a:rPr lang="en-US" sz="1600" b="1" dirty="0"/>
              <a:t>  </a:t>
            </a:r>
            <a:r>
              <a:rPr lang="en-US" sz="1600" b="1" dirty="0" err="1"/>
              <a:t>sau</a:t>
            </a:r>
            <a:r>
              <a:rPr lang="en-US" sz="1600" b="1" dirty="0"/>
              <a:t> 05 – 07 </a:t>
            </a:r>
            <a:r>
              <a:rPr lang="en-US" sz="1600" b="1" dirty="0" err="1"/>
              <a:t>noiembrie</a:t>
            </a:r>
            <a:r>
              <a:rPr lang="en-US" sz="1600" b="1" dirty="0"/>
              <a:t> 2018</a:t>
            </a:r>
            <a:r>
              <a:rPr lang="ro-RO" sz="1600" b="1" dirty="0"/>
              <a:t> </a:t>
            </a:r>
            <a:r>
              <a:rPr lang="it-IT" sz="1600" b="1" dirty="0"/>
              <a:t>Regiunea Castilla - La Mancha, SPANIA</a:t>
            </a:r>
            <a:r>
              <a:rPr lang="en-US" sz="1600" b="1" dirty="0"/>
              <a:t>;</a:t>
            </a:r>
            <a:endParaRPr lang="en-US" sz="1600" dirty="0"/>
          </a:p>
          <a:p>
            <a:pPr>
              <a:buFont typeface="Wingdings" panose="05000000000000000000" pitchFamily="2" charset="2"/>
              <a:buChar char="Ø"/>
            </a:pPr>
            <a:r>
              <a:rPr lang="ro-RO" sz="1600" b="1" dirty="0"/>
              <a:t>Scopul întâlnirii</a:t>
            </a:r>
            <a:r>
              <a:rPr lang="ro-RO" sz="1600" dirty="0"/>
              <a:t> este de a prezenta politic</a:t>
            </a:r>
            <a:r>
              <a:rPr lang="en-US" sz="1600" dirty="0" err="1"/>
              <a:t>ile</a:t>
            </a:r>
            <a:r>
              <a:rPr lang="ro-RO" sz="1600" dirty="0"/>
              <a:t> de clustere din</a:t>
            </a:r>
            <a:r>
              <a:rPr lang="en-US" sz="1600" dirty="0"/>
              <a:t> </a:t>
            </a:r>
            <a:r>
              <a:rPr lang="en-US" sz="1600" dirty="0" err="1"/>
              <a:t>Spania</a:t>
            </a:r>
            <a:r>
              <a:rPr lang="en-US" sz="1600" dirty="0"/>
              <a:t>, precum </a:t>
            </a:r>
            <a:r>
              <a:rPr lang="ro-RO" sz="1600" dirty="0"/>
              <a:t>și de a discuta cu privire la stadiul dezvoltării și aplicării de tehnologii generice esențiale în clusterele din regiune</a:t>
            </a:r>
            <a:r>
              <a:rPr lang="en-US" sz="1600" dirty="0"/>
              <a:t>;</a:t>
            </a:r>
          </a:p>
          <a:p>
            <a:pPr>
              <a:buFont typeface="Wingdings" panose="05000000000000000000" pitchFamily="2" charset="2"/>
              <a:buChar char="Ø"/>
            </a:pPr>
            <a:r>
              <a:rPr lang="ro-RO" sz="1600" dirty="0"/>
              <a:t>La fiecare eveniment transnațional, ADR SM, în calitate de partener trebuie să invite 2 </a:t>
            </a:r>
            <a:r>
              <a:rPr lang="ro-RO" sz="1600" dirty="0" err="1"/>
              <a:t>stakeholderi</a:t>
            </a:r>
            <a:r>
              <a:rPr lang="ro-RO" sz="1600" dirty="0"/>
              <a:t> relevanți pentru instrumentul de politică c</a:t>
            </a:r>
            <a:r>
              <a:rPr lang="en-US" sz="1600" dirty="0"/>
              <a:t>e</a:t>
            </a:r>
            <a:r>
              <a:rPr lang="ro-RO" sz="1600" dirty="0"/>
              <a:t> urmează a fi îmbunătățit prin</a:t>
            </a:r>
            <a:r>
              <a:rPr lang="en-US" sz="1600" dirty="0"/>
              <a:t> </a:t>
            </a:r>
            <a:r>
              <a:rPr lang="ro-RO" sz="1600" dirty="0"/>
              <a:t>proiect</a:t>
            </a:r>
            <a:r>
              <a:rPr lang="en-US" sz="1600" dirty="0"/>
              <a:t>;</a:t>
            </a:r>
          </a:p>
          <a:p>
            <a:pPr>
              <a:buFont typeface="Wingdings" panose="05000000000000000000" pitchFamily="2" charset="2"/>
              <a:buChar char="Ø"/>
            </a:pPr>
            <a:r>
              <a:rPr lang="en-US" sz="1600" dirty="0" err="1"/>
              <a:t>Stakeholderi</a:t>
            </a:r>
            <a:r>
              <a:rPr lang="en-US" sz="1600" dirty="0"/>
              <a:t> </a:t>
            </a:r>
            <a:r>
              <a:rPr lang="en-US" sz="1600" dirty="0" err="1"/>
              <a:t>relevan</a:t>
            </a:r>
            <a:r>
              <a:rPr lang="ro-RO" sz="1600" dirty="0"/>
              <a:t>ți</a:t>
            </a:r>
            <a:r>
              <a:rPr lang="en-US" sz="1600" dirty="0"/>
              <a:t>: </a:t>
            </a:r>
          </a:p>
          <a:p>
            <a:pPr marL="0" indent="0">
              <a:buNone/>
            </a:pPr>
            <a:r>
              <a:rPr lang="en-US" sz="1600" b="1" dirty="0"/>
              <a:t>	- AM POR;</a:t>
            </a:r>
          </a:p>
          <a:p>
            <a:pPr marL="0" indent="0">
              <a:buNone/>
            </a:pPr>
            <a:r>
              <a:rPr lang="en-US" sz="1600" b="1" dirty="0"/>
              <a:t>	- </a:t>
            </a:r>
            <a:r>
              <a:rPr lang="en-US" sz="1600" b="1" dirty="0" err="1"/>
              <a:t>Ministerul</a:t>
            </a:r>
            <a:r>
              <a:rPr lang="ro-RO" sz="1600" b="1" dirty="0"/>
              <a:t> Economiei</a:t>
            </a:r>
            <a:r>
              <a:rPr lang="en-US" sz="1600" b="1" dirty="0"/>
              <a:t>;</a:t>
            </a:r>
          </a:p>
          <a:p>
            <a:pPr marL="0" indent="0">
              <a:buNone/>
            </a:pPr>
            <a:r>
              <a:rPr lang="en-US" sz="1600" b="1" dirty="0"/>
              <a:t>	- </a:t>
            </a:r>
            <a:r>
              <a:rPr lang="en-US" sz="1600" b="1" dirty="0" err="1"/>
              <a:t>Ministerul</a:t>
            </a:r>
            <a:r>
              <a:rPr lang="en-US" sz="1600" b="1" dirty="0"/>
              <a:t> </a:t>
            </a:r>
            <a:r>
              <a:rPr lang="en-US" sz="1600" b="1" dirty="0" err="1"/>
              <a:t>Cercet</a:t>
            </a:r>
            <a:r>
              <a:rPr lang="ro-RO" sz="1600" b="1" dirty="0" err="1"/>
              <a:t>ării</a:t>
            </a:r>
            <a:r>
              <a:rPr lang="ro-RO" sz="1600" b="1" dirty="0"/>
              <a:t> și Inovării</a:t>
            </a:r>
            <a:r>
              <a:rPr lang="en-US" sz="1600" b="1" dirty="0"/>
              <a:t>;</a:t>
            </a:r>
          </a:p>
          <a:p>
            <a:pPr marL="0" indent="0">
              <a:buNone/>
            </a:pPr>
            <a:r>
              <a:rPr lang="en-US" sz="1600" b="1" dirty="0"/>
              <a:t>	- 8 </a:t>
            </a:r>
            <a:r>
              <a:rPr lang="en-US" sz="1600" b="1" dirty="0" err="1"/>
              <a:t>Clustere</a:t>
            </a:r>
            <a:r>
              <a:rPr lang="en-US" sz="1600" b="1" dirty="0"/>
              <a:t> din </a:t>
            </a:r>
            <a:r>
              <a:rPr lang="en-US" sz="1600" b="1" dirty="0" err="1"/>
              <a:t>regiunea</a:t>
            </a:r>
            <a:r>
              <a:rPr lang="en-US" sz="1600" b="1" dirty="0"/>
              <a:t> Sud </a:t>
            </a:r>
            <a:r>
              <a:rPr lang="en-US" sz="1600" b="1" dirty="0" err="1"/>
              <a:t>Muntenia</a:t>
            </a:r>
            <a:r>
              <a:rPr lang="en-US" sz="1600" b="1" dirty="0"/>
              <a:t> </a:t>
            </a:r>
            <a:r>
              <a:rPr lang="ro-RO" sz="1600" b="1" dirty="0"/>
              <a:t>și din București</a:t>
            </a:r>
            <a:r>
              <a:rPr lang="en-US" sz="1600" b="1" dirty="0"/>
              <a:t>;</a:t>
            </a:r>
          </a:p>
          <a:p>
            <a:pPr marL="0" indent="0">
              <a:buNone/>
            </a:pPr>
            <a:r>
              <a:rPr lang="en-US" sz="1600" b="1" dirty="0"/>
              <a:t>	- 5 </a:t>
            </a:r>
            <a:r>
              <a:rPr lang="en-US" sz="1600" b="1" dirty="0" err="1"/>
              <a:t>Consilii</a:t>
            </a:r>
            <a:r>
              <a:rPr lang="en-US" sz="1600" b="1" dirty="0"/>
              <a:t> Jude</a:t>
            </a:r>
            <a:r>
              <a:rPr lang="ro-RO" sz="1600" b="1" dirty="0" err="1"/>
              <a:t>țene</a:t>
            </a:r>
            <a:r>
              <a:rPr lang="ro-RO" sz="1600" b="1" dirty="0"/>
              <a:t> ( Argeș, Dâmbovița, Giurgiu, Ialomița și Prahova)</a:t>
            </a:r>
            <a:r>
              <a:rPr lang="en-US" sz="1600" b="1" dirty="0"/>
              <a:t>;</a:t>
            </a:r>
          </a:p>
          <a:p>
            <a:pPr marL="0" indent="0">
              <a:buNone/>
            </a:pPr>
            <a:r>
              <a:rPr lang="en-US" sz="1600" b="1" dirty="0"/>
              <a:t>	- 4 </a:t>
            </a:r>
            <a:r>
              <a:rPr lang="en-US" sz="1600" b="1" dirty="0" err="1"/>
              <a:t>Universit</a:t>
            </a:r>
            <a:r>
              <a:rPr lang="ro-RO" sz="1600" b="1" dirty="0" err="1"/>
              <a:t>ăți</a:t>
            </a:r>
            <a:r>
              <a:rPr lang="en-US" sz="1600" b="1" dirty="0"/>
              <a:t>;</a:t>
            </a:r>
          </a:p>
          <a:p>
            <a:pPr marL="0" indent="0">
              <a:buNone/>
            </a:pPr>
            <a:r>
              <a:rPr lang="en-US" sz="1600" b="1" dirty="0"/>
              <a:t>	- 2 Institute de </a:t>
            </a:r>
            <a:r>
              <a:rPr lang="en-US" sz="1600" b="1" dirty="0" err="1"/>
              <a:t>Cercetare</a:t>
            </a:r>
            <a:r>
              <a:rPr lang="en-US" sz="1600" b="1" dirty="0"/>
              <a:t>;</a:t>
            </a:r>
          </a:p>
          <a:p>
            <a:pPr marL="0" indent="0">
              <a:buNone/>
            </a:pPr>
            <a:r>
              <a:rPr lang="en-US" sz="1600" b="1" dirty="0"/>
              <a:t>	- 13 </a:t>
            </a:r>
            <a:r>
              <a:rPr lang="en-US" sz="1600" b="1" dirty="0" err="1"/>
              <a:t>Parcuri</a:t>
            </a:r>
            <a:r>
              <a:rPr lang="en-US" sz="1600" b="1" dirty="0"/>
              <a:t> </a:t>
            </a:r>
            <a:r>
              <a:rPr lang="en-US" sz="1600" b="1" dirty="0" err="1"/>
              <a:t>industriale</a:t>
            </a:r>
            <a:r>
              <a:rPr lang="en-US" sz="1600" b="1" dirty="0"/>
              <a:t> </a:t>
            </a:r>
            <a:r>
              <a:rPr lang="ro-RO" sz="1600" b="1" dirty="0"/>
              <a:t>și tehnologice</a:t>
            </a:r>
            <a:r>
              <a:rPr lang="en-US" sz="1600" b="1" dirty="0"/>
              <a:t>;</a:t>
            </a:r>
          </a:p>
          <a:p>
            <a:pPr marL="0" indent="0">
              <a:buNone/>
            </a:pPr>
            <a:r>
              <a:rPr lang="en-US" sz="1600" b="1" dirty="0"/>
              <a:t>	- 5 ONG-</a:t>
            </a:r>
            <a:r>
              <a:rPr lang="en-US" sz="1600" b="1" dirty="0" err="1"/>
              <a:t>uri</a:t>
            </a:r>
            <a:r>
              <a:rPr lang="en-US" sz="1600" b="1" dirty="0"/>
              <a:t>;</a:t>
            </a:r>
          </a:p>
          <a:p>
            <a:pPr marL="0" indent="0">
              <a:buNone/>
            </a:pPr>
            <a:r>
              <a:rPr lang="en-US" sz="1600" b="1" dirty="0"/>
              <a:t>	- 16 </a:t>
            </a:r>
            <a:r>
              <a:rPr lang="en-US" sz="1600" b="1" dirty="0" err="1"/>
              <a:t>firme</a:t>
            </a:r>
            <a:r>
              <a:rPr lang="en-US" sz="1600" b="1" dirty="0"/>
              <a:t>.</a:t>
            </a:r>
          </a:p>
          <a:p>
            <a:pPr marL="0" indent="0">
              <a:buNone/>
            </a:pPr>
            <a:endParaRPr lang="ro-RO" sz="1800" b="1" dirty="0"/>
          </a:p>
          <a:p>
            <a:pPr marL="0" indent="0">
              <a:buNone/>
            </a:pPr>
            <a:endParaRPr lang="en-US" sz="1800" b="1" dirty="0"/>
          </a:p>
          <a:p>
            <a:pPr>
              <a:buFont typeface="Wingdings" panose="05000000000000000000" pitchFamily="2" charset="2"/>
              <a:buChar char="Ø"/>
            </a:pPr>
            <a:endParaRPr lang="ro-RO" sz="1800" dirty="0"/>
          </a:p>
          <a:p>
            <a:pPr marL="0" indent="0" algn="just">
              <a:buNone/>
            </a:pPr>
            <a:endParaRPr lang="ro-RO" sz="1400" dirty="0">
              <a:solidFill>
                <a:schemeClr val="tx1"/>
              </a:solidFill>
            </a:endParaRPr>
          </a:p>
          <a:p>
            <a:pPr marL="285750" indent="-285750" algn="just">
              <a:buNone/>
            </a:pPr>
            <a:endParaRPr lang="ro-RO" sz="1800" dirty="0">
              <a:solidFill>
                <a:schemeClr val="tx1"/>
              </a:solidFill>
            </a:endParaRPr>
          </a:p>
          <a:p>
            <a:pPr marL="285750" indent="-285750" algn="just">
              <a:buNone/>
            </a:pPr>
            <a:endParaRPr lang="ro-RO" sz="1800" dirty="0"/>
          </a:p>
          <a:p>
            <a:pPr marL="285750" indent="-285750" algn="just">
              <a:buNone/>
            </a:pPr>
            <a:endParaRPr lang="vi-VN" sz="1800" dirty="0">
              <a:solidFill>
                <a:schemeClr val="tx1"/>
              </a:solidFill>
            </a:endParaRPr>
          </a:p>
          <a:p>
            <a:pPr marL="285750" indent="-285750" algn="just">
              <a:buNone/>
            </a:pPr>
            <a:endParaRPr lang="ro-RO" i="1" dirty="0">
              <a:solidFill>
                <a:schemeClr val="tx1"/>
              </a:solidFill>
              <a:latin typeface="Calibri" panose="020F0502020204030204" pitchFamily="34" charset="0"/>
            </a:endParaRPr>
          </a:p>
          <a:p>
            <a:pPr marL="285750" indent="-285750" algn="just">
              <a:buNone/>
            </a:pPr>
            <a:endParaRPr lang="en-US" dirty="0"/>
          </a:p>
        </p:txBody>
      </p:sp>
      <p:pic>
        <p:nvPicPr>
          <p:cNvPr id="5" name="Imagine 4">
            <a:extLst>
              <a:ext uri="{FF2B5EF4-FFF2-40B4-BE49-F238E27FC236}">
                <a16:creationId xmlns:a16="http://schemas.microsoft.com/office/drawing/2014/main" id="{61ADE074-4758-4442-94EF-B20206C701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3650" y="0"/>
            <a:ext cx="2743200" cy="1005977"/>
          </a:xfrm>
          <a:prstGeom prst="rect">
            <a:avLst/>
          </a:prstGeom>
        </p:spPr>
      </p:pic>
    </p:spTree>
    <p:extLst>
      <p:ext uri="{BB962C8B-B14F-4D97-AF65-F5344CB8AC3E}">
        <p14:creationId xmlns:p14="http://schemas.microsoft.com/office/powerpoint/2010/main" val="127409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idx="4294967295"/>
          </p:nvPr>
        </p:nvSpPr>
        <p:spPr>
          <a:xfrm>
            <a:off x="482674" y="762001"/>
            <a:ext cx="8229600" cy="914400"/>
          </a:xfrm>
        </p:spPr>
        <p:txBody>
          <a:bodyPr/>
          <a:lstStyle/>
          <a:p>
            <a:r>
              <a:rPr lang="en-US" sz="2400" b="1" dirty="0">
                <a:solidFill>
                  <a:srgbClr val="0070C0"/>
                </a:solidFill>
              </a:rPr>
              <a:t>3. P</a:t>
            </a:r>
            <a:r>
              <a:rPr lang="ro-RO" sz="2400" b="1" dirty="0" err="1">
                <a:solidFill>
                  <a:srgbClr val="0070C0"/>
                </a:solidFill>
              </a:rPr>
              <a:t>roiectul</a:t>
            </a:r>
            <a:r>
              <a:rPr lang="ro-RO" sz="2400" b="1" dirty="0">
                <a:solidFill>
                  <a:srgbClr val="0070C0"/>
                </a:solidFill>
              </a:rPr>
              <a:t> Social Green </a:t>
            </a:r>
            <a:br>
              <a:rPr lang="ro-RO" sz="2400" b="1" dirty="0">
                <a:solidFill>
                  <a:srgbClr val="0070C0"/>
                </a:solidFill>
              </a:rPr>
            </a:br>
            <a:r>
              <a:rPr lang="ro-RO" sz="2400" b="1" dirty="0">
                <a:solidFill>
                  <a:srgbClr val="0070C0"/>
                </a:solidFill>
              </a:rPr>
              <a:t> </a:t>
            </a:r>
            <a:endParaRPr lang="en-US" sz="2400" dirty="0"/>
          </a:p>
        </p:txBody>
      </p:sp>
      <p:sp>
        <p:nvSpPr>
          <p:cNvPr id="3" name="Substituent conținut 2"/>
          <p:cNvSpPr>
            <a:spLocks noGrp="1"/>
          </p:cNvSpPr>
          <p:nvPr>
            <p:ph idx="1"/>
          </p:nvPr>
        </p:nvSpPr>
        <p:spPr>
          <a:xfrm>
            <a:off x="304800" y="1295399"/>
            <a:ext cx="8397949" cy="4618113"/>
          </a:xfrm>
        </p:spPr>
        <p:txBody>
          <a:bodyPr/>
          <a:lstStyle/>
          <a:p>
            <a:pPr>
              <a:lnSpc>
                <a:spcPct val="150000"/>
              </a:lnSpc>
            </a:pPr>
            <a:r>
              <a:rPr lang="en-US" sz="1600" dirty="0" err="1">
                <a:solidFill>
                  <a:schemeClr val="tx1"/>
                </a:solidFill>
              </a:rPr>
              <a:t>Proiect</a:t>
            </a:r>
            <a:r>
              <a:rPr lang="en-US" sz="1600" dirty="0">
                <a:solidFill>
                  <a:schemeClr val="tx1"/>
                </a:solidFill>
              </a:rPr>
              <a:t> </a:t>
            </a:r>
            <a:r>
              <a:rPr lang="en-US" sz="1600" dirty="0" err="1">
                <a:solidFill>
                  <a:schemeClr val="tx1"/>
                </a:solidFill>
              </a:rPr>
              <a:t>finan</a:t>
            </a:r>
            <a:r>
              <a:rPr lang="ro-RO" sz="1600" dirty="0" err="1">
                <a:solidFill>
                  <a:schemeClr val="tx1"/>
                </a:solidFill>
              </a:rPr>
              <a:t>ţat</a:t>
            </a:r>
            <a:r>
              <a:rPr lang="ro-RO" sz="1600" dirty="0">
                <a:solidFill>
                  <a:schemeClr val="tx1"/>
                </a:solidFill>
              </a:rPr>
              <a:t> prin Programul </a:t>
            </a:r>
            <a:r>
              <a:rPr lang="ro-RO" sz="1600" b="1" dirty="0" err="1">
                <a:solidFill>
                  <a:schemeClr val="tx1"/>
                </a:solidFill>
              </a:rPr>
              <a:t>Interreg</a:t>
            </a:r>
            <a:r>
              <a:rPr lang="ro-RO" sz="1600" b="1" dirty="0">
                <a:solidFill>
                  <a:schemeClr val="tx1"/>
                </a:solidFill>
              </a:rPr>
              <a:t> EUROPE</a:t>
            </a:r>
            <a:r>
              <a:rPr lang="en-US" sz="1600" b="1" dirty="0">
                <a:solidFill>
                  <a:schemeClr val="tx1"/>
                </a:solidFill>
              </a:rPr>
              <a:t>;</a:t>
            </a:r>
          </a:p>
          <a:p>
            <a:pPr algn="just">
              <a:lnSpc>
                <a:spcPct val="150000"/>
              </a:lnSpc>
            </a:pPr>
            <a:r>
              <a:rPr lang="ro-RO" sz="1600" b="1" dirty="0">
                <a:solidFill>
                  <a:schemeClr val="tx1"/>
                </a:solidFill>
              </a:rPr>
              <a:t>Durata de implementare:</a:t>
            </a:r>
            <a:r>
              <a:rPr lang="ro-RO" sz="1600" dirty="0">
                <a:solidFill>
                  <a:schemeClr val="tx1"/>
                </a:solidFill>
              </a:rPr>
              <a:t> 1 aprilie 2016 –</a:t>
            </a:r>
            <a:r>
              <a:rPr lang="en-US" sz="1600" dirty="0">
                <a:solidFill>
                  <a:schemeClr val="tx1"/>
                </a:solidFill>
              </a:rPr>
              <a:t> </a:t>
            </a:r>
            <a:r>
              <a:rPr lang="ro-RO" sz="1600" dirty="0">
                <a:solidFill>
                  <a:schemeClr val="tx1"/>
                </a:solidFill>
              </a:rPr>
              <a:t>31</a:t>
            </a:r>
            <a:r>
              <a:rPr lang="en-US" sz="1600" dirty="0">
                <a:solidFill>
                  <a:schemeClr val="tx1"/>
                </a:solidFill>
              </a:rPr>
              <a:t> </a:t>
            </a:r>
            <a:r>
              <a:rPr lang="ro-RO" sz="1600" dirty="0">
                <a:solidFill>
                  <a:schemeClr val="tx1"/>
                </a:solidFill>
              </a:rPr>
              <a:t>martie 2021;</a:t>
            </a:r>
            <a:endParaRPr lang="en-US" sz="1600" dirty="0">
              <a:solidFill>
                <a:schemeClr val="tx1"/>
              </a:solidFill>
            </a:endParaRPr>
          </a:p>
          <a:p>
            <a:pPr algn="just"/>
            <a:r>
              <a:rPr lang="en-US" sz="1600" dirty="0" err="1"/>
              <a:t>Consor</a:t>
            </a:r>
            <a:r>
              <a:rPr lang="ro-RO" sz="1600" dirty="0"/>
              <a:t>țiul proiectului – 8 parteneri din 6 state</a:t>
            </a:r>
            <a:r>
              <a:rPr lang="en-US" sz="1600" dirty="0"/>
              <a:t> – (</a:t>
            </a:r>
            <a:r>
              <a:rPr lang="ro-RO" sz="1600" dirty="0"/>
              <a:t>Suedia, Portugalia, Spania, Croația, Estonia</a:t>
            </a:r>
            <a:r>
              <a:rPr lang="en-US" sz="1600" dirty="0"/>
              <a:t> </a:t>
            </a:r>
            <a:r>
              <a:rPr lang="ro-RO" sz="1600" dirty="0"/>
              <a:t>și România</a:t>
            </a:r>
            <a:r>
              <a:rPr lang="en-US" sz="1600" dirty="0"/>
              <a:t>)</a:t>
            </a:r>
            <a:r>
              <a:rPr lang="en-GB" sz="1600" dirty="0"/>
              <a:t>;</a:t>
            </a:r>
            <a:endParaRPr lang="en-US" sz="1600" dirty="0"/>
          </a:p>
          <a:p>
            <a:pPr algn="just">
              <a:lnSpc>
                <a:spcPct val="150000"/>
              </a:lnSpc>
            </a:pPr>
            <a:r>
              <a:rPr lang="ro-RO" sz="1600" b="1" dirty="0">
                <a:solidFill>
                  <a:schemeClr val="tx1"/>
                </a:solidFill>
              </a:rPr>
              <a:t>Valoarea totală a proiectului: 1.188</a:t>
            </a:r>
            <a:r>
              <a:rPr lang="en-US" sz="1600" b="1" dirty="0">
                <a:solidFill>
                  <a:schemeClr val="tx1"/>
                </a:solidFill>
              </a:rPr>
              <a:t>.</a:t>
            </a:r>
            <a:r>
              <a:rPr lang="ro-RO" sz="1600" b="1" dirty="0">
                <a:solidFill>
                  <a:schemeClr val="tx1"/>
                </a:solidFill>
              </a:rPr>
              <a:t>765</a:t>
            </a:r>
            <a:r>
              <a:rPr lang="en-US" sz="1600" b="1" dirty="0">
                <a:solidFill>
                  <a:schemeClr val="tx1"/>
                </a:solidFill>
              </a:rPr>
              <a:t>,00</a:t>
            </a:r>
            <a:r>
              <a:rPr lang="ro-RO" sz="1600" b="1" dirty="0">
                <a:solidFill>
                  <a:schemeClr val="tx1"/>
                </a:solidFill>
              </a:rPr>
              <a:t> Euro</a:t>
            </a:r>
            <a:r>
              <a:rPr lang="ro-RO" sz="1600" dirty="0">
                <a:solidFill>
                  <a:schemeClr val="tx1"/>
                </a:solidFill>
              </a:rPr>
              <a:t>, din care bugetul </a:t>
            </a:r>
            <a:r>
              <a:rPr lang="ro-RO" sz="1600" b="1" dirty="0">
                <a:solidFill>
                  <a:schemeClr val="tx1"/>
                </a:solidFill>
              </a:rPr>
              <a:t>ADR Sud Muntenia 138.248</a:t>
            </a:r>
            <a:r>
              <a:rPr lang="en-US" sz="1600" b="1" dirty="0">
                <a:solidFill>
                  <a:schemeClr val="tx1"/>
                </a:solidFill>
              </a:rPr>
              <a:t> </a:t>
            </a:r>
            <a:r>
              <a:rPr lang="ro-RO" sz="1600" b="1" dirty="0">
                <a:solidFill>
                  <a:schemeClr val="tx1"/>
                </a:solidFill>
              </a:rPr>
              <a:t>Euro;</a:t>
            </a:r>
            <a:r>
              <a:rPr lang="ro-RO" sz="1600" dirty="0">
                <a:solidFill>
                  <a:schemeClr val="tx1"/>
                </a:solidFill>
              </a:rPr>
              <a:t>                                                                                                                                                                    </a:t>
            </a:r>
            <a:endParaRPr lang="ro-RO" sz="1600" dirty="0"/>
          </a:p>
          <a:p>
            <a:pPr algn="just">
              <a:lnSpc>
                <a:spcPct val="150000"/>
              </a:lnSpc>
            </a:pPr>
            <a:r>
              <a:rPr lang="en-US" sz="1600" b="1" dirty="0" err="1">
                <a:solidFill>
                  <a:schemeClr val="tx1"/>
                </a:solidFill>
              </a:rPr>
              <a:t>Obiectivul</a:t>
            </a:r>
            <a:r>
              <a:rPr lang="en-US" sz="1600" b="1" dirty="0">
                <a:solidFill>
                  <a:schemeClr val="tx1"/>
                </a:solidFill>
              </a:rPr>
              <a:t> general</a:t>
            </a:r>
            <a:r>
              <a:rPr lang="ro-RO" sz="1600" b="1" dirty="0">
                <a:solidFill>
                  <a:schemeClr val="tx1"/>
                </a:solidFill>
              </a:rPr>
              <a:t> </a:t>
            </a:r>
            <a:r>
              <a:rPr lang="ro-RO" sz="1600" dirty="0">
                <a:solidFill>
                  <a:schemeClr val="tx1"/>
                </a:solidFill>
              </a:rPr>
              <a:t>-</a:t>
            </a:r>
            <a:r>
              <a:rPr lang="ro-RO" sz="1600" b="1" dirty="0">
                <a:solidFill>
                  <a:schemeClr val="tx1"/>
                </a:solidFill>
              </a:rPr>
              <a:t> </a:t>
            </a:r>
            <a:r>
              <a:rPr lang="ro-RO" sz="1600" dirty="0"/>
              <a:t>î</a:t>
            </a:r>
            <a:r>
              <a:rPr lang="vi-VN" sz="1600" dirty="0">
                <a:solidFill>
                  <a:schemeClr val="tx1"/>
                </a:solidFill>
              </a:rPr>
              <a:t>mbunătăți</a:t>
            </a:r>
            <a:r>
              <a:rPr lang="ro-RO" sz="1600" dirty="0">
                <a:solidFill>
                  <a:schemeClr val="tx1"/>
                </a:solidFill>
              </a:rPr>
              <a:t>rea</a:t>
            </a:r>
            <a:r>
              <a:rPr lang="vi-VN" sz="1600" dirty="0">
                <a:solidFill>
                  <a:schemeClr val="tx1"/>
                </a:solidFill>
              </a:rPr>
              <a:t> politicil</a:t>
            </a:r>
            <a:r>
              <a:rPr lang="ro-RO" sz="1600" dirty="0">
                <a:solidFill>
                  <a:schemeClr val="tx1"/>
                </a:solidFill>
              </a:rPr>
              <a:t>or</a:t>
            </a:r>
            <a:r>
              <a:rPr lang="vi-VN" sz="1600" dirty="0">
                <a:solidFill>
                  <a:schemeClr val="tx1"/>
                </a:solidFill>
              </a:rPr>
              <a:t> de dezvoltare regională</a:t>
            </a:r>
            <a:r>
              <a:rPr lang="ro-RO" sz="1600" dirty="0">
                <a:solidFill>
                  <a:schemeClr val="tx1"/>
                </a:solidFill>
              </a:rPr>
              <a:t> </a:t>
            </a:r>
            <a:r>
              <a:rPr lang="vi-VN" sz="1600" dirty="0">
                <a:solidFill>
                  <a:schemeClr val="tx1"/>
                </a:solidFill>
              </a:rPr>
              <a:t>referitoare la promovarea locuințelor sociale ecologice, prin creșterea eficienței energetice și utilizarea energiilor regenerabile</a:t>
            </a:r>
            <a:r>
              <a:rPr lang="ro-RO" sz="1600" dirty="0"/>
              <a:t>.</a:t>
            </a:r>
          </a:p>
          <a:p>
            <a:pPr algn="just">
              <a:lnSpc>
                <a:spcPct val="150000"/>
              </a:lnSpc>
            </a:pPr>
            <a:r>
              <a:rPr lang="en-US" sz="1600" u="sng" dirty="0"/>
              <a:t>ADR S</a:t>
            </a:r>
            <a:r>
              <a:rPr lang="ro-RO" sz="1600" u="sng" dirty="0"/>
              <a:t>ud </a:t>
            </a:r>
            <a:r>
              <a:rPr lang="en-US" sz="1600" u="sng" dirty="0"/>
              <a:t>M</a:t>
            </a:r>
            <a:r>
              <a:rPr lang="ro-RO" sz="1600" u="sng" dirty="0" err="1"/>
              <a:t>untenia</a:t>
            </a:r>
            <a:r>
              <a:rPr lang="ro-RO" sz="1600" u="sng" dirty="0"/>
              <a:t> </a:t>
            </a:r>
            <a:r>
              <a:rPr lang="en-US" sz="1600" u="sng" dirty="0"/>
              <a:t>– </a:t>
            </a:r>
            <a:r>
              <a:rPr lang="en-US" sz="1600" u="sng" dirty="0" err="1"/>
              <a:t>partener</a:t>
            </a:r>
            <a:r>
              <a:rPr lang="en-US" sz="1600" u="sng" dirty="0"/>
              <a:t> </a:t>
            </a:r>
            <a:r>
              <a:rPr lang="ro-RO" sz="1600" u="sng" dirty="0"/>
              <a:t>în cadrul proiectului începând cu 6 aprilie 2017</a:t>
            </a:r>
            <a:endParaRPr lang="ro-RO" sz="1600" dirty="0"/>
          </a:p>
          <a:p>
            <a:pPr algn="just">
              <a:lnSpc>
                <a:spcPct val="150000"/>
              </a:lnSpc>
            </a:pPr>
            <a:endParaRPr lang="en-US" sz="1600" dirty="0"/>
          </a:p>
        </p:txBody>
      </p:sp>
      <p:pic>
        <p:nvPicPr>
          <p:cNvPr id="4" name="Picture 1">
            <a:extLst>
              <a:ext uri="{FF2B5EF4-FFF2-40B4-BE49-F238E27FC236}">
                <a16:creationId xmlns:a16="http://schemas.microsoft.com/office/drawing/2014/main" id="{B6AAA6E6-F93C-4117-9632-B39B194B1E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85"/>
          <a:stretch/>
        </p:blipFill>
        <p:spPr>
          <a:xfrm>
            <a:off x="6680348" y="118195"/>
            <a:ext cx="2209800" cy="826293"/>
          </a:xfrm>
          <a:prstGeom prst="rect">
            <a:avLst/>
          </a:prstGeom>
        </p:spPr>
      </p:pic>
      <p:pic>
        <p:nvPicPr>
          <p:cNvPr id="5" name="Picture 2" descr="F:\ADR\Social Green\Concluzii Estonia\27500406_1494788623953295_5161661113255049377_o.jpg">
            <a:extLst>
              <a:ext uri="{FF2B5EF4-FFF2-40B4-BE49-F238E27FC236}">
                <a16:creationId xmlns:a16="http://schemas.microsoft.com/office/drawing/2014/main" id="{79C37127-73E2-4510-AC47-A72F8393B5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524" y="5000847"/>
            <a:ext cx="2624275" cy="14761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ADR\Social Green\Concluzii Estonia\26840623_10209432943695236_8738543326119352424_o.jpg">
            <a:extLst>
              <a:ext uri="{FF2B5EF4-FFF2-40B4-BE49-F238E27FC236}">
                <a16:creationId xmlns:a16="http://schemas.microsoft.com/office/drawing/2014/main" id="{2DCB368D-80D4-4A3D-B96E-E7433D7BBE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9405" y="5000847"/>
            <a:ext cx="2759819" cy="148402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ine 7">
            <a:extLst>
              <a:ext uri="{FF2B5EF4-FFF2-40B4-BE49-F238E27FC236}">
                <a16:creationId xmlns:a16="http://schemas.microsoft.com/office/drawing/2014/main" id="{FECAFCCB-1DF5-42FE-932E-C733996E79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1" y="5028044"/>
            <a:ext cx="3378904" cy="14840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idx="4294967295"/>
          </p:nvPr>
        </p:nvSpPr>
        <p:spPr>
          <a:xfrm>
            <a:off x="457200" y="548777"/>
            <a:ext cx="8229600" cy="914400"/>
          </a:xfrm>
        </p:spPr>
        <p:txBody>
          <a:bodyPr/>
          <a:lstStyle/>
          <a:p>
            <a:r>
              <a:rPr lang="en-US" sz="2400" b="1" dirty="0" err="1">
                <a:solidFill>
                  <a:srgbClr val="0070C0"/>
                </a:solidFill>
              </a:rPr>
              <a:t>Deplas</a:t>
            </a:r>
            <a:r>
              <a:rPr lang="ro-RO" sz="2400" b="1" dirty="0" err="1">
                <a:solidFill>
                  <a:srgbClr val="0070C0"/>
                </a:solidFill>
              </a:rPr>
              <a:t>ări</a:t>
            </a:r>
            <a:r>
              <a:rPr lang="ro-RO" sz="2400" b="1" dirty="0">
                <a:solidFill>
                  <a:srgbClr val="0070C0"/>
                </a:solidFill>
              </a:rPr>
              <a:t> transnaționale </a:t>
            </a:r>
            <a:endParaRPr lang="en-US" sz="2400" b="1" dirty="0">
              <a:solidFill>
                <a:srgbClr val="0070C0"/>
              </a:solidFill>
            </a:endParaRPr>
          </a:p>
        </p:txBody>
      </p:sp>
      <p:sp>
        <p:nvSpPr>
          <p:cNvPr id="3" name="Substituent conținut 2"/>
          <p:cNvSpPr>
            <a:spLocks noGrp="1"/>
          </p:cNvSpPr>
          <p:nvPr>
            <p:ph idx="1"/>
          </p:nvPr>
        </p:nvSpPr>
        <p:spPr>
          <a:xfrm>
            <a:off x="304800" y="1448523"/>
            <a:ext cx="8839200" cy="5181600"/>
          </a:xfrm>
        </p:spPr>
        <p:txBody>
          <a:bodyPr/>
          <a:lstStyle/>
          <a:p>
            <a:pPr>
              <a:buNone/>
            </a:pPr>
            <a:endParaRPr lang="ro-RO" sz="1600" dirty="0"/>
          </a:p>
          <a:p>
            <a:pPr>
              <a:buFont typeface="Wingdings" panose="05000000000000000000" pitchFamily="2" charset="2"/>
              <a:buChar char="Ø"/>
            </a:pPr>
            <a:r>
              <a:rPr lang="ro-RO" sz="1600" b="1" dirty="0"/>
              <a:t>A </a:t>
            </a:r>
            <a:r>
              <a:rPr lang="en-US" sz="1600" b="1" dirty="0"/>
              <a:t>5</a:t>
            </a:r>
            <a:r>
              <a:rPr lang="ro-RO" sz="1600" b="1" dirty="0"/>
              <a:t>-a întâlnire transnațională </a:t>
            </a:r>
            <a:r>
              <a:rPr lang="ro-RO" sz="1600" dirty="0"/>
              <a:t>– </a:t>
            </a:r>
            <a:r>
              <a:rPr lang="en-US" sz="1600" b="1" dirty="0"/>
              <a:t>12 - 13 </a:t>
            </a:r>
            <a:r>
              <a:rPr lang="ro-RO" sz="1600" b="1" dirty="0"/>
              <a:t>i</a:t>
            </a:r>
            <a:r>
              <a:rPr lang="en-US" sz="1600" b="1" dirty="0" err="1"/>
              <a:t>unie</a:t>
            </a:r>
            <a:r>
              <a:rPr lang="en-US" sz="1600" b="1" dirty="0"/>
              <a:t> 2018 – Alba Iulia – ROM</a:t>
            </a:r>
            <a:r>
              <a:rPr lang="ro-RO" sz="1600" b="1" dirty="0"/>
              <a:t>ÂNIA</a:t>
            </a:r>
            <a:r>
              <a:rPr lang="en-US" sz="1600" b="1" dirty="0"/>
              <a:t> </a:t>
            </a:r>
          </a:p>
          <a:p>
            <a:pPr>
              <a:buFont typeface="Wingdings" panose="05000000000000000000" pitchFamily="2" charset="2"/>
              <a:buChar char="Ø"/>
            </a:pPr>
            <a:r>
              <a:rPr lang="ro-RO" sz="1600" b="1" dirty="0"/>
              <a:t>Scopul întâlnirii</a:t>
            </a:r>
            <a:r>
              <a:rPr lang="ro-RO" sz="1600" dirty="0"/>
              <a:t> este de a prezenta politic</a:t>
            </a:r>
            <a:r>
              <a:rPr lang="en-US" sz="1600" dirty="0" err="1"/>
              <a:t>ile</a:t>
            </a:r>
            <a:r>
              <a:rPr lang="ro-RO" sz="1600" dirty="0"/>
              <a:t> privind eficiența energetică în clădirile rezidențiale din România, precum și de a prezenta versiune</a:t>
            </a:r>
            <a:r>
              <a:rPr lang="en-US" sz="1600" dirty="0"/>
              <a:t>a</a:t>
            </a:r>
            <a:r>
              <a:rPr lang="ro-RO" sz="1600" dirty="0"/>
              <a:t> </a:t>
            </a:r>
            <a:r>
              <a:rPr lang="ro-RO" sz="1600" dirty="0" err="1"/>
              <a:t>draft</a:t>
            </a:r>
            <a:r>
              <a:rPr lang="ro-RO" sz="1600" dirty="0"/>
              <a:t> a Planului de Acțiune</a:t>
            </a:r>
            <a:r>
              <a:rPr lang="en-US" sz="1600" dirty="0"/>
              <a:t>,</a:t>
            </a:r>
            <a:r>
              <a:rPr lang="ro-RO" sz="1600" dirty="0"/>
              <a:t> elaborat de fiecare partener </a:t>
            </a:r>
            <a:r>
              <a:rPr lang="en-GB" sz="1600" dirty="0"/>
              <a:t>din</a:t>
            </a:r>
            <a:r>
              <a:rPr lang="ro-RO" sz="1600" dirty="0"/>
              <a:t> proiect</a:t>
            </a:r>
            <a:r>
              <a:rPr lang="en-US" sz="1600" dirty="0"/>
              <a:t>;</a:t>
            </a:r>
            <a:endParaRPr lang="ro-RO" sz="1600" dirty="0"/>
          </a:p>
          <a:p>
            <a:pPr>
              <a:buFont typeface="Wingdings" panose="05000000000000000000" pitchFamily="2" charset="2"/>
              <a:buChar char="Ø"/>
            </a:pPr>
            <a:r>
              <a:rPr lang="ro-RO" sz="1600" dirty="0"/>
              <a:t>La fiecare eveniment transnațional, ADR SM, în calitate de partener trebuie să invite 2 </a:t>
            </a:r>
            <a:r>
              <a:rPr lang="ro-RO" sz="1600" dirty="0" err="1"/>
              <a:t>stakeholderi</a:t>
            </a:r>
            <a:r>
              <a:rPr lang="ro-RO" sz="1600" dirty="0"/>
              <a:t> relevanți pentru instrumentul de politică c</a:t>
            </a:r>
            <a:r>
              <a:rPr lang="en-US" sz="1600" dirty="0"/>
              <a:t>e</a:t>
            </a:r>
            <a:r>
              <a:rPr lang="ro-RO" sz="1600" dirty="0"/>
              <a:t> urmează a fi îmbunătățit prin</a:t>
            </a:r>
            <a:r>
              <a:rPr lang="en-US" sz="1600" dirty="0"/>
              <a:t> </a:t>
            </a:r>
            <a:r>
              <a:rPr lang="ro-RO" sz="1600" dirty="0"/>
              <a:t>proiect</a:t>
            </a:r>
            <a:r>
              <a:rPr lang="en-US" sz="1600" dirty="0"/>
              <a:t>;</a:t>
            </a:r>
          </a:p>
          <a:p>
            <a:pPr>
              <a:buFont typeface="Wingdings" panose="05000000000000000000" pitchFamily="2" charset="2"/>
              <a:buChar char="Ø"/>
            </a:pPr>
            <a:r>
              <a:rPr lang="en-US" sz="1600" dirty="0" err="1"/>
              <a:t>Stakeholderi</a:t>
            </a:r>
            <a:r>
              <a:rPr lang="en-US" sz="1600" dirty="0"/>
              <a:t> </a:t>
            </a:r>
            <a:r>
              <a:rPr lang="en-US" sz="1600" dirty="0" err="1"/>
              <a:t>relevan</a:t>
            </a:r>
            <a:r>
              <a:rPr lang="ro-RO" sz="1600" dirty="0"/>
              <a:t>ți</a:t>
            </a:r>
            <a:r>
              <a:rPr lang="en-US" sz="1600" dirty="0"/>
              <a:t>: </a:t>
            </a:r>
          </a:p>
          <a:p>
            <a:pPr marL="0" indent="0">
              <a:buNone/>
            </a:pPr>
            <a:r>
              <a:rPr lang="en-US" sz="1600" b="1" dirty="0"/>
              <a:t>	- AM POR;</a:t>
            </a:r>
          </a:p>
          <a:p>
            <a:pPr marL="0" indent="0">
              <a:buNone/>
            </a:pPr>
            <a:r>
              <a:rPr lang="en-US" sz="1600" b="1" dirty="0"/>
              <a:t>	- </a:t>
            </a:r>
            <a:r>
              <a:rPr lang="en-US" sz="1600" b="1" dirty="0" err="1"/>
              <a:t>Cele</a:t>
            </a:r>
            <a:r>
              <a:rPr lang="en-US" sz="1600" b="1" dirty="0"/>
              <a:t> 7 </a:t>
            </a:r>
            <a:r>
              <a:rPr lang="en-US" sz="1600" b="1" dirty="0" err="1"/>
              <a:t>consilii</a:t>
            </a:r>
            <a:r>
              <a:rPr lang="en-US" sz="1600" b="1" dirty="0"/>
              <a:t> </a:t>
            </a:r>
            <a:r>
              <a:rPr lang="en-US" sz="1600" b="1" dirty="0" err="1"/>
              <a:t>jude</a:t>
            </a:r>
            <a:r>
              <a:rPr lang="ro-RO" sz="1600" b="1" dirty="0" err="1"/>
              <a:t>țene</a:t>
            </a:r>
            <a:r>
              <a:rPr lang="ro-RO" sz="1600" b="1" dirty="0"/>
              <a:t> din cele 7 județe componente ale regiunii Sud </a:t>
            </a:r>
            <a:r>
              <a:rPr lang="en-US" sz="1600" b="1" dirty="0"/>
              <a:t>	</a:t>
            </a:r>
            <a:r>
              <a:rPr lang="ro-RO" sz="1600" b="1" dirty="0"/>
              <a:t>Muntenia</a:t>
            </a:r>
            <a:r>
              <a:rPr lang="en-US" sz="1600" b="1" dirty="0"/>
              <a:t>;</a:t>
            </a:r>
          </a:p>
          <a:p>
            <a:pPr marL="0" indent="0">
              <a:buNone/>
            </a:pPr>
            <a:r>
              <a:rPr lang="en-US" sz="1600" b="1" dirty="0"/>
              <a:t>	- </a:t>
            </a:r>
            <a:r>
              <a:rPr lang="en-US" sz="1600" b="1" dirty="0" err="1"/>
              <a:t>Cele</a:t>
            </a:r>
            <a:r>
              <a:rPr lang="en-US" sz="1600" b="1" dirty="0"/>
              <a:t> 7 </a:t>
            </a:r>
            <a:r>
              <a:rPr lang="en-US" sz="1600" b="1" dirty="0" err="1"/>
              <a:t>municipii</a:t>
            </a:r>
            <a:r>
              <a:rPr lang="en-US" sz="1600" b="1" dirty="0"/>
              <a:t> re</a:t>
            </a:r>
            <a:r>
              <a:rPr lang="ro-RO" sz="1600" b="1" dirty="0"/>
              <a:t>ședință de județ din cele 7 județe componente ale 	regiunii</a:t>
            </a:r>
            <a:r>
              <a:rPr lang="en-US" sz="1600" b="1" dirty="0"/>
              <a:t> </a:t>
            </a:r>
            <a:r>
              <a:rPr lang="ro-RO" sz="1600" b="1" dirty="0"/>
              <a:t>Sud Muntenia</a:t>
            </a:r>
            <a:r>
              <a:rPr lang="en-US" sz="1600" b="1" dirty="0"/>
              <a:t>;</a:t>
            </a:r>
          </a:p>
          <a:p>
            <a:pPr marL="0" indent="0">
              <a:buNone/>
            </a:pPr>
            <a:r>
              <a:rPr lang="en-US" sz="1600" b="1" dirty="0"/>
              <a:t>	- </a:t>
            </a:r>
            <a:r>
              <a:rPr lang="en-US" sz="1600" b="1" dirty="0" err="1"/>
              <a:t>Cele</a:t>
            </a:r>
            <a:r>
              <a:rPr lang="en-US" sz="1600" b="1" dirty="0"/>
              <a:t> 9 </a:t>
            </a:r>
            <a:r>
              <a:rPr lang="en-US" sz="1600" b="1" dirty="0" err="1"/>
              <a:t>municipii</a:t>
            </a:r>
            <a:r>
              <a:rPr lang="en-US" sz="1600" b="1" dirty="0"/>
              <a:t> din </a:t>
            </a:r>
            <a:r>
              <a:rPr lang="en-US" sz="1600" b="1" dirty="0" err="1"/>
              <a:t>regiunea</a:t>
            </a:r>
            <a:r>
              <a:rPr lang="en-US" sz="1600" b="1" dirty="0"/>
              <a:t> Sud </a:t>
            </a:r>
            <a:r>
              <a:rPr lang="en-US" sz="1600" b="1" dirty="0" err="1"/>
              <a:t>Muntenia</a:t>
            </a:r>
            <a:r>
              <a:rPr lang="en-US" sz="1600" b="1" dirty="0"/>
              <a:t>;</a:t>
            </a:r>
          </a:p>
          <a:p>
            <a:pPr marL="0" indent="0">
              <a:buNone/>
            </a:pPr>
            <a:r>
              <a:rPr lang="en-US" sz="1600" b="1" dirty="0"/>
              <a:t>	- </a:t>
            </a:r>
            <a:r>
              <a:rPr lang="en-US" sz="1600" b="1" dirty="0" err="1"/>
              <a:t>Cele</a:t>
            </a:r>
            <a:r>
              <a:rPr lang="en-US" sz="1600" b="1" dirty="0"/>
              <a:t> 32 de </a:t>
            </a:r>
            <a:r>
              <a:rPr lang="en-US" sz="1600" b="1" dirty="0" err="1"/>
              <a:t>ora</a:t>
            </a:r>
            <a:r>
              <a:rPr lang="ro-RO" sz="1600" b="1" dirty="0" err="1"/>
              <a:t>șe</a:t>
            </a:r>
            <a:r>
              <a:rPr lang="ro-RO" sz="1600" b="1" dirty="0"/>
              <a:t> din regiune.</a:t>
            </a:r>
            <a:endParaRPr lang="en-US" sz="1600" b="1" dirty="0"/>
          </a:p>
          <a:p>
            <a:pPr marL="0" indent="0">
              <a:buNone/>
            </a:pPr>
            <a:endParaRPr lang="en-US" sz="1600" b="1" dirty="0"/>
          </a:p>
          <a:p>
            <a:pPr marL="0" indent="0">
              <a:buNone/>
            </a:pPr>
            <a:endParaRPr lang="en-US" sz="1600" b="1" dirty="0"/>
          </a:p>
          <a:p>
            <a:pPr marL="285750" indent="-285750" algn="just">
              <a:buNone/>
            </a:pPr>
            <a:endParaRPr lang="vi-VN" sz="1800" dirty="0">
              <a:solidFill>
                <a:schemeClr val="tx1"/>
              </a:solidFill>
            </a:endParaRPr>
          </a:p>
          <a:p>
            <a:pPr marL="285750" indent="-285750" algn="just">
              <a:buNone/>
            </a:pPr>
            <a:endParaRPr lang="ro-RO" i="1" dirty="0">
              <a:solidFill>
                <a:schemeClr val="tx1"/>
              </a:solidFill>
              <a:latin typeface="Calibri" panose="020F0502020204030204" pitchFamily="34" charset="0"/>
            </a:endParaRPr>
          </a:p>
          <a:p>
            <a:pPr marL="285750" indent="-285750" algn="just">
              <a:buNone/>
            </a:pPr>
            <a:endParaRPr lang="en-US" dirty="0"/>
          </a:p>
        </p:txBody>
      </p:sp>
      <p:pic>
        <p:nvPicPr>
          <p:cNvPr id="7" name="Picture 1">
            <a:extLst>
              <a:ext uri="{FF2B5EF4-FFF2-40B4-BE49-F238E27FC236}">
                <a16:creationId xmlns:a16="http://schemas.microsoft.com/office/drawing/2014/main" id="{DC2C78D7-B37F-4FEC-B779-28C6B908CF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85"/>
          <a:stretch/>
        </p:blipFill>
        <p:spPr>
          <a:xfrm>
            <a:off x="6686550" y="135630"/>
            <a:ext cx="2209800" cy="826293"/>
          </a:xfrm>
          <a:prstGeom prst="rect">
            <a:avLst/>
          </a:prstGeom>
        </p:spPr>
      </p:pic>
    </p:spTree>
    <p:extLst>
      <p:ext uri="{BB962C8B-B14F-4D97-AF65-F5344CB8AC3E}">
        <p14:creationId xmlns:p14="http://schemas.microsoft.com/office/powerpoint/2010/main" val="280486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idx="4294967295"/>
          </p:nvPr>
        </p:nvSpPr>
        <p:spPr>
          <a:xfrm>
            <a:off x="457200" y="706158"/>
            <a:ext cx="8229600" cy="914400"/>
          </a:xfrm>
        </p:spPr>
        <p:txBody>
          <a:bodyPr/>
          <a:lstStyle/>
          <a:p>
            <a:r>
              <a:rPr lang="en-US" sz="2400" b="1" dirty="0" err="1">
                <a:solidFill>
                  <a:srgbClr val="0070C0"/>
                </a:solidFill>
              </a:rPr>
              <a:t>Deplas</a:t>
            </a:r>
            <a:r>
              <a:rPr lang="ro-RO" sz="2400" b="1" dirty="0" err="1">
                <a:solidFill>
                  <a:srgbClr val="0070C0"/>
                </a:solidFill>
              </a:rPr>
              <a:t>ări</a:t>
            </a:r>
            <a:r>
              <a:rPr lang="ro-RO" sz="2400" b="1" dirty="0">
                <a:solidFill>
                  <a:srgbClr val="0070C0"/>
                </a:solidFill>
              </a:rPr>
              <a:t> transnaționale </a:t>
            </a:r>
            <a:endParaRPr lang="en-US" sz="2400" b="1" dirty="0">
              <a:solidFill>
                <a:srgbClr val="0070C0"/>
              </a:solidFill>
            </a:endParaRPr>
          </a:p>
        </p:txBody>
      </p:sp>
      <p:sp>
        <p:nvSpPr>
          <p:cNvPr id="3" name="Substituent conținut 2"/>
          <p:cNvSpPr>
            <a:spLocks noGrp="1"/>
          </p:cNvSpPr>
          <p:nvPr>
            <p:ph idx="1"/>
          </p:nvPr>
        </p:nvSpPr>
        <p:spPr>
          <a:xfrm>
            <a:off x="313592" y="1375070"/>
            <a:ext cx="8839200" cy="5181600"/>
          </a:xfrm>
        </p:spPr>
        <p:txBody>
          <a:bodyPr/>
          <a:lstStyle/>
          <a:p>
            <a:pPr>
              <a:buNone/>
            </a:pPr>
            <a:endParaRPr lang="ro-RO" sz="1600" dirty="0"/>
          </a:p>
          <a:p>
            <a:pPr>
              <a:buFont typeface="Wingdings" panose="05000000000000000000" pitchFamily="2" charset="2"/>
              <a:buChar char="Ø"/>
            </a:pPr>
            <a:r>
              <a:rPr lang="ro-RO" sz="1600" b="1" dirty="0"/>
              <a:t>Workshop tematic privind eficiența energetică a clădirilor – 28 iunie 2018, Florența, ITALIA</a:t>
            </a:r>
          </a:p>
          <a:p>
            <a:pPr>
              <a:buFont typeface="Wingdings" panose="05000000000000000000" pitchFamily="2" charset="2"/>
              <a:buChar char="Ø"/>
            </a:pPr>
            <a:r>
              <a:rPr lang="ro-RO" sz="1600" b="1" dirty="0"/>
              <a:t>Scopul întâlnirii</a:t>
            </a:r>
            <a:r>
              <a:rPr lang="ro-RO" sz="1600" dirty="0"/>
              <a:t> </a:t>
            </a:r>
            <a:r>
              <a:rPr lang="en-US" sz="1600" dirty="0" err="1"/>
              <a:t>este</a:t>
            </a:r>
            <a:r>
              <a:rPr lang="en-US" sz="1600" dirty="0"/>
              <a:t> de a </a:t>
            </a:r>
            <a:r>
              <a:rPr lang="en-US" sz="1600" dirty="0" err="1"/>
              <a:t>facilita</a:t>
            </a:r>
            <a:r>
              <a:rPr lang="en-US" sz="1600" dirty="0"/>
              <a:t> </a:t>
            </a:r>
            <a:r>
              <a:rPr lang="en-US" sz="1600" dirty="0" err="1"/>
              <a:t>întâlnirea</a:t>
            </a:r>
            <a:r>
              <a:rPr lang="en-US" sz="1600" dirty="0"/>
              <a:t> </a:t>
            </a:r>
            <a:r>
              <a:rPr lang="en-US" sz="1600" dirty="0" err="1"/>
              <a:t>dintre</a:t>
            </a:r>
            <a:r>
              <a:rPr lang="en-US" sz="1600" dirty="0"/>
              <a:t> </a:t>
            </a:r>
            <a:r>
              <a:rPr lang="en-US" sz="1600" dirty="0" err="1"/>
              <a:t>parteneri</a:t>
            </a:r>
            <a:r>
              <a:rPr lang="en-US" sz="1600" dirty="0"/>
              <a:t> care </a:t>
            </a:r>
            <a:r>
              <a:rPr lang="en-US" sz="1600" dirty="0" err="1"/>
              <a:t>implementează</a:t>
            </a:r>
            <a:r>
              <a:rPr lang="en-US" sz="1600" dirty="0"/>
              <a:t> </a:t>
            </a:r>
            <a:r>
              <a:rPr lang="en-US" sz="1600" dirty="0" err="1"/>
              <a:t>proiecte</a:t>
            </a:r>
            <a:r>
              <a:rPr lang="en-US" sz="1600" dirty="0"/>
              <a:t> pe </a:t>
            </a:r>
            <a:r>
              <a:rPr lang="en-US" sz="1600" dirty="0" err="1"/>
              <a:t>tema</a:t>
            </a:r>
            <a:r>
              <a:rPr lang="en-US" sz="1600" dirty="0"/>
              <a:t> </a:t>
            </a:r>
            <a:r>
              <a:rPr lang="en-US" sz="1600" dirty="0" err="1"/>
              <a:t>eficie</a:t>
            </a:r>
            <a:r>
              <a:rPr lang="ro-RO" sz="1600" dirty="0"/>
              <a:t>n</a:t>
            </a:r>
            <a:r>
              <a:rPr lang="en-US" sz="1600" dirty="0" err="1"/>
              <a:t>ței</a:t>
            </a:r>
            <a:r>
              <a:rPr lang="en-US" sz="1600" dirty="0"/>
              <a:t> </a:t>
            </a:r>
            <a:r>
              <a:rPr lang="en-US" sz="1600" dirty="0" err="1"/>
              <a:t>energetice</a:t>
            </a:r>
            <a:r>
              <a:rPr lang="en-US" sz="1600" dirty="0"/>
              <a:t> a </a:t>
            </a:r>
            <a:r>
              <a:rPr lang="en-US" sz="1600" dirty="0" err="1"/>
              <a:t>clădirilor</a:t>
            </a:r>
            <a:r>
              <a:rPr lang="en-US" sz="1600" dirty="0"/>
              <a:t>, de a </a:t>
            </a:r>
            <a:r>
              <a:rPr lang="en-US" sz="1600" dirty="0" err="1"/>
              <a:t>discuta</a:t>
            </a:r>
            <a:r>
              <a:rPr lang="en-US" sz="1600" dirty="0"/>
              <a:t> </a:t>
            </a:r>
            <a:r>
              <a:rPr lang="en-US" sz="1600" dirty="0" err="1"/>
              <a:t>aspecte</a:t>
            </a:r>
            <a:r>
              <a:rPr lang="en-US" sz="1600" dirty="0"/>
              <a:t> </a:t>
            </a:r>
            <a:r>
              <a:rPr lang="en-US" sz="1600" dirty="0" err="1"/>
              <a:t>comune</a:t>
            </a:r>
            <a:r>
              <a:rPr lang="en-US" sz="1600" dirty="0"/>
              <a:t>, de a </a:t>
            </a:r>
            <a:r>
              <a:rPr lang="en-US" sz="1600" dirty="0" err="1"/>
              <a:t>disemina</a:t>
            </a:r>
            <a:r>
              <a:rPr lang="en-US" sz="1600" dirty="0"/>
              <a:t> </a:t>
            </a:r>
            <a:r>
              <a:rPr lang="en-US" sz="1600" dirty="0" err="1"/>
              <a:t>bune</a:t>
            </a:r>
            <a:r>
              <a:rPr lang="en-US" sz="1600" dirty="0"/>
              <a:t> </a:t>
            </a:r>
            <a:r>
              <a:rPr lang="en-US" sz="1600" dirty="0" err="1"/>
              <a:t>practici</a:t>
            </a:r>
            <a:r>
              <a:rPr lang="en-US" sz="1600" dirty="0"/>
              <a:t> </a:t>
            </a:r>
            <a:r>
              <a:rPr lang="en-US" sz="1600" dirty="0" err="1"/>
              <a:t>și</a:t>
            </a:r>
            <a:r>
              <a:rPr lang="en-US" sz="1600" dirty="0"/>
              <a:t> de a </a:t>
            </a:r>
            <a:r>
              <a:rPr lang="en-US" sz="1600" dirty="0" err="1"/>
              <a:t>defini</a:t>
            </a:r>
            <a:r>
              <a:rPr lang="en-US" sz="1600" dirty="0"/>
              <a:t> </a:t>
            </a:r>
            <a:r>
              <a:rPr lang="en-US" sz="1600" dirty="0" err="1"/>
              <a:t>proiecte</a:t>
            </a:r>
            <a:r>
              <a:rPr lang="en-US" sz="1600" dirty="0"/>
              <a:t> </a:t>
            </a:r>
            <a:r>
              <a:rPr lang="en-US" sz="1600" dirty="0" err="1"/>
              <a:t>comune</a:t>
            </a:r>
            <a:r>
              <a:rPr lang="en-US" sz="1600" dirty="0"/>
              <a:t> </a:t>
            </a:r>
            <a:r>
              <a:rPr lang="en-US" sz="1600" dirty="0" err="1"/>
              <a:t>în</a:t>
            </a:r>
            <a:r>
              <a:rPr lang="en-US" sz="1600" dirty="0"/>
              <a:t> </a:t>
            </a:r>
            <a:r>
              <a:rPr lang="en-US" sz="1600" dirty="0" err="1"/>
              <a:t>domeniul</a:t>
            </a:r>
            <a:r>
              <a:rPr lang="en-US" sz="1600" dirty="0"/>
              <a:t> </a:t>
            </a:r>
            <a:r>
              <a:rPr lang="en-US" sz="1600" dirty="0" err="1"/>
              <a:t>eficienței</a:t>
            </a:r>
            <a:r>
              <a:rPr lang="en-US" sz="1600" dirty="0"/>
              <a:t> </a:t>
            </a:r>
            <a:r>
              <a:rPr lang="en-US" sz="1600" dirty="0" err="1"/>
              <a:t>energetice</a:t>
            </a:r>
            <a:r>
              <a:rPr lang="en-US" sz="1600" dirty="0"/>
              <a:t>;</a:t>
            </a:r>
          </a:p>
          <a:p>
            <a:pPr>
              <a:buFont typeface="Wingdings" panose="05000000000000000000" pitchFamily="2" charset="2"/>
              <a:buChar char="Ø"/>
            </a:pPr>
            <a:r>
              <a:rPr lang="ro-RO" sz="1600" dirty="0"/>
              <a:t>În cadrul acestui workshop tematic, ADR SM, în calitate de partener, poate invita un </a:t>
            </a:r>
            <a:r>
              <a:rPr lang="ro-RO" sz="1600" dirty="0" err="1"/>
              <a:t>stakeholder</a:t>
            </a:r>
            <a:r>
              <a:rPr lang="ro-RO" sz="1600" dirty="0"/>
              <a:t> relevant pentru instrumentul de politică c</a:t>
            </a:r>
            <a:r>
              <a:rPr lang="en-US" sz="1600" dirty="0"/>
              <a:t>e</a:t>
            </a:r>
            <a:r>
              <a:rPr lang="ro-RO" sz="1600" dirty="0"/>
              <a:t> urmează a fi îmbunătățit prin</a:t>
            </a:r>
            <a:r>
              <a:rPr lang="en-US" sz="1600" dirty="0"/>
              <a:t> </a:t>
            </a:r>
            <a:r>
              <a:rPr lang="ro-RO" sz="1600" dirty="0"/>
              <a:t>proiect</a:t>
            </a:r>
            <a:r>
              <a:rPr lang="en-US" sz="1600" dirty="0"/>
              <a:t>;</a:t>
            </a:r>
            <a:endParaRPr lang="ro-RO" sz="1600" dirty="0"/>
          </a:p>
          <a:p>
            <a:pPr>
              <a:buFont typeface="Wingdings" panose="05000000000000000000" pitchFamily="2" charset="2"/>
              <a:buChar char="Ø"/>
            </a:pPr>
            <a:r>
              <a:rPr lang="en-US" sz="1600" dirty="0" err="1"/>
              <a:t>Stakeholderi</a:t>
            </a:r>
            <a:r>
              <a:rPr lang="en-US" sz="1600" dirty="0"/>
              <a:t> </a:t>
            </a:r>
            <a:r>
              <a:rPr lang="en-US" sz="1600" dirty="0" err="1"/>
              <a:t>relevan</a:t>
            </a:r>
            <a:r>
              <a:rPr lang="ro-RO" sz="1600" dirty="0"/>
              <a:t>ți</a:t>
            </a:r>
            <a:r>
              <a:rPr lang="en-US" sz="1600" dirty="0"/>
              <a:t>: </a:t>
            </a:r>
          </a:p>
          <a:p>
            <a:pPr marL="0" indent="0">
              <a:buNone/>
            </a:pPr>
            <a:r>
              <a:rPr lang="en-US" sz="1600" b="1" dirty="0"/>
              <a:t>	- AM POR;</a:t>
            </a:r>
          </a:p>
          <a:p>
            <a:pPr marL="0" indent="0">
              <a:buNone/>
            </a:pPr>
            <a:r>
              <a:rPr lang="en-US" sz="1600" b="1" dirty="0"/>
              <a:t>	- </a:t>
            </a:r>
            <a:r>
              <a:rPr lang="en-US" sz="1600" b="1" dirty="0" err="1"/>
              <a:t>Cele</a:t>
            </a:r>
            <a:r>
              <a:rPr lang="en-US" sz="1600" b="1" dirty="0"/>
              <a:t> 7 </a:t>
            </a:r>
            <a:r>
              <a:rPr lang="en-US" sz="1600" b="1" dirty="0" err="1"/>
              <a:t>consilii</a:t>
            </a:r>
            <a:r>
              <a:rPr lang="en-US" sz="1600" b="1" dirty="0"/>
              <a:t> </a:t>
            </a:r>
            <a:r>
              <a:rPr lang="en-US" sz="1600" b="1" dirty="0" err="1"/>
              <a:t>jude</a:t>
            </a:r>
            <a:r>
              <a:rPr lang="ro-RO" sz="1600" b="1" dirty="0" err="1"/>
              <a:t>țene</a:t>
            </a:r>
            <a:r>
              <a:rPr lang="ro-RO" sz="1600" b="1" dirty="0"/>
              <a:t> din cele 7 județe componente ale regiunii Sud </a:t>
            </a:r>
            <a:r>
              <a:rPr lang="en-US" sz="1600" b="1" dirty="0"/>
              <a:t>	</a:t>
            </a:r>
            <a:r>
              <a:rPr lang="ro-RO" sz="1600" b="1" dirty="0"/>
              <a:t>Muntenia</a:t>
            </a:r>
            <a:r>
              <a:rPr lang="en-US" sz="1600" b="1" dirty="0"/>
              <a:t>;</a:t>
            </a:r>
          </a:p>
          <a:p>
            <a:pPr marL="0" indent="0">
              <a:buNone/>
            </a:pPr>
            <a:r>
              <a:rPr lang="en-US" sz="1600" b="1" dirty="0"/>
              <a:t>	- </a:t>
            </a:r>
            <a:r>
              <a:rPr lang="en-US" sz="1600" b="1" dirty="0" err="1"/>
              <a:t>Cele</a:t>
            </a:r>
            <a:r>
              <a:rPr lang="en-US" sz="1600" b="1" dirty="0"/>
              <a:t> 7 </a:t>
            </a:r>
            <a:r>
              <a:rPr lang="en-US" sz="1600" b="1" dirty="0" err="1"/>
              <a:t>municipii</a:t>
            </a:r>
            <a:r>
              <a:rPr lang="en-US" sz="1600" b="1" dirty="0"/>
              <a:t> re</a:t>
            </a:r>
            <a:r>
              <a:rPr lang="ro-RO" sz="1600" b="1" dirty="0"/>
              <a:t>ședință de județ din cele 7 județe componente ale 	regiunii Sud Muntenia</a:t>
            </a:r>
            <a:r>
              <a:rPr lang="en-US" sz="1600" b="1" dirty="0"/>
              <a:t>;</a:t>
            </a:r>
          </a:p>
          <a:p>
            <a:pPr marL="0" indent="0">
              <a:buNone/>
            </a:pPr>
            <a:r>
              <a:rPr lang="en-US" sz="1600" b="1" dirty="0"/>
              <a:t>	- </a:t>
            </a:r>
            <a:r>
              <a:rPr lang="en-US" sz="1600" b="1" dirty="0" err="1"/>
              <a:t>Cele</a:t>
            </a:r>
            <a:r>
              <a:rPr lang="en-US" sz="1600" b="1" dirty="0"/>
              <a:t> 9 </a:t>
            </a:r>
            <a:r>
              <a:rPr lang="en-US" sz="1600" b="1" dirty="0" err="1"/>
              <a:t>municipii</a:t>
            </a:r>
            <a:r>
              <a:rPr lang="en-US" sz="1600" b="1" dirty="0"/>
              <a:t> din </a:t>
            </a:r>
            <a:r>
              <a:rPr lang="en-US" sz="1600" b="1" dirty="0" err="1"/>
              <a:t>regiunea</a:t>
            </a:r>
            <a:r>
              <a:rPr lang="en-US" sz="1600" b="1" dirty="0"/>
              <a:t> Sud </a:t>
            </a:r>
            <a:r>
              <a:rPr lang="en-US" sz="1600" b="1" dirty="0" err="1"/>
              <a:t>Muntenia</a:t>
            </a:r>
            <a:r>
              <a:rPr lang="en-US" sz="1600" b="1" dirty="0"/>
              <a:t>;</a:t>
            </a:r>
          </a:p>
          <a:p>
            <a:pPr marL="0" indent="0">
              <a:buNone/>
            </a:pPr>
            <a:r>
              <a:rPr lang="en-US" sz="1600" b="1" dirty="0"/>
              <a:t>	- </a:t>
            </a:r>
            <a:r>
              <a:rPr lang="en-US" sz="1600" b="1" dirty="0" err="1"/>
              <a:t>Cele</a:t>
            </a:r>
            <a:r>
              <a:rPr lang="en-US" sz="1600" b="1" dirty="0"/>
              <a:t> 32 de </a:t>
            </a:r>
            <a:r>
              <a:rPr lang="en-US" sz="1600" b="1" dirty="0" err="1"/>
              <a:t>ora</a:t>
            </a:r>
            <a:r>
              <a:rPr lang="ro-RO" sz="1600" b="1" dirty="0" err="1"/>
              <a:t>șe</a:t>
            </a:r>
            <a:r>
              <a:rPr lang="ro-RO" sz="1600" b="1" dirty="0"/>
              <a:t> din regiune.</a:t>
            </a:r>
            <a:endParaRPr lang="en-US" sz="1600" b="1" dirty="0"/>
          </a:p>
          <a:p>
            <a:pPr marL="0" indent="0">
              <a:buNone/>
            </a:pPr>
            <a:endParaRPr lang="en-US" sz="1600" b="1" dirty="0"/>
          </a:p>
          <a:p>
            <a:pPr marL="0" indent="0">
              <a:buNone/>
            </a:pPr>
            <a:endParaRPr lang="en-US" sz="1600" b="1" dirty="0"/>
          </a:p>
          <a:p>
            <a:pPr marL="285750" indent="-285750" algn="just">
              <a:buNone/>
            </a:pPr>
            <a:endParaRPr lang="vi-VN" sz="1800" dirty="0">
              <a:solidFill>
                <a:schemeClr val="tx1"/>
              </a:solidFill>
            </a:endParaRPr>
          </a:p>
          <a:p>
            <a:pPr marL="285750" indent="-285750" algn="just">
              <a:buNone/>
            </a:pPr>
            <a:endParaRPr lang="ro-RO" i="1" dirty="0">
              <a:solidFill>
                <a:schemeClr val="tx1"/>
              </a:solidFill>
              <a:latin typeface="Calibri" panose="020F0502020204030204" pitchFamily="34" charset="0"/>
            </a:endParaRPr>
          </a:p>
          <a:p>
            <a:pPr marL="285750" indent="-285750" algn="just">
              <a:buNone/>
            </a:pPr>
            <a:endParaRPr lang="en-US" dirty="0"/>
          </a:p>
        </p:txBody>
      </p:sp>
      <p:pic>
        <p:nvPicPr>
          <p:cNvPr id="7" name="Picture 1">
            <a:extLst>
              <a:ext uri="{FF2B5EF4-FFF2-40B4-BE49-F238E27FC236}">
                <a16:creationId xmlns:a16="http://schemas.microsoft.com/office/drawing/2014/main" id="{DC2C78D7-B37F-4FEC-B779-28C6B908CF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85"/>
          <a:stretch/>
        </p:blipFill>
        <p:spPr>
          <a:xfrm>
            <a:off x="6686550" y="135630"/>
            <a:ext cx="2209800" cy="826293"/>
          </a:xfrm>
          <a:prstGeom prst="rect">
            <a:avLst/>
          </a:prstGeom>
        </p:spPr>
      </p:pic>
    </p:spTree>
    <p:extLst>
      <p:ext uri="{BB962C8B-B14F-4D97-AF65-F5344CB8AC3E}">
        <p14:creationId xmlns:p14="http://schemas.microsoft.com/office/powerpoint/2010/main" val="2773723563"/>
      </p:ext>
    </p:extLst>
  </p:cSld>
  <p:clrMapOvr>
    <a:masterClrMapping/>
  </p:clrMapOvr>
</p:sld>
</file>

<file path=ppt/theme/theme1.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6337</TotalTime>
  <Words>1409</Words>
  <Application>Microsoft Office PowerPoint</Application>
  <PresentationFormat>Expunere pe ecran (4:3)</PresentationFormat>
  <Paragraphs>171</Paragraphs>
  <Slides>15</Slides>
  <Notes>1</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15</vt:i4>
      </vt:variant>
    </vt:vector>
  </HeadingPairs>
  <TitlesOfParts>
    <vt:vector size="22" baseType="lpstr">
      <vt:lpstr>Arial</vt:lpstr>
      <vt:lpstr>Calibri</vt:lpstr>
      <vt:lpstr>Montserrat</vt:lpstr>
      <vt:lpstr>Trebuchet MS</vt:lpstr>
      <vt:lpstr>Verdana</vt:lpstr>
      <vt:lpstr>Wingdings</vt:lpstr>
      <vt:lpstr>Slide Master</vt:lpstr>
      <vt:lpstr>SERVICIUL DEZVOLTARE</vt:lpstr>
      <vt:lpstr>1. Proiectul UpGradeSME</vt:lpstr>
      <vt:lpstr>Deplasări transnaționale </vt:lpstr>
      <vt:lpstr>                  2.Proiectul ClusterFY</vt:lpstr>
      <vt:lpstr>Deplasări transnaționale </vt:lpstr>
      <vt:lpstr>Deplasări transnaționale </vt:lpstr>
      <vt:lpstr>3. Proiectul Social Green   </vt:lpstr>
      <vt:lpstr>Deplasări transnaționale </vt:lpstr>
      <vt:lpstr>Deplasări transnaționale </vt:lpstr>
      <vt:lpstr>  4.Proiectul SENSES   </vt:lpstr>
      <vt:lpstr>Deplasări transnaționale </vt:lpstr>
      <vt:lpstr>   5.Proiectul PROSME     </vt:lpstr>
      <vt:lpstr> Deplasări transnaționale </vt:lpstr>
      <vt:lpstr>   6.Proiectul PROSME INN  </vt:lpstr>
      <vt:lpstr>   7. Start pentru afacerea ta! – Regiunea Sud Muntenia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Traian</dc:creator>
  <cp:lastModifiedBy>Lidia Ilie</cp:lastModifiedBy>
  <cp:revision>885</cp:revision>
  <cp:lastPrinted>2017-03-21T08:00:40Z</cp:lastPrinted>
  <dcterms:created xsi:type="dcterms:W3CDTF">1601-01-01T00:00:00Z</dcterms:created>
  <dcterms:modified xsi:type="dcterms:W3CDTF">2018-05-29T10:34:15Z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