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7"/>
  </p:notesMasterIdLst>
  <p:handoutMasterIdLst>
    <p:handoutMasterId r:id="rId18"/>
  </p:handoutMasterIdLst>
  <p:sldIdLst>
    <p:sldId id="989" r:id="rId2"/>
    <p:sldId id="990" r:id="rId3"/>
    <p:sldId id="991" r:id="rId4"/>
    <p:sldId id="999" r:id="rId5"/>
    <p:sldId id="992" r:id="rId6"/>
    <p:sldId id="1000" r:id="rId7"/>
    <p:sldId id="1010" r:id="rId8"/>
    <p:sldId id="1002" r:id="rId9"/>
    <p:sldId id="998" r:id="rId10"/>
    <p:sldId id="1003" r:id="rId11"/>
    <p:sldId id="996" r:id="rId12"/>
    <p:sldId id="1004" r:id="rId13"/>
    <p:sldId id="997" r:id="rId14"/>
    <p:sldId id="1005" r:id="rId15"/>
    <p:sldId id="1008" r:id="rId16"/>
  </p:sldIdLst>
  <p:sldSz cx="9144000" cy="6858000" type="screen4x3"/>
  <p:notesSz cx="6797675" cy="9928225"/>
  <p:defaultTextStyle>
    <a:defPPr>
      <a:defRPr lang="ro-RO"/>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98" autoAdjust="0"/>
    <p:restoredTop sz="94680" autoAdjust="0"/>
  </p:normalViewPr>
  <p:slideViewPr>
    <p:cSldViewPr>
      <p:cViewPr varScale="1">
        <p:scale>
          <a:sx n="81" d="100"/>
          <a:sy n="81" d="100"/>
        </p:scale>
        <p:origin x="1502"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7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1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2370" name="Rectangle 2">
            <a:extLst>
              <a:ext uri="{FF2B5EF4-FFF2-40B4-BE49-F238E27FC236}">
                <a16:creationId xmlns="" xmlns:a16="http://schemas.microsoft.com/office/drawing/2014/main" id="{6B5F3485-E9D6-425B-ADF0-B73FDA751E34}"/>
              </a:ext>
            </a:extLst>
          </p:cNvPr>
          <p:cNvSpPr>
            <a:spLocks noGrp="1" noChangeArrowheads="1"/>
          </p:cNvSpPr>
          <p:nvPr>
            <p:ph type="hdr" sz="quarter"/>
          </p:nvPr>
        </p:nvSpPr>
        <p:spPr bwMode="auto">
          <a:xfrm>
            <a:off x="1" y="0"/>
            <a:ext cx="2946189" cy="4967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442371" name="Rectangle 3">
            <a:extLst>
              <a:ext uri="{FF2B5EF4-FFF2-40B4-BE49-F238E27FC236}">
                <a16:creationId xmlns="" xmlns:a16="http://schemas.microsoft.com/office/drawing/2014/main" id="{9907E0B3-1129-4156-B211-449ACA1AA5DA}"/>
              </a:ext>
            </a:extLst>
          </p:cNvPr>
          <p:cNvSpPr>
            <a:spLocks noGrp="1" noChangeArrowheads="1"/>
          </p:cNvSpPr>
          <p:nvPr>
            <p:ph type="dt" sz="quarter" idx="1"/>
          </p:nvPr>
        </p:nvSpPr>
        <p:spPr bwMode="auto">
          <a:xfrm>
            <a:off x="3849899" y="0"/>
            <a:ext cx="2946189" cy="4967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US"/>
          </a:p>
        </p:txBody>
      </p:sp>
      <p:sp>
        <p:nvSpPr>
          <p:cNvPr id="442372" name="Rectangle 4">
            <a:extLst>
              <a:ext uri="{FF2B5EF4-FFF2-40B4-BE49-F238E27FC236}">
                <a16:creationId xmlns="" xmlns:a16="http://schemas.microsoft.com/office/drawing/2014/main" id="{7EC7BDF2-526B-429E-AEE0-2E029802D548}"/>
              </a:ext>
            </a:extLst>
          </p:cNvPr>
          <p:cNvSpPr>
            <a:spLocks noGrp="1" noChangeArrowheads="1"/>
          </p:cNvSpPr>
          <p:nvPr>
            <p:ph type="ftr" sz="quarter" idx="2"/>
          </p:nvPr>
        </p:nvSpPr>
        <p:spPr bwMode="auto">
          <a:xfrm>
            <a:off x="1" y="9429909"/>
            <a:ext cx="2946189" cy="49672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442373" name="Rectangle 5">
            <a:extLst>
              <a:ext uri="{FF2B5EF4-FFF2-40B4-BE49-F238E27FC236}">
                <a16:creationId xmlns="" xmlns:a16="http://schemas.microsoft.com/office/drawing/2014/main" id="{8124906A-B2C3-49B6-8138-81CD89140D64}"/>
              </a:ext>
            </a:extLst>
          </p:cNvPr>
          <p:cNvSpPr>
            <a:spLocks noGrp="1" noChangeArrowheads="1"/>
          </p:cNvSpPr>
          <p:nvPr>
            <p:ph type="sldNum" sz="quarter" idx="3"/>
          </p:nvPr>
        </p:nvSpPr>
        <p:spPr bwMode="auto">
          <a:xfrm>
            <a:off x="3849899" y="9429909"/>
            <a:ext cx="2946189" cy="49672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CC5F4944-47CE-4E11-A36D-A92D2685DB90}" type="slidenum">
              <a:rPr lang="en-US" altLang="ro-RO"/>
              <a:pPr>
                <a:defRPr/>
              </a:pPr>
              <a:t>‹#›</a:t>
            </a:fld>
            <a:endParaRPr lang="en-US" altLang="ro-RO"/>
          </a:p>
        </p:txBody>
      </p:sp>
    </p:spTree>
    <p:extLst>
      <p:ext uri="{BB962C8B-B14F-4D97-AF65-F5344CB8AC3E}">
        <p14:creationId xmlns:p14="http://schemas.microsoft.com/office/powerpoint/2010/main" val="3097733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 xmlns:a16="http://schemas.microsoft.com/office/drawing/2014/main" id="{58370228-8D6F-44CC-92D1-D5715ED28773}"/>
              </a:ext>
            </a:extLst>
          </p:cNvPr>
          <p:cNvSpPr>
            <a:spLocks noGrp="1" noChangeArrowheads="1"/>
          </p:cNvSpPr>
          <p:nvPr>
            <p:ph type="hdr" sz="quarter"/>
          </p:nvPr>
        </p:nvSpPr>
        <p:spPr bwMode="auto">
          <a:xfrm>
            <a:off x="1" y="0"/>
            <a:ext cx="2946189" cy="496729"/>
          </a:xfrm>
          <a:prstGeom prst="rect">
            <a:avLst/>
          </a:prstGeom>
          <a:noFill/>
          <a:ln w="9525">
            <a:noFill/>
            <a:miter lim="800000"/>
            <a:headEnd/>
            <a:tailEnd/>
          </a:ln>
          <a:effectLst/>
        </p:spPr>
        <p:txBody>
          <a:bodyPr vert="horz" wrap="square" lIns="94256" tIns="47128" rIns="94256" bIns="47128" numCol="1" anchor="t" anchorCtr="0" compatLnSpc="1">
            <a:prstTxWarp prst="textNoShape">
              <a:avLst/>
            </a:prstTxWarp>
          </a:bodyPr>
          <a:lstStyle>
            <a:lvl1pPr defTabSz="942975" eaLnBrk="1" hangingPunct="1">
              <a:defRPr sz="1200">
                <a:latin typeface="Arial" charset="0"/>
                <a:cs typeface="Arial" charset="0"/>
              </a:defRPr>
            </a:lvl1pPr>
          </a:lstStyle>
          <a:p>
            <a:pPr>
              <a:defRPr/>
            </a:pPr>
            <a:endParaRPr lang="ro-RO"/>
          </a:p>
        </p:txBody>
      </p:sp>
      <p:sp>
        <p:nvSpPr>
          <p:cNvPr id="7171" name="Rectangle 3">
            <a:extLst>
              <a:ext uri="{FF2B5EF4-FFF2-40B4-BE49-F238E27FC236}">
                <a16:creationId xmlns="" xmlns:a16="http://schemas.microsoft.com/office/drawing/2014/main" id="{5288084E-866B-4187-81BB-4B71F3EF5B6F}"/>
              </a:ext>
            </a:extLst>
          </p:cNvPr>
          <p:cNvSpPr>
            <a:spLocks noGrp="1" noChangeArrowheads="1"/>
          </p:cNvSpPr>
          <p:nvPr>
            <p:ph type="dt" idx="1"/>
          </p:nvPr>
        </p:nvSpPr>
        <p:spPr bwMode="auto">
          <a:xfrm>
            <a:off x="3849899" y="0"/>
            <a:ext cx="2946189" cy="496729"/>
          </a:xfrm>
          <a:prstGeom prst="rect">
            <a:avLst/>
          </a:prstGeom>
          <a:noFill/>
          <a:ln w="9525">
            <a:noFill/>
            <a:miter lim="800000"/>
            <a:headEnd/>
            <a:tailEnd/>
          </a:ln>
          <a:effectLst/>
        </p:spPr>
        <p:txBody>
          <a:bodyPr vert="horz" wrap="square" lIns="94256" tIns="47128" rIns="94256" bIns="47128" numCol="1" anchor="t" anchorCtr="0" compatLnSpc="1">
            <a:prstTxWarp prst="textNoShape">
              <a:avLst/>
            </a:prstTxWarp>
          </a:bodyPr>
          <a:lstStyle>
            <a:lvl1pPr algn="r" defTabSz="942975" eaLnBrk="1" hangingPunct="1">
              <a:defRPr sz="1200">
                <a:latin typeface="Arial" charset="0"/>
                <a:cs typeface="Arial" charset="0"/>
              </a:defRPr>
            </a:lvl1pPr>
          </a:lstStyle>
          <a:p>
            <a:pPr>
              <a:defRPr/>
            </a:pPr>
            <a:endParaRPr lang="ro-RO"/>
          </a:p>
        </p:txBody>
      </p:sp>
      <p:sp>
        <p:nvSpPr>
          <p:cNvPr id="5124" name="Rectangle 4">
            <a:extLst>
              <a:ext uri="{FF2B5EF4-FFF2-40B4-BE49-F238E27FC236}">
                <a16:creationId xmlns="" xmlns:a16="http://schemas.microsoft.com/office/drawing/2014/main" id="{494E05B4-D891-4A20-A734-50580DAF568F}"/>
              </a:ext>
            </a:extLst>
          </p:cNvPr>
          <p:cNvSpPr>
            <a:spLocks noGrp="1" noRot="1" noChangeAspect="1" noChangeArrowheads="1" noTextEdit="1"/>
          </p:cNvSpPr>
          <p:nvPr>
            <p:ph type="sldImg" idx="2"/>
          </p:nvPr>
        </p:nvSpPr>
        <p:spPr bwMode="auto">
          <a:xfrm>
            <a:off x="917575" y="746125"/>
            <a:ext cx="4964113" cy="37226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a:extLst>
              <a:ext uri="{FF2B5EF4-FFF2-40B4-BE49-F238E27FC236}">
                <a16:creationId xmlns="" xmlns:a16="http://schemas.microsoft.com/office/drawing/2014/main" id="{40A1B69B-D83E-4ECA-90EE-985B0C30EAC8}"/>
              </a:ext>
            </a:extLst>
          </p:cNvPr>
          <p:cNvSpPr>
            <a:spLocks noGrp="1" noChangeArrowheads="1"/>
          </p:cNvSpPr>
          <p:nvPr>
            <p:ph type="body" sz="quarter" idx="3"/>
          </p:nvPr>
        </p:nvSpPr>
        <p:spPr bwMode="auto">
          <a:xfrm>
            <a:off x="681357" y="4714955"/>
            <a:ext cx="5434964" cy="4467383"/>
          </a:xfrm>
          <a:prstGeom prst="rect">
            <a:avLst/>
          </a:prstGeom>
          <a:noFill/>
          <a:ln w="9525">
            <a:noFill/>
            <a:miter lim="800000"/>
            <a:headEnd/>
            <a:tailEnd/>
          </a:ln>
          <a:effectLst/>
        </p:spPr>
        <p:txBody>
          <a:bodyPr vert="horz" wrap="square" lIns="94256" tIns="47128" rIns="94256" bIns="47128" numCol="1" anchor="t" anchorCtr="0" compatLnSpc="1">
            <a:prstTxWarp prst="textNoShape">
              <a:avLst/>
            </a:prstTxWarp>
          </a:bodyPr>
          <a:lstStyle/>
          <a:p>
            <a:pPr lvl="0"/>
            <a:r>
              <a:rPr lang="ro-RO" noProof="0"/>
              <a:t>Click to edit Master text styles</a:t>
            </a:r>
          </a:p>
          <a:p>
            <a:pPr lvl="1"/>
            <a:r>
              <a:rPr lang="ro-RO" noProof="0"/>
              <a:t>Second level</a:t>
            </a:r>
          </a:p>
          <a:p>
            <a:pPr lvl="2"/>
            <a:r>
              <a:rPr lang="ro-RO" noProof="0"/>
              <a:t>Third level</a:t>
            </a:r>
          </a:p>
          <a:p>
            <a:pPr lvl="3"/>
            <a:r>
              <a:rPr lang="ro-RO" noProof="0"/>
              <a:t>Fourth level</a:t>
            </a:r>
          </a:p>
          <a:p>
            <a:pPr lvl="4"/>
            <a:r>
              <a:rPr lang="ro-RO" noProof="0"/>
              <a:t>Fifth level</a:t>
            </a:r>
          </a:p>
        </p:txBody>
      </p:sp>
      <p:sp>
        <p:nvSpPr>
          <p:cNvPr id="7174" name="Rectangle 6">
            <a:extLst>
              <a:ext uri="{FF2B5EF4-FFF2-40B4-BE49-F238E27FC236}">
                <a16:creationId xmlns="" xmlns:a16="http://schemas.microsoft.com/office/drawing/2014/main" id="{0F8C891B-ECB4-4E3C-986A-0B90D0DB21BB}"/>
              </a:ext>
            </a:extLst>
          </p:cNvPr>
          <p:cNvSpPr>
            <a:spLocks noGrp="1" noChangeArrowheads="1"/>
          </p:cNvSpPr>
          <p:nvPr>
            <p:ph type="ftr" sz="quarter" idx="4"/>
          </p:nvPr>
        </p:nvSpPr>
        <p:spPr bwMode="auto">
          <a:xfrm>
            <a:off x="1" y="9429909"/>
            <a:ext cx="2946189" cy="496729"/>
          </a:xfrm>
          <a:prstGeom prst="rect">
            <a:avLst/>
          </a:prstGeom>
          <a:noFill/>
          <a:ln w="9525">
            <a:noFill/>
            <a:miter lim="800000"/>
            <a:headEnd/>
            <a:tailEnd/>
          </a:ln>
          <a:effectLst/>
        </p:spPr>
        <p:txBody>
          <a:bodyPr vert="horz" wrap="square" lIns="94256" tIns="47128" rIns="94256" bIns="47128" numCol="1" anchor="b" anchorCtr="0" compatLnSpc="1">
            <a:prstTxWarp prst="textNoShape">
              <a:avLst/>
            </a:prstTxWarp>
          </a:bodyPr>
          <a:lstStyle>
            <a:lvl1pPr defTabSz="942975" eaLnBrk="1" hangingPunct="1">
              <a:defRPr sz="1200">
                <a:latin typeface="Arial" charset="0"/>
                <a:cs typeface="Arial" charset="0"/>
              </a:defRPr>
            </a:lvl1pPr>
          </a:lstStyle>
          <a:p>
            <a:pPr>
              <a:defRPr/>
            </a:pPr>
            <a:endParaRPr lang="ro-RO"/>
          </a:p>
        </p:txBody>
      </p:sp>
      <p:sp>
        <p:nvSpPr>
          <p:cNvPr id="7175" name="Rectangle 7">
            <a:extLst>
              <a:ext uri="{FF2B5EF4-FFF2-40B4-BE49-F238E27FC236}">
                <a16:creationId xmlns="" xmlns:a16="http://schemas.microsoft.com/office/drawing/2014/main" id="{F8BB4240-F952-4F15-A86F-C4CD7986E662}"/>
              </a:ext>
            </a:extLst>
          </p:cNvPr>
          <p:cNvSpPr>
            <a:spLocks noGrp="1" noChangeArrowheads="1"/>
          </p:cNvSpPr>
          <p:nvPr>
            <p:ph type="sldNum" sz="quarter" idx="5"/>
          </p:nvPr>
        </p:nvSpPr>
        <p:spPr bwMode="auto">
          <a:xfrm>
            <a:off x="3849899" y="9429909"/>
            <a:ext cx="2946189" cy="496729"/>
          </a:xfrm>
          <a:prstGeom prst="rect">
            <a:avLst/>
          </a:prstGeom>
          <a:noFill/>
          <a:ln w="9525">
            <a:noFill/>
            <a:miter lim="800000"/>
            <a:headEnd/>
            <a:tailEnd/>
          </a:ln>
          <a:effectLst/>
        </p:spPr>
        <p:txBody>
          <a:bodyPr vert="horz" wrap="square" lIns="94256" tIns="47128" rIns="94256" bIns="47128" numCol="1" anchor="b" anchorCtr="0" compatLnSpc="1">
            <a:prstTxWarp prst="textNoShape">
              <a:avLst/>
            </a:prstTxWarp>
          </a:bodyPr>
          <a:lstStyle>
            <a:lvl1pPr algn="r" defTabSz="942975" eaLnBrk="1" hangingPunct="1">
              <a:defRPr sz="1200"/>
            </a:lvl1pPr>
          </a:lstStyle>
          <a:p>
            <a:pPr>
              <a:defRPr/>
            </a:pPr>
            <a:fld id="{DCEB99ED-6374-45A4-87C8-33FEDCB6565C}" type="slidenum">
              <a:rPr lang="ro-RO" altLang="ro-RO"/>
              <a:pPr>
                <a:defRPr/>
              </a:pPr>
              <a:t>‹#›</a:t>
            </a:fld>
            <a:endParaRPr lang="ro-RO" altLang="ro-RO"/>
          </a:p>
        </p:txBody>
      </p:sp>
    </p:spTree>
    <p:extLst>
      <p:ext uri="{BB962C8B-B14F-4D97-AF65-F5344CB8AC3E}">
        <p14:creationId xmlns:p14="http://schemas.microsoft.com/office/powerpoint/2010/main" val="17812596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ro-RO"/>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ro-RO"/>
          </a:p>
        </p:txBody>
      </p:sp>
      <p:sp>
        <p:nvSpPr>
          <p:cNvPr id="4" name="Rectangle 4">
            <a:extLst>
              <a:ext uri="{FF2B5EF4-FFF2-40B4-BE49-F238E27FC236}">
                <a16:creationId xmlns="" xmlns:a16="http://schemas.microsoft.com/office/drawing/2014/main" id="{1A2A0CF0-3AD9-4D27-B8D8-6D0917259A1E}"/>
              </a:ext>
            </a:extLst>
          </p:cNvPr>
          <p:cNvSpPr>
            <a:spLocks noGrp="1" noChangeArrowheads="1"/>
          </p:cNvSpPr>
          <p:nvPr>
            <p:ph type="dt" sz="half" idx="10"/>
          </p:nvPr>
        </p:nvSpPr>
        <p:spPr>
          <a:ln/>
        </p:spPr>
        <p:txBody>
          <a:bodyPr/>
          <a:lstStyle>
            <a:lvl1pPr>
              <a:defRPr/>
            </a:lvl1pPr>
          </a:lstStyle>
          <a:p>
            <a:pPr>
              <a:defRPr/>
            </a:pPr>
            <a:endParaRPr lang="ro-RO"/>
          </a:p>
        </p:txBody>
      </p:sp>
      <p:sp>
        <p:nvSpPr>
          <p:cNvPr id="5" name="Rectangle 5">
            <a:extLst>
              <a:ext uri="{FF2B5EF4-FFF2-40B4-BE49-F238E27FC236}">
                <a16:creationId xmlns="" xmlns:a16="http://schemas.microsoft.com/office/drawing/2014/main" id="{F9B502DA-88A4-4374-9685-CBD2D09001EC}"/>
              </a:ext>
            </a:extLst>
          </p:cNvPr>
          <p:cNvSpPr>
            <a:spLocks noGrp="1" noChangeArrowheads="1"/>
          </p:cNvSpPr>
          <p:nvPr>
            <p:ph type="ftr" sz="quarter" idx="11"/>
          </p:nvPr>
        </p:nvSpPr>
        <p:spPr>
          <a:ln/>
        </p:spPr>
        <p:txBody>
          <a:bodyPr/>
          <a:lstStyle>
            <a:lvl1pPr>
              <a:defRPr/>
            </a:lvl1pPr>
          </a:lstStyle>
          <a:p>
            <a:pPr>
              <a:defRPr/>
            </a:pPr>
            <a:endParaRPr lang="ro-RO"/>
          </a:p>
        </p:txBody>
      </p:sp>
      <p:sp>
        <p:nvSpPr>
          <p:cNvPr id="6" name="Rectangle 6">
            <a:extLst>
              <a:ext uri="{FF2B5EF4-FFF2-40B4-BE49-F238E27FC236}">
                <a16:creationId xmlns="" xmlns:a16="http://schemas.microsoft.com/office/drawing/2014/main" id="{48E35509-4D0C-4819-A302-97EEE128E465}"/>
              </a:ext>
            </a:extLst>
          </p:cNvPr>
          <p:cNvSpPr>
            <a:spLocks noGrp="1" noChangeArrowheads="1"/>
          </p:cNvSpPr>
          <p:nvPr>
            <p:ph type="sldNum" sz="quarter" idx="12"/>
          </p:nvPr>
        </p:nvSpPr>
        <p:spPr>
          <a:ln/>
        </p:spPr>
        <p:txBody>
          <a:bodyPr/>
          <a:lstStyle>
            <a:lvl1pPr>
              <a:defRPr/>
            </a:lvl1pPr>
          </a:lstStyle>
          <a:p>
            <a:pPr>
              <a:defRPr/>
            </a:pPr>
            <a:fld id="{D5A4FBD6-CC49-4C66-AD27-7CD7C4C1C8B8}" type="slidenum">
              <a:rPr lang="ro-RO" altLang="ro-RO"/>
              <a:pPr>
                <a:defRPr/>
              </a:pPr>
              <a:t>‹#›</a:t>
            </a:fld>
            <a:endParaRPr lang="ro-RO" altLang="ro-RO"/>
          </a:p>
        </p:txBody>
      </p:sp>
    </p:spTree>
    <p:extLst>
      <p:ext uri="{BB962C8B-B14F-4D97-AF65-F5344CB8AC3E}">
        <p14:creationId xmlns:p14="http://schemas.microsoft.com/office/powerpoint/2010/main" val="3432199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Rectangle 4">
            <a:extLst>
              <a:ext uri="{FF2B5EF4-FFF2-40B4-BE49-F238E27FC236}">
                <a16:creationId xmlns="" xmlns:a16="http://schemas.microsoft.com/office/drawing/2014/main" id="{30AB36E4-B2E2-46EE-BC06-1EE4D4CB9944}"/>
              </a:ext>
            </a:extLst>
          </p:cNvPr>
          <p:cNvSpPr>
            <a:spLocks noGrp="1" noChangeArrowheads="1"/>
          </p:cNvSpPr>
          <p:nvPr>
            <p:ph type="dt" sz="half" idx="10"/>
          </p:nvPr>
        </p:nvSpPr>
        <p:spPr>
          <a:ln/>
        </p:spPr>
        <p:txBody>
          <a:bodyPr/>
          <a:lstStyle>
            <a:lvl1pPr>
              <a:defRPr/>
            </a:lvl1pPr>
          </a:lstStyle>
          <a:p>
            <a:pPr>
              <a:defRPr/>
            </a:pPr>
            <a:endParaRPr lang="ro-RO"/>
          </a:p>
        </p:txBody>
      </p:sp>
      <p:sp>
        <p:nvSpPr>
          <p:cNvPr id="5" name="Rectangle 5">
            <a:extLst>
              <a:ext uri="{FF2B5EF4-FFF2-40B4-BE49-F238E27FC236}">
                <a16:creationId xmlns="" xmlns:a16="http://schemas.microsoft.com/office/drawing/2014/main" id="{7AB50E8E-59A4-4FA5-9B4F-B1D34AB673A6}"/>
              </a:ext>
            </a:extLst>
          </p:cNvPr>
          <p:cNvSpPr>
            <a:spLocks noGrp="1" noChangeArrowheads="1"/>
          </p:cNvSpPr>
          <p:nvPr>
            <p:ph type="ftr" sz="quarter" idx="11"/>
          </p:nvPr>
        </p:nvSpPr>
        <p:spPr>
          <a:ln/>
        </p:spPr>
        <p:txBody>
          <a:bodyPr/>
          <a:lstStyle>
            <a:lvl1pPr>
              <a:defRPr/>
            </a:lvl1pPr>
          </a:lstStyle>
          <a:p>
            <a:pPr>
              <a:defRPr/>
            </a:pPr>
            <a:endParaRPr lang="ro-RO"/>
          </a:p>
        </p:txBody>
      </p:sp>
      <p:sp>
        <p:nvSpPr>
          <p:cNvPr id="6" name="Rectangle 6">
            <a:extLst>
              <a:ext uri="{FF2B5EF4-FFF2-40B4-BE49-F238E27FC236}">
                <a16:creationId xmlns="" xmlns:a16="http://schemas.microsoft.com/office/drawing/2014/main" id="{778A17AF-FBD1-4201-B45E-F9D75EE24147}"/>
              </a:ext>
            </a:extLst>
          </p:cNvPr>
          <p:cNvSpPr>
            <a:spLocks noGrp="1" noChangeArrowheads="1"/>
          </p:cNvSpPr>
          <p:nvPr>
            <p:ph type="sldNum" sz="quarter" idx="12"/>
          </p:nvPr>
        </p:nvSpPr>
        <p:spPr>
          <a:ln/>
        </p:spPr>
        <p:txBody>
          <a:bodyPr/>
          <a:lstStyle>
            <a:lvl1pPr>
              <a:defRPr/>
            </a:lvl1pPr>
          </a:lstStyle>
          <a:p>
            <a:pPr>
              <a:defRPr/>
            </a:pPr>
            <a:fld id="{5517472B-D0C9-4253-82BA-F5A57873B678}" type="slidenum">
              <a:rPr lang="ro-RO" altLang="ro-RO"/>
              <a:pPr>
                <a:defRPr/>
              </a:pPr>
              <a:t>‹#›</a:t>
            </a:fld>
            <a:endParaRPr lang="ro-RO" altLang="ro-RO"/>
          </a:p>
        </p:txBody>
      </p:sp>
    </p:spTree>
    <p:extLst>
      <p:ext uri="{BB962C8B-B14F-4D97-AF65-F5344CB8AC3E}">
        <p14:creationId xmlns:p14="http://schemas.microsoft.com/office/powerpoint/2010/main" val="2468413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ro-R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Rectangle 4">
            <a:extLst>
              <a:ext uri="{FF2B5EF4-FFF2-40B4-BE49-F238E27FC236}">
                <a16:creationId xmlns="" xmlns:a16="http://schemas.microsoft.com/office/drawing/2014/main" id="{238E30C2-EECE-4F0C-B5ED-C930323F7336}"/>
              </a:ext>
            </a:extLst>
          </p:cNvPr>
          <p:cNvSpPr>
            <a:spLocks noGrp="1" noChangeArrowheads="1"/>
          </p:cNvSpPr>
          <p:nvPr>
            <p:ph type="dt" sz="half" idx="10"/>
          </p:nvPr>
        </p:nvSpPr>
        <p:spPr>
          <a:ln/>
        </p:spPr>
        <p:txBody>
          <a:bodyPr/>
          <a:lstStyle>
            <a:lvl1pPr>
              <a:defRPr/>
            </a:lvl1pPr>
          </a:lstStyle>
          <a:p>
            <a:pPr>
              <a:defRPr/>
            </a:pPr>
            <a:endParaRPr lang="ro-RO"/>
          </a:p>
        </p:txBody>
      </p:sp>
      <p:sp>
        <p:nvSpPr>
          <p:cNvPr id="5" name="Rectangle 5">
            <a:extLst>
              <a:ext uri="{FF2B5EF4-FFF2-40B4-BE49-F238E27FC236}">
                <a16:creationId xmlns="" xmlns:a16="http://schemas.microsoft.com/office/drawing/2014/main" id="{8E0BE611-A5C7-42DC-B89A-5208F3B540BE}"/>
              </a:ext>
            </a:extLst>
          </p:cNvPr>
          <p:cNvSpPr>
            <a:spLocks noGrp="1" noChangeArrowheads="1"/>
          </p:cNvSpPr>
          <p:nvPr>
            <p:ph type="ftr" sz="quarter" idx="11"/>
          </p:nvPr>
        </p:nvSpPr>
        <p:spPr>
          <a:ln/>
        </p:spPr>
        <p:txBody>
          <a:bodyPr/>
          <a:lstStyle>
            <a:lvl1pPr>
              <a:defRPr/>
            </a:lvl1pPr>
          </a:lstStyle>
          <a:p>
            <a:pPr>
              <a:defRPr/>
            </a:pPr>
            <a:endParaRPr lang="ro-RO"/>
          </a:p>
        </p:txBody>
      </p:sp>
      <p:sp>
        <p:nvSpPr>
          <p:cNvPr id="6" name="Rectangle 6">
            <a:extLst>
              <a:ext uri="{FF2B5EF4-FFF2-40B4-BE49-F238E27FC236}">
                <a16:creationId xmlns="" xmlns:a16="http://schemas.microsoft.com/office/drawing/2014/main" id="{5C98FBE4-8143-408D-9E8E-6A28CA3D112D}"/>
              </a:ext>
            </a:extLst>
          </p:cNvPr>
          <p:cNvSpPr>
            <a:spLocks noGrp="1" noChangeArrowheads="1"/>
          </p:cNvSpPr>
          <p:nvPr>
            <p:ph type="sldNum" sz="quarter" idx="12"/>
          </p:nvPr>
        </p:nvSpPr>
        <p:spPr>
          <a:ln/>
        </p:spPr>
        <p:txBody>
          <a:bodyPr/>
          <a:lstStyle>
            <a:lvl1pPr>
              <a:defRPr/>
            </a:lvl1pPr>
          </a:lstStyle>
          <a:p>
            <a:pPr>
              <a:defRPr/>
            </a:pPr>
            <a:fld id="{811742A8-B3FA-4F6C-B9AF-B3AAA4CEAAC8}" type="slidenum">
              <a:rPr lang="ro-RO" altLang="ro-RO"/>
              <a:pPr>
                <a:defRPr/>
              </a:pPr>
              <a:t>‹#›</a:t>
            </a:fld>
            <a:endParaRPr lang="ro-RO" altLang="ro-RO"/>
          </a:p>
        </p:txBody>
      </p:sp>
    </p:spTree>
    <p:extLst>
      <p:ext uri="{BB962C8B-B14F-4D97-AF65-F5344CB8AC3E}">
        <p14:creationId xmlns:p14="http://schemas.microsoft.com/office/powerpoint/2010/main" val="5857314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3" name="Rectangle 4">
            <a:extLst>
              <a:ext uri="{FF2B5EF4-FFF2-40B4-BE49-F238E27FC236}">
                <a16:creationId xmlns="" xmlns:a16="http://schemas.microsoft.com/office/drawing/2014/main" id="{71A98237-25AE-488B-93A2-A118A58A1ECC}"/>
              </a:ext>
            </a:extLst>
          </p:cNvPr>
          <p:cNvSpPr>
            <a:spLocks noGrp="1" noChangeArrowheads="1"/>
          </p:cNvSpPr>
          <p:nvPr>
            <p:ph type="dt" sz="half" idx="10"/>
          </p:nvPr>
        </p:nvSpPr>
        <p:spPr>
          <a:ln/>
        </p:spPr>
        <p:txBody>
          <a:bodyPr/>
          <a:lstStyle>
            <a:lvl1pPr>
              <a:defRPr/>
            </a:lvl1pPr>
          </a:lstStyle>
          <a:p>
            <a:pPr>
              <a:defRPr/>
            </a:pPr>
            <a:endParaRPr lang="ro-RO"/>
          </a:p>
        </p:txBody>
      </p:sp>
      <p:sp>
        <p:nvSpPr>
          <p:cNvPr id="4" name="Rectangle 5">
            <a:extLst>
              <a:ext uri="{FF2B5EF4-FFF2-40B4-BE49-F238E27FC236}">
                <a16:creationId xmlns="" xmlns:a16="http://schemas.microsoft.com/office/drawing/2014/main" id="{E2BD1588-A4B5-4214-ABBA-363847A12B59}"/>
              </a:ext>
            </a:extLst>
          </p:cNvPr>
          <p:cNvSpPr>
            <a:spLocks noGrp="1" noChangeArrowheads="1"/>
          </p:cNvSpPr>
          <p:nvPr>
            <p:ph type="ftr" sz="quarter" idx="11"/>
          </p:nvPr>
        </p:nvSpPr>
        <p:spPr>
          <a:ln/>
        </p:spPr>
        <p:txBody>
          <a:bodyPr/>
          <a:lstStyle>
            <a:lvl1pPr>
              <a:defRPr/>
            </a:lvl1pPr>
          </a:lstStyle>
          <a:p>
            <a:pPr>
              <a:defRPr/>
            </a:pPr>
            <a:endParaRPr lang="ro-RO"/>
          </a:p>
        </p:txBody>
      </p:sp>
      <p:sp>
        <p:nvSpPr>
          <p:cNvPr id="5" name="Rectangle 6">
            <a:extLst>
              <a:ext uri="{FF2B5EF4-FFF2-40B4-BE49-F238E27FC236}">
                <a16:creationId xmlns="" xmlns:a16="http://schemas.microsoft.com/office/drawing/2014/main" id="{60BDDCF6-CE53-47B6-A96F-08ABBD15D6BC}"/>
              </a:ext>
            </a:extLst>
          </p:cNvPr>
          <p:cNvSpPr>
            <a:spLocks noGrp="1" noChangeArrowheads="1"/>
          </p:cNvSpPr>
          <p:nvPr>
            <p:ph type="sldNum" sz="quarter" idx="12"/>
          </p:nvPr>
        </p:nvSpPr>
        <p:spPr>
          <a:ln/>
        </p:spPr>
        <p:txBody>
          <a:bodyPr/>
          <a:lstStyle>
            <a:lvl1pPr>
              <a:defRPr/>
            </a:lvl1pPr>
          </a:lstStyle>
          <a:p>
            <a:pPr>
              <a:defRPr/>
            </a:pPr>
            <a:fld id="{DBC6E05E-3563-434C-8009-54DA20F6264C}" type="slidenum">
              <a:rPr lang="ro-RO" altLang="ro-RO"/>
              <a:pPr>
                <a:defRPr/>
              </a:pPr>
              <a:t>‹#›</a:t>
            </a:fld>
            <a:endParaRPr lang="ro-RO" altLang="ro-RO"/>
          </a:p>
        </p:txBody>
      </p:sp>
    </p:spTree>
    <p:extLst>
      <p:ext uri="{BB962C8B-B14F-4D97-AF65-F5344CB8AC3E}">
        <p14:creationId xmlns:p14="http://schemas.microsoft.com/office/powerpoint/2010/main" val="23267194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ro-RO"/>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Rectangle 4">
            <a:extLst>
              <a:ext uri="{FF2B5EF4-FFF2-40B4-BE49-F238E27FC236}">
                <a16:creationId xmlns="" xmlns:a16="http://schemas.microsoft.com/office/drawing/2014/main" id="{20B3E063-1660-4C54-A0BE-A9BD3295E7C0}"/>
              </a:ext>
            </a:extLst>
          </p:cNvPr>
          <p:cNvSpPr>
            <a:spLocks noGrp="1" noChangeArrowheads="1"/>
          </p:cNvSpPr>
          <p:nvPr>
            <p:ph type="dt" sz="half" idx="10"/>
          </p:nvPr>
        </p:nvSpPr>
        <p:spPr>
          <a:ln/>
        </p:spPr>
        <p:txBody>
          <a:bodyPr/>
          <a:lstStyle>
            <a:lvl1pPr>
              <a:defRPr/>
            </a:lvl1pPr>
          </a:lstStyle>
          <a:p>
            <a:pPr>
              <a:defRPr/>
            </a:pPr>
            <a:endParaRPr lang="ro-RO"/>
          </a:p>
        </p:txBody>
      </p:sp>
      <p:sp>
        <p:nvSpPr>
          <p:cNvPr id="6" name="Rectangle 5">
            <a:extLst>
              <a:ext uri="{FF2B5EF4-FFF2-40B4-BE49-F238E27FC236}">
                <a16:creationId xmlns="" xmlns:a16="http://schemas.microsoft.com/office/drawing/2014/main" id="{A168CD66-9355-4BBB-8FA2-B1C8B538ADE9}"/>
              </a:ext>
            </a:extLst>
          </p:cNvPr>
          <p:cNvSpPr>
            <a:spLocks noGrp="1" noChangeArrowheads="1"/>
          </p:cNvSpPr>
          <p:nvPr>
            <p:ph type="ftr" sz="quarter" idx="11"/>
          </p:nvPr>
        </p:nvSpPr>
        <p:spPr>
          <a:ln/>
        </p:spPr>
        <p:txBody>
          <a:bodyPr/>
          <a:lstStyle>
            <a:lvl1pPr>
              <a:defRPr/>
            </a:lvl1pPr>
          </a:lstStyle>
          <a:p>
            <a:pPr>
              <a:defRPr/>
            </a:pPr>
            <a:endParaRPr lang="ro-RO"/>
          </a:p>
        </p:txBody>
      </p:sp>
      <p:sp>
        <p:nvSpPr>
          <p:cNvPr id="7" name="Rectangle 6">
            <a:extLst>
              <a:ext uri="{FF2B5EF4-FFF2-40B4-BE49-F238E27FC236}">
                <a16:creationId xmlns="" xmlns:a16="http://schemas.microsoft.com/office/drawing/2014/main" id="{07EFE27D-1BC5-4078-86D6-1201EA41A46F}"/>
              </a:ext>
            </a:extLst>
          </p:cNvPr>
          <p:cNvSpPr>
            <a:spLocks noGrp="1" noChangeArrowheads="1"/>
          </p:cNvSpPr>
          <p:nvPr>
            <p:ph type="sldNum" sz="quarter" idx="12"/>
          </p:nvPr>
        </p:nvSpPr>
        <p:spPr>
          <a:ln/>
        </p:spPr>
        <p:txBody>
          <a:bodyPr/>
          <a:lstStyle>
            <a:lvl1pPr>
              <a:defRPr/>
            </a:lvl1pPr>
          </a:lstStyle>
          <a:p>
            <a:pPr>
              <a:defRPr/>
            </a:pPr>
            <a:fld id="{5805CC01-555A-4448-9268-6FB4BD800710}" type="slidenum">
              <a:rPr lang="ro-RO" altLang="ro-RO"/>
              <a:pPr>
                <a:defRPr/>
              </a:pPr>
              <a:t>‹#›</a:t>
            </a:fld>
            <a:endParaRPr lang="ro-RO" altLang="ro-RO"/>
          </a:p>
        </p:txBody>
      </p:sp>
    </p:spTree>
    <p:extLst>
      <p:ext uri="{BB962C8B-B14F-4D97-AF65-F5344CB8AC3E}">
        <p14:creationId xmlns:p14="http://schemas.microsoft.com/office/powerpoint/2010/main" val="1945355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Rectangle 4">
            <a:extLst>
              <a:ext uri="{FF2B5EF4-FFF2-40B4-BE49-F238E27FC236}">
                <a16:creationId xmlns="" xmlns:a16="http://schemas.microsoft.com/office/drawing/2014/main" id="{843982A3-F2AC-4617-88D2-21155B166568}"/>
              </a:ext>
            </a:extLst>
          </p:cNvPr>
          <p:cNvSpPr>
            <a:spLocks noGrp="1" noChangeArrowheads="1"/>
          </p:cNvSpPr>
          <p:nvPr>
            <p:ph type="dt" sz="half" idx="10"/>
          </p:nvPr>
        </p:nvSpPr>
        <p:spPr>
          <a:ln/>
        </p:spPr>
        <p:txBody>
          <a:bodyPr/>
          <a:lstStyle>
            <a:lvl1pPr>
              <a:defRPr/>
            </a:lvl1pPr>
          </a:lstStyle>
          <a:p>
            <a:pPr>
              <a:defRPr/>
            </a:pPr>
            <a:endParaRPr lang="ro-RO"/>
          </a:p>
        </p:txBody>
      </p:sp>
      <p:sp>
        <p:nvSpPr>
          <p:cNvPr id="5" name="Rectangle 5">
            <a:extLst>
              <a:ext uri="{FF2B5EF4-FFF2-40B4-BE49-F238E27FC236}">
                <a16:creationId xmlns="" xmlns:a16="http://schemas.microsoft.com/office/drawing/2014/main" id="{B618222A-E881-4CFF-B546-05075F651817}"/>
              </a:ext>
            </a:extLst>
          </p:cNvPr>
          <p:cNvSpPr>
            <a:spLocks noGrp="1" noChangeArrowheads="1"/>
          </p:cNvSpPr>
          <p:nvPr>
            <p:ph type="ftr" sz="quarter" idx="11"/>
          </p:nvPr>
        </p:nvSpPr>
        <p:spPr>
          <a:ln/>
        </p:spPr>
        <p:txBody>
          <a:bodyPr/>
          <a:lstStyle>
            <a:lvl1pPr>
              <a:defRPr/>
            </a:lvl1pPr>
          </a:lstStyle>
          <a:p>
            <a:pPr>
              <a:defRPr/>
            </a:pPr>
            <a:endParaRPr lang="ro-RO"/>
          </a:p>
        </p:txBody>
      </p:sp>
      <p:sp>
        <p:nvSpPr>
          <p:cNvPr id="6" name="Rectangle 6">
            <a:extLst>
              <a:ext uri="{FF2B5EF4-FFF2-40B4-BE49-F238E27FC236}">
                <a16:creationId xmlns="" xmlns:a16="http://schemas.microsoft.com/office/drawing/2014/main" id="{F9F14E27-E68D-4B28-B353-047928001159}"/>
              </a:ext>
            </a:extLst>
          </p:cNvPr>
          <p:cNvSpPr>
            <a:spLocks noGrp="1" noChangeArrowheads="1"/>
          </p:cNvSpPr>
          <p:nvPr>
            <p:ph type="sldNum" sz="quarter" idx="12"/>
          </p:nvPr>
        </p:nvSpPr>
        <p:spPr>
          <a:ln/>
        </p:spPr>
        <p:txBody>
          <a:bodyPr/>
          <a:lstStyle>
            <a:lvl1pPr>
              <a:defRPr/>
            </a:lvl1pPr>
          </a:lstStyle>
          <a:p>
            <a:pPr>
              <a:defRPr/>
            </a:pPr>
            <a:fld id="{BB3B8CEF-BA44-4E81-BC0F-FA0DE7CA1EC4}" type="slidenum">
              <a:rPr lang="ro-RO" altLang="ro-RO"/>
              <a:pPr>
                <a:defRPr/>
              </a:pPr>
              <a:t>‹#›</a:t>
            </a:fld>
            <a:endParaRPr lang="ro-RO" altLang="ro-RO"/>
          </a:p>
        </p:txBody>
      </p:sp>
    </p:spTree>
    <p:extLst>
      <p:ext uri="{BB962C8B-B14F-4D97-AF65-F5344CB8AC3E}">
        <p14:creationId xmlns:p14="http://schemas.microsoft.com/office/powerpoint/2010/main" val="343917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ro-R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 xmlns:a16="http://schemas.microsoft.com/office/drawing/2014/main" id="{7B912180-9E16-47D5-8D4C-F124BF2FEE81}"/>
              </a:ext>
            </a:extLst>
          </p:cNvPr>
          <p:cNvSpPr>
            <a:spLocks noGrp="1" noChangeArrowheads="1"/>
          </p:cNvSpPr>
          <p:nvPr>
            <p:ph type="dt" sz="half" idx="10"/>
          </p:nvPr>
        </p:nvSpPr>
        <p:spPr>
          <a:ln/>
        </p:spPr>
        <p:txBody>
          <a:bodyPr/>
          <a:lstStyle>
            <a:lvl1pPr>
              <a:defRPr/>
            </a:lvl1pPr>
          </a:lstStyle>
          <a:p>
            <a:pPr>
              <a:defRPr/>
            </a:pPr>
            <a:endParaRPr lang="ro-RO"/>
          </a:p>
        </p:txBody>
      </p:sp>
      <p:sp>
        <p:nvSpPr>
          <p:cNvPr id="5" name="Rectangle 5">
            <a:extLst>
              <a:ext uri="{FF2B5EF4-FFF2-40B4-BE49-F238E27FC236}">
                <a16:creationId xmlns="" xmlns:a16="http://schemas.microsoft.com/office/drawing/2014/main" id="{8C9BE8B2-FAE3-4398-BD0D-5A6533F34EE1}"/>
              </a:ext>
            </a:extLst>
          </p:cNvPr>
          <p:cNvSpPr>
            <a:spLocks noGrp="1" noChangeArrowheads="1"/>
          </p:cNvSpPr>
          <p:nvPr>
            <p:ph type="ftr" sz="quarter" idx="11"/>
          </p:nvPr>
        </p:nvSpPr>
        <p:spPr>
          <a:ln/>
        </p:spPr>
        <p:txBody>
          <a:bodyPr/>
          <a:lstStyle>
            <a:lvl1pPr>
              <a:defRPr/>
            </a:lvl1pPr>
          </a:lstStyle>
          <a:p>
            <a:pPr>
              <a:defRPr/>
            </a:pPr>
            <a:endParaRPr lang="ro-RO"/>
          </a:p>
        </p:txBody>
      </p:sp>
      <p:sp>
        <p:nvSpPr>
          <p:cNvPr id="6" name="Rectangle 6">
            <a:extLst>
              <a:ext uri="{FF2B5EF4-FFF2-40B4-BE49-F238E27FC236}">
                <a16:creationId xmlns="" xmlns:a16="http://schemas.microsoft.com/office/drawing/2014/main" id="{7DE3B503-C893-4100-B7AD-BB2738196DE9}"/>
              </a:ext>
            </a:extLst>
          </p:cNvPr>
          <p:cNvSpPr>
            <a:spLocks noGrp="1" noChangeArrowheads="1"/>
          </p:cNvSpPr>
          <p:nvPr>
            <p:ph type="sldNum" sz="quarter" idx="12"/>
          </p:nvPr>
        </p:nvSpPr>
        <p:spPr>
          <a:ln/>
        </p:spPr>
        <p:txBody>
          <a:bodyPr/>
          <a:lstStyle>
            <a:lvl1pPr>
              <a:defRPr/>
            </a:lvl1pPr>
          </a:lstStyle>
          <a:p>
            <a:pPr>
              <a:defRPr/>
            </a:pPr>
            <a:fld id="{D03B0C92-C21C-4797-96E9-981B0A09E417}" type="slidenum">
              <a:rPr lang="ro-RO" altLang="ro-RO"/>
              <a:pPr>
                <a:defRPr/>
              </a:pPr>
              <a:t>‹#›</a:t>
            </a:fld>
            <a:endParaRPr lang="ro-RO" altLang="ro-RO"/>
          </a:p>
        </p:txBody>
      </p:sp>
    </p:spTree>
    <p:extLst>
      <p:ext uri="{BB962C8B-B14F-4D97-AF65-F5344CB8AC3E}">
        <p14:creationId xmlns:p14="http://schemas.microsoft.com/office/powerpoint/2010/main" val="576099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Rectangle 4">
            <a:extLst>
              <a:ext uri="{FF2B5EF4-FFF2-40B4-BE49-F238E27FC236}">
                <a16:creationId xmlns="" xmlns:a16="http://schemas.microsoft.com/office/drawing/2014/main" id="{D0B26377-1A06-41F9-83D6-5DF946D0F244}"/>
              </a:ext>
            </a:extLst>
          </p:cNvPr>
          <p:cNvSpPr>
            <a:spLocks noGrp="1" noChangeArrowheads="1"/>
          </p:cNvSpPr>
          <p:nvPr>
            <p:ph type="dt" sz="half" idx="10"/>
          </p:nvPr>
        </p:nvSpPr>
        <p:spPr>
          <a:ln/>
        </p:spPr>
        <p:txBody>
          <a:bodyPr/>
          <a:lstStyle>
            <a:lvl1pPr>
              <a:defRPr/>
            </a:lvl1pPr>
          </a:lstStyle>
          <a:p>
            <a:pPr>
              <a:defRPr/>
            </a:pPr>
            <a:endParaRPr lang="ro-RO"/>
          </a:p>
        </p:txBody>
      </p:sp>
      <p:sp>
        <p:nvSpPr>
          <p:cNvPr id="6" name="Rectangle 5">
            <a:extLst>
              <a:ext uri="{FF2B5EF4-FFF2-40B4-BE49-F238E27FC236}">
                <a16:creationId xmlns="" xmlns:a16="http://schemas.microsoft.com/office/drawing/2014/main" id="{430131C5-13C8-4F09-A3F9-9D213AC38BE5}"/>
              </a:ext>
            </a:extLst>
          </p:cNvPr>
          <p:cNvSpPr>
            <a:spLocks noGrp="1" noChangeArrowheads="1"/>
          </p:cNvSpPr>
          <p:nvPr>
            <p:ph type="ftr" sz="quarter" idx="11"/>
          </p:nvPr>
        </p:nvSpPr>
        <p:spPr>
          <a:ln/>
        </p:spPr>
        <p:txBody>
          <a:bodyPr/>
          <a:lstStyle>
            <a:lvl1pPr>
              <a:defRPr/>
            </a:lvl1pPr>
          </a:lstStyle>
          <a:p>
            <a:pPr>
              <a:defRPr/>
            </a:pPr>
            <a:endParaRPr lang="ro-RO"/>
          </a:p>
        </p:txBody>
      </p:sp>
      <p:sp>
        <p:nvSpPr>
          <p:cNvPr id="7" name="Rectangle 6">
            <a:extLst>
              <a:ext uri="{FF2B5EF4-FFF2-40B4-BE49-F238E27FC236}">
                <a16:creationId xmlns="" xmlns:a16="http://schemas.microsoft.com/office/drawing/2014/main" id="{9D245DD9-A634-4238-9D98-6C0F210E9F07}"/>
              </a:ext>
            </a:extLst>
          </p:cNvPr>
          <p:cNvSpPr>
            <a:spLocks noGrp="1" noChangeArrowheads="1"/>
          </p:cNvSpPr>
          <p:nvPr>
            <p:ph type="sldNum" sz="quarter" idx="12"/>
          </p:nvPr>
        </p:nvSpPr>
        <p:spPr>
          <a:ln/>
        </p:spPr>
        <p:txBody>
          <a:bodyPr/>
          <a:lstStyle>
            <a:lvl1pPr>
              <a:defRPr/>
            </a:lvl1pPr>
          </a:lstStyle>
          <a:p>
            <a:pPr>
              <a:defRPr/>
            </a:pPr>
            <a:fld id="{D6564C73-F219-4C6D-A592-2829FEE62BE2}" type="slidenum">
              <a:rPr lang="ro-RO" altLang="ro-RO"/>
              <a:pPr>
                <a:defRPr/>
              </a:pPr>
              <a:t>‹#›</a:t>
            </a:fld>
            <a:endParaRPr lang="ro-RO" altLang="ro-RO"/>
          </a:p>
        </p:txBody>
      </p:sp>
    </p:spTree>
    <p:extLst>
      <p:ext uri="{BB962C8B-B14F-4D97-AF65-F5344CB8AC3E}">
        <p14:creationId xmlns:p14="http://schemas.microsoft.com/office/powerpoint/2010/main" val="3945500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ro-R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7" name="Rectangle 4">
            <a:extLst>
              <a:ext uri="{FF2B5EF4-FFF2-40B4-BE49-F238E27FC236}">
                <a16:creationId xmlns="" xmlns:a16="http://schemas.microsoft.com/office/drawing/2014/main" id="{F099BF2A-4BB1-4927-98BC-9B1F78D74DE2}"/>
              </a:ext>
            </a:extLst>
          </p:cNvPr>
          <p:cNvSpPr>
            <a:spLocks noGrp="1" noChangeArrowheads="1"/>
          </p:cNvSpPr>
          <p:nvPr>
            <p:ph type="dt" sz="half" idx="10"/>
          </p:nvPr>
        </p:nvSpPr>
        <p:spPr>
          <a:ln/>
        </p:spPr>
        <p:txBody>
          <a:bodyPr/>
          <a:lstStyle>
            <a:lvl1pPr>
              <a:defRPr/>
            </a:lvl1pPr>
          </a:lstStyle>
          <a:p>
            <a:pPr>
              <a:defRPr/>
            </a:pPr>
            <a:endParaRPr lang="ro-RO"/>
          </a:p>
        </p:txBody>
      </p:sp>
      <p:sp>
        <p:nvSpPr>
          <p:cNvPr id="8" name="Rectangle 5">
            <a:extLst>
              <a:ext uri="{FF2B5EF4-FFF2-40B4-BE49-F238E27FC236}">
                <a16:creationId xmlns="" xmlns:a16="http://schemas.microsoft.com/office/drawing/2014/main" id="{A15082F6-E2DD-4AEF-89A3-100218BFD55B}"/>
              </a:ext>
            </a:extLst>
          </p:cNvPr>
          <p:cNvSpPr>
            <a:spLocks noGrp="1" noChangeArrowheads="1"/>
          </p:cNvSpPr>
          <p:nvPr>
            <p:ph type="ftr" sz="quarter" idx="11"/>
          </p:nvPr>
        </p:nvSpPr>
        <p:spPr>
          <a:ln/>
        </p:spPr>
        <p:txBody>
          <a:bodyPr/>
          <a:lstStyle>
            <a:lvl1pPr>
              <a:defRPr/>
            </a:lvl1pPr>
          </a:lstStyle>
          <a:p>
            <a:pPr>
              <a:defRPr/>
            </a:pPr>
            <a:endParaRPr lang="ro-RO"/>
          </a:p>
        </p:txBody>
      </p:sp>
      <p:sp>
        <p:nvSpPr>
          <p:cNvPr id="9" name="Rectangle 6">
            <a:extLst>
              <a:ext uri="{FF2B5EF4-FFF2-40B4-BE49-F238E27FC236}">
                <a16:creationId xmlns="" xmlns:a16="http://schemas.microsoft.com/office/drawing/2014/main" id="{72251880-8331-4D77-A1A1-6892B62E036B}"/>
              </a:ext>
            </a:extLst>
          </p:cNvPr>
          <p:cNvSpPr>
            <a:spLocks noGrp="1" noChangeArrowheads="1"/>
          </p:cNvSpPr>
          <p:nvPr>
            <p:ph type="sldNum" sz="quarter" idx="12"/>
          </p:nvPr>
        </p:nvSpPr>
        <p:spPr>
          <a:ln/>
        </p:spPr>
        <p:txBody>
          <a:bodyPr/>
          <a:lstStyle>
            <a:lvl1pPr>
              <a:defRPr/>
            </a:lvl1pPr>
          </a:lstStyle>
          <a:p>
            <a:pPr>
              <a:defRPr/>
            </a:pPr>
            <a:fld id="{73F9D2BA-B4D7-40AE-921C-3F19B5520BD0}" type="slidenum">
              <a:rPr lang="ro-RO" altLang="ro-RO"/>
              <a:pPr>
                <a:defRPr/>
              </a:pPr>
              <a:t>‹#›</a:t>
            </a:fld>
            <a:endParaRPr lang="ro-RO" altLang="ro-RO"/>
          </a:p>
        </p:txBody>
      </p:sp>
    </p:spTree>
    <p:extLst>
      <p:ext uri="{BB962C8B-B14F-4D97-AF65-F5344CB8AC3E}">
        <p14:creationId xmlns:p14="http://schemas.microsoft.com/office/powerpoint/2010/main" val="2986475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Rectangle 4">
            <a:extLst>
              <a:ext uri="{FF2B5EF4-FFF2-40B4-BE49-F238E27FC236}">
                <a16:creationId xmlns="" xmlns:a16="http://schemas.microsoft.com/office/drawing/2014/main" id="{982F27D5-A5C6-4884-B9F3-48ED7128035B}"/>
              </a:ext>
            </a:extLst>
          </p:cNvPr>
          <p:cNvSpPr>
            <a:spLocks noGrp="1" noChangeArrowheads="1"/>
          </p:cNvSpPr>
          <p:nvPr>
            <p:ph type="dt" sz="half" idx="10"/>
          </p:nvPr>
        </p:nvSpPr>
        <p:spPr>
          <a:ln/>
        </p:spPr>
        <p:txBody>
          <a:bodyPr/>
          <a:lstStyle>
            <a:lvl1pPr>
              <a:defRPr/>
            </a:lvl1pPr>
          </a:lstStyle>
          <a:p>
            <a:pPr>
              <a:defRPr/>
            </a:pPr>
            <a:endParaRPr lang="ro-RO"/>
          </a:p>
        </p:txBody>
      </p:sp>
      <p:sp>
        <p:nvSpPr>
          <p:cNvPr id="4" name="Rectangle 5">
            <a:extLst>
              <a:ext uri="{FF2B5EF4-FFF2-40B4-BE49-F238E27FC236}">
                <a16:creationId xmlns="" xmlns:a16="http://schemas.microsoft.com/office/drawing/2014/main" id="{D80DB301-49F1-4177-8B7A-AF85FA10441D}"/>
              </a:ext>
            </a:extLst>
          </p:cNvPr>
          <p:cNvSpPr>
            <a:spLocks noGrp="1" noChangeArrowheads="1"/>
          </p:cNvSpPr>
          <p:nvPr>
            <p:ph type="ftr" sz="quarter" idx="11"/>
          </p:nvPr>
        </p:nvSpPr>
        <p:spPr>
          <a:ln/>
        </p:spPr>
        <p:txBody>
          <a:bodyPr/>
          <a:lstStyle>
            <a:lvl1pPr>
              <a:defRPr/>
            </a:lvl1pPr>
          </a:lstStyle>
          <a:p>
            <a:pPr>
              <a:defRPr/>
            </a:pPr>
            <a:endParaRPr lang="ro-RO"/>
          </a:p>
        </p:txBody>
      </p:sp>
      <p:sp>
        <p:nvSpPr>
          <p:cNvPr id="5" name="Rectangle 6">
            <a:extLst>
              <a:ext uri="{FF2B5EF4-FFF2-40B4-BE49-F238E27FC236}">
                <a16:creationId xmlns="" xmlns:a16="http://schemas.microsoft.com/office/drawing/2014/main" id="{D1955543-1AA7-4B63-873D-9362067CC2AD}"/>
              </a:ext>
            </a:extLst>
          </p:cNvPr>
          <p:cNvSpPr>
            <a:spLocks noGrp="1" noChangeArrowheads="1"/>
          </p:cNvSpPr>
          <p:nvPr>
            <p:ph type="sldNum" sz="quarter" idx="12"/>
          </p:nvPr>
        </p:nvSpPr>
        <p:spPr>
          <a:ln/>
        </p:spPr>
        <p:txBody>
          <a:bodyPr/>
          <a:lstStyle>
            <a:lvl1pPr>
              <a:defRPr/>
            </a:lvl1pPr>
          </a:lstStyle>
          <a:p>
            <a:pPr>
              <a:defRPr/>
            </a:pPr>
            <a:fld id="{5B560790-625A-44A8-8E4C-C64B84908156}" type="slidenum">
              <a:rPr lang="ro-RO" altLang="ro-RO"/>
              <a:pPr>
                <a:defRPr/>
              </a:pPr>
              <a:t>‹#›</a:t>
            </a:fld>
            <a:endParaRPr lang="ro-RO" altLang="ro-RO"/>
          </a:p>
        </p:txBody>
      </p:sp>
    </p:spTree>
    <p:extLst>
      <p:ext uri="{BB962C8B-B14F-4D97-AF65-F5344CB8AC3E}">
        <p14:creationId xmlns:p14="http://schemas.microsoft.com/office/powerpoint/2010/main" val="912420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0A898977-7B5D-4F9D-ACF4-BEFAEA6E2D92}"/>
              </a:ext>
            </a:extLst>
          </p:cNvPr>
          <p:cNvSpPr>
            <a:spLocks noGrp="1" noChangeArrowheads="1"/>
          </p:cNvSpPr>
          <p:nvPr>
            <p:ph type="dt" sz="half" idx="10"/>
          </p:nvPr>
        </p:nvSpPr>
        <p:spPr>
          <a:ln/>
        </p:spPr>
        <p:txBody>
          <a:bodyPr/>
          <a:lstStyle>
            <a:lvl1pPr>
              <a:defRPr/>
            </a:lvl1pPr>
          </a:lstStyle>
          <a:p>
            <a:pPr>
              <a:defRPr/>
            </a:pPr>
            <a:endParaRPr lang="ro-RO"/>
          </a:p>
        </p:txBody>
      </p:sp>
      <p:sp>
        <p:nvSpPr>
          <p:cNvPr id="3" name="Rectangle 5">
            <a:extLst>
              <a:ext uri="{FF2B5EF4-FFF2-40B4-BE49-F238E27FC236}">
                <a16:creationId xmlns="" xmlns:a16="http://schemas.microsoft.com/office/drawing/2014/main" id="{80DB4DFE-41D9-437D-B7ED-8238F432DA4F}"/>
              </a:ext>
            </a:extLst>
          </p:cNvPr>
          <p:cNvSpPr>
            <a:spLocks noGrp="1" noChangeArrowheads="1"/>
          </p:cNvSpPr>
          <p:nvPr>
            <p:ph type="ftr" sz="quarter" idx="11"/>
          </p:nvPr>
        </p:nvSpPr>
        <p:spPr>
          <a:ln/>
        </p:spPr>
        <p:txBody>
          <a:bodyPr/>
          <a:lstStyle>
            <a:lvl1pPr>
              <a:defRPr/>
            </a:lvl1pPr>
          </a:lstStyle>
          <a:p>
            <a:pPr>
              <a:defRPr/>
            </a:pPr>
            <a:endParaRPr lang="ro-RO" dirty="0"/>
          </a:p>
        </p:txBody>
      </p:sp>
      <p:sp>
        <p:nvSpPr>
          <p:cNvPr id="4" name="Rectangle 6">
            <a:extLst>
              <a:ext uri="{FF2B5EF4-FFF2-40B4-BE49-F238E27FC236}">
                <a16:creationId xmlns="" xmlns:a16="http://schemas.microsoft.com/office/drawing/2014/main" id="{C9A68429-D892-40C4-BCB4-CDF1EAD06DD9}"/>
              </a:ext>
            </a:extLst>
          </p:cNvPr>
          <p:cNvSpPr>
            <a:spLocks noGrp="1" noChangeArrowheads="1"/>
          </p:cNvSpPr>
          <p:nvPr>
            <p:ph type="sldNum" sz="quarter" idx="12"/>
          </p:nvPr>
        </p:nvSpPr>
        <p:spPr>
          <a:ln/>
        </p:spPr>
        <p:txBody>
          <a:bodyPr/>
          <a:lstStyle>
            <a:lvl1pPr>
              <a:defRPr/>
            </a:lvl1pPr>
          </a:lstStyle>
          <a:p>
            <a:pPr>
              <a:defRPr/>
            </a:pPr>
            <a:fld id="{F18095D7-726E-4094-BF53-9DA7706ED235}" type="slidenum">
              <a:rPr lang="ro-RO" altLang="ro-RO"/>
              <a:pPr>
                <a:defRPr/>
              </a:pPr>
              <a:t>‹#›</a:t>
            </a:fld>
            <a:endParaRPr lang="ro-RO" altLang="ro-RO"/>
          </a:p>
        </p:txBody>
      </p:sp>
    </p:spTree>
    <p:extLst>
      <p:ext uri="{BB962C8B-B14F-4D97-AF65-F5344CB8AC3E}">
        <p14:creationId xmlns:p14="http://schemas.microsoft.com/office/powerpoint/2010/main" val="1415490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a:t>Click to edit Master title style</a:t>
            </a:r>
            <a:endParaRPr lang="ro-RO"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ro-RO"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Rectangle 4">
            <a:extLst>
              <a:ext uri="{FF2B5EF4-FFF2-40B4-BE49-F238E27FC236}">
                <a16:creationId xmlns="" xmlns:a16="http://schemas.microsoft.com/office/drawing/2014/main" id="{F262F7A8-48D6-4964-B659-DDD64D8A44CE}"/>
              </a:ext>
            </a:extLst>
          </p:cNvPr>
          <p:cNvSpPr>
            <a:spLocks noGrp="1" noChangeArrowheads="1"/>
          </p:cNvSpPr>
          <p:nvPr>
            <p:ph type="dt" sz="half" idx="10"/>
          </p:nvPr>
        </p:nvSpPr>
        <p:spPr>
          <a:ln/>
        </p:spPr>
        <p:txBody>
          <a:bodyPr/>
          <a:lstStyle>
            <a:lvl1pPr>
              <a:defRPr/>
            </a:lvl1pPr>
          </a:lstStyle>
          <a:p>
            <a:pPr>
              <a:defRPr/>
            </a:pPr>
            <a:endParaRPr lang="ro-RO"/>
          </a:p>
        </p:txBody>
      </p:sp>
      <p:sp>
        <p:nvSpPr>
          <p:cNvPr id="6" name="Rectangle 5">
            <a:extLst>
              <a:ext uri="{FF2B5EF4-FFF2-40B4-BE49-F238E27FC236}">
                <a16:creationId xmlns="" xmlns:a16="http://schemas.microsoft.com/office/drawing/2014/main" id="{512EA92C-E675-4010-AED5-17F67BDAEB31}"/>
              </a:ext>
            </a:extLst>
          </p:cNvPr>
          <p:cNvSpPr>
            <a:spLocks noGrp="1" noChangeArrowheads="1"/>
          </p:cNvSpPr>
          <p:nvPr>
            <p:ph type="ftr" sz="quarter" idx="11"/>
          </p:nvPr>
        </p:nvSpPr>
        <p:spPr>
          <a:ln/>
        </p:spPr>
        <p:txBody>
          <a:bodyPr/>
          <a:lstStyle>
            <a:lvl1pPr>
              <a:defRPr/>
            </a:lvl1pPr>
          </a:lstStyle>
          <a:p>
            <a:pPr>
              <a:defRPr/>
            </a:pPr>
            <a:endParaRPr lang="ro-RO"/>
          </a:p>
        </p:txBody>
      </p:sp>
      <p:sp>
        <p:nvSpPr>
          <p:cNvPr id="7" name="Rectangle 6">
            <a:extLst>
              <a:ext uri="{FF2B5EF4-FFF2-40B4-BE49-F238E27FC236}">
                <a16:creationId xmlns="" xmlns:a16="http://schemas.microsoft.com/office/drawing/2014/main" id="{6026E483-32D1-4EA5-BD08-A9FCD8FB5538}"/>
              </a:ext>
            </a:extLst>
          </p:cNvPr>
          <p:cNvSpPr>
            <a:spLocks noGrp="1" noChangeArrowheads="1"/>
          </p:cNvSpPr>
          <p:nvPr>
            <p:ph type="sldNum" sz="quarter" idx="12"/>
          </p:nvPr>
        </p:nvSpPr>
        <p:spPr>
          <a:ln/>
        </p:spPr>
        <p:txBody>
          <a:bodyPr/>
          <a:lstStyle>
            <a:lvl1pPr>
              <a:defRPr/>
            </a:lvl1pPr>
          </a:lstStyle>
          <a:p>
            <a:pPr>
              <a:defRPr/>
            </a:pPr>
            <a:fld id="{2D619FAF-0AF0-4B7E-8171-21AAC3D44309}" type="slidenum">
              <a:rPr lang="ro-RO" altLang="ro-RO"/>
              <a:pPr>
                <a:defRPr/>
              </a:pPr>
              <a:t>‹#›</a:t>
            </a:fld>
            <a:endParaRPr lang="ro-RO" altLang="ro-RO"/>
          </a:p>
        </p:txBody>
      </p:sp>
    </p:spTree>
    <p:extLst>
      <p:ext uri="{BB962C8B-B14F-4D97-AF65-F5344CB8AC3E}">
        <p14:creationId xmlns:p14="http://schemas.microsoft.com/office/powerpoint/2010/main" val="17366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ro-R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o-RO"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 xmlns:a16="http://schemas.microsoft.com/office/drawing/2014/main" id="{4A362D7D-FEB8-4C0C-895B-19023D983181}"/>
              </a:ext>
            </a:extLst>
          </p:cNvPr>
          <p:cNvSpPr>
            <a:spLocks noGrp="1" noChangeArrowheads="1"/>
          </p:cNvSpPr>
          <p:nvPr>
            <p:ph type="dt" sz="half" idx="10"/>
          </p:nvPr>
        </p:nvSpPr>
        <p:spPr>
          <a:ln/>
        </p:spPr>
        <p:txBody>
          <a:bodyPr/>
          <a:lstStyle>
            <a:lvl1pPr>
              <a:defRPr/>
            </a:lvl1pPr>
          </a:lstStyle>
          <a:p>
            <a:pPr>
              <a:defRPr/>
            </a:pPr>
            <a:endParaRPr lang="ro-RO"/>
          </a:p>
        </p:txBody>
      </p:sp>
      <p:sp>
        <p:nvSpPr>
          <p:cNvPr id="6" name="Rectangle 5">
            <a:extLst>
              <a:ext uri="{FF2B5EF4-FFF2-40B4-BE49-F238E27FC236}">
                <a16:creationId xmlns="" xmlns:a16="http://schemas.microsoft.com/office/drawing/2014/main" id="{2915C277-C958-4069-9016-0CE48BD47C0A}"/>
              </a:ext>
            </a:extLst>
          </p:cNvPr>
          <p:cNvSpPr>
            <a:spLocks noGrp="1" noChangeArrowheads="1"/>
          </p:cNvSpPr>
          <p:nvPr>
            <p:ph type="ftr" sz="quarter" idx="11"/>
          </p:nvPr>
        </p:nvSpPr>
        <p:spPr>
          <a:ln/>
        </p:spPr>
        <p:txBody>
          <a:bodyPr/>
          <a:lstStyle>
            <a:lvl1pPr>
              <a:defRPr/>
            </a:lvl1pPr>
          </a:lstStyle>
          <a:p>
            <a:pPr>
              <a:defRPr/>
            </a:pPr>
            <a:endParaRPr lang="ro-RO"/>
          </a:p>
        </p:txBody>
      </p:sp>
      <p:sp>
        <p:nvSpPr>
          <p:cNvPr id="7" name="Rectangle 6">
            <a:extLst>
              <a:ext uri="{FF2B5EF4-FFF2-40B4-BE49-F238E27FC236}">
                <a16:creationId xmlns="" xmlns:a16="http://schemas.microsoft.com/office/drawing/2014/main" id="{6DA7B456-1BD9-4A16-8EAC-069E7A7547C9}"/>
              </a:ext>
            </a:extLst>
          </p:cNvPr>
          <p:cNvSpPr>
            <a:spLocks noGrp="1" noChangeArrowheads="1"/>
          </p:cNvSpPr>
          <p:nvPr>
            <p:ph type="sldNum" sz="quarter" idx="12"/>
          </p:nvPr>
        </p:nvSpPr>
        <p:spPr>
          <a:ln/>
        </p:spPr>
        <p:txBody>
          <a:bodyPr/>
          <a:lstStyle>
            <a:lvl1pPr>
              <a:defRPr/>
            </a:lvl1pPr>
          </a:lstStyle>
          <a:p>
            <a:pPr>
              <a:defRPr/>
            </a:pPr>
            <a:fld id="{1DC5A16C-207B-4206-8187-AAE59556800D}" type="slidenum">
              <a:rPr lang="ro-RO" altLang="ro-RO"/>
              <a:pPr>
                <a:defRPr/>
              </a:pPr>
              <a:t>‹#›</a:t>
            </a:fld>
            <a:endParaRPr lang="ro-RO" altLang="ro-RO"/>
          </a:p>
        </p:txBody>
      </p:sp>
    </p:spTree>
    <p:extLst>
      <p:ext uri="{BB962C8B-B14F-4D97-AF65-F5344CB8AC3E}">
        <p14:creationId xmlns:p14="http://schemas.microsoft.com/office/powerpoint/2010/main" val="3599815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57E1947F-E198-494E-B8DD-B2525F718D49}"/>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o-RO" altLang="ro-RO" dirty="0"/>
              <a:t>Se face clic pentru editare stil titlu Coordonator</a:t>
            </a:r>
          </a:p>
        </p:txBody>
      </p:sp>
      <p:sp>
        <p:nvSpPr>
          <p:cNvPr id="1027" name="Rectangle 3">
            <a:extLst>
              <a:ext uri="{FF2B5EF4-FFF2-40B4-BE49-F238E27FC236}">
                <a16:creationId xmlns="" xmlns:a16="http://schemas.microsoft.com/office/drawing/2014/main" id="{CFE1F244-3507-4076-9983-7A7FFB54991D}"/>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o-RO" altLang="ro-RO" dirty="0"/>
              <a:t>Se face clic pentru editarea stilurilor textului Coordonatorului</a:t>
            </a:r>
          </a:p>
          <a:p>
            <a:pPr lvl="1"/>
            <a:r>
              <a:rPr lang="ro-RO" altLang="ro-RO" dirty="0"/>
              <a:t>Nivelul secund</a:t>
            </a:r>
          </a:p>
          <a:p>
            <a:pPr lvl="2"/>
            <a:r>
              <a:rPr lang="ro-RO" altLang="ro-RO" dirty="0"/>
              <a:t>Al treilea nivel</a:t>
            </a:r>
          </a:p>
          <a:p>
            <a:pPr lvl="3"/>
            <a:r>
              <a:rPr lang="ro-RO" altLang="ro-RO" dirty="0"/>
              <a:t>Al patrulea nivel</a:t>
            </a:r>
          </a:p>
          <a:p>
            <a:pPr lvl="4"/>
            <a:r>
              <a:rPr lang="ro-RO" altLang="ro-RO" dirty="0"/>
              <a:t>Al cincilea nivel</a:t>
            </a:r>
          </a:p>
        </p:txBody>
      </p:sp>
      <p:sp>
        <p:nvSpPr>
          <p:cNvPr id="251908" name="Rectangle 4">
            <a:extLst>
              <a:ext uri="{FF2B5EF4-FFF2-40B4-BE49-F238E27FC236}">
                <a16:creationId xmlns="" xmlns:a16="http://schemas.microsoft.com/office/drawing/2014/main" id="{D9AB7F49-7E26-47D0-ADC9-2CE6E776C5F5}"/>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endParaRPr lang="ro-RO"/>
          </a:p>
        </p:txBody>
      </p:sp>
      <p:sp>
        <p:nvSpPr>
          <p:cNvPr id="251909" name="Rectangle 5">
            <a:extLst>
              <a:ext uri="{FF2B5EF4-FFF2-40B4-BE49-F238E27FC236}">
                <a16:creationId xmlns="" xmlns:a16="http://schemas.microsoft.com/office/drawing/2014/main" id="{6F04CA00-4D52-47B4-B389-965F560FDFC2}"/>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ro-RO"/>
          </a:p>
        </p:txBody>
      </p:sp>
      <p:sp>
        <p:nvSpPr>
          <p:cNvPr id="251910" name="Rectangle 6">
            <a:extLst>
              <a:ext uri="{FF2B5EF4-FFF2-40B4-BE49-F238E27FC236}">
                <a16:creationId xmlns="" xmlns:a16="http://schemas.microsoft.com/office/drawing/2014/main" id="{A9438A6C-1959-49EF-AB11-8F979C5760D0}"/>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5E3BCBA6-33CE-4C3B-BE9A-2BEB12558D8C}" type="slidenum">
              <a:rPr lang="ro-RO" altLang="ro-RO"/>
              <a:pPr>
                <a:defRPr/>
              </a:pPr>
              <a:t>‹#›</a:t>
            </a:fld>
            <a:endParaRPr lang="ro-RO" altLang="ro-RO"/>
          </a:p>
        </p:txBody>
      </p:sp>
      <p:pic>
        <p:nvPicPr>
          <p:cNvPr id="9" name="Picture 8"/>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52400" y="152400"/>
            <a:ext cx="2660650" cy="850900"/>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 xmlns:a16="http://schemas.microsoft.com/office/drawing/2014/main" id="{6C3A4830-9A7F-47A7-A2ED-BAE020408730}"/>
              </a:ext>
            </a:extLst>
          </p:cNvPr>
          <p:cNvSpPr>
            <a:spLocks noGrp="1" noChangeArrowheads="1"/>
          </p:cNvSpPr>
          <p:nvPr>
            <p:ph type="body" idx="4294967295"/>
          </p:nvPr>
        </p:nvSpPr>
        <p:spPr>
          <a:xfrm>
            <a:off x="533400" y="1600200"/>
            <a:ext cx="8153400" cy="4525963"/>
          </a:xfrm>
        </p:spPr>
        <p:txBody>
          <a:bodyPr anchor="ctr"/>
          <a:lstStyle/>
          <a:p>
            <a:pPr algn="ctr" eaLnBrk="1" hangingPunct="1">
              <a:buFontTx/>
              <a:buNone/>
            </a:pPr>
            <a:endParaRPr lang="ro-RO" altLang="ro-RO" sz="4400" b="1" dirty="0"/>
          </a:p>
          <a:p>
            <a:pPr algn="ctr" eaLnBrk="1" hangingPunct="1">
              <a:buFontTx/>
              <a:buNone/>
            </a:pPr>
            <a:r>
              <a:rPr lang="en-US" altLang="ro-RO" sz="4400" b="1" dirty="0">
                <a:solidFill>
                  <a:schemeClr val="accent2"/>
                </a:solidFill>
              </a:rPr>
              <a:t> </a:t>
            </a:r>
            <a:r>
              <a:rPr lang="ro-RO" altLang="ro-RO" sz="4400" b="1" dirty="0">
                <a:solidFill>
                  <a:schemeClr val="accent2"/>
                </a:solidFill>
              </a:rPr>
              <a:t>SERVICIUL </a:t>
            </a:r>
            <a:r>
              <a:rPr lang="en-US" altLang="ro-RO" sz="4400" b="1" dirty="0">
                <a:solidFill>
                  <a:schemeClr val="accent2"/>
                </a:solidFill>
              </a:rPr>
              <a:t>DEZVOLTARE UR</a:t>
            </a:r>
            <a:r>
              <a:rPr lang="ro-RO" altLang="ro-RO" sz="4400" b="1" dirty="0">
                <a:solidFill>
                  <a:schemeClr val="accent2"/>
                </a:solidFill>
              </a:rPr>
              <a:t>BANĂ</a:t>
            </a:r>
          </a:p>
          <a:p>
            <a:pPr algn="ctr" eaLnBrk="1" hangingPunct="1">
              <a:buFontTx/>
              <a:buNone/>
            </a:pPr>
            <a:endParaRPr lang="ro-RO" altLang="ro-RO" sz="4400" b="1" i="1" dirty="0">
              <a:solidFill>
                <a:srgbClr val="3366FF"/>
              </a:solidFill>
            </a:endParaRPr>
          </a:p>
          <a:p>
            <a:pPr algn="ctr" eaLnBrk="1" hangingPunct="1">
              <a:buFontTx/>
              <a:buNone/>
            </a:pPr>
            <a:endParaRPr lang="ro-RO" altLang="ro-RO" sz="4400" b="1" i="1" dirty="0">
              <a:solidFill>
                <a:srgbClr val="3366FF"/>
              </a:solidFill>
            </a:endParaRPr>
          </a:p>
        </p:txBody>
      </p:sp>
    </p:spTree>
    <p:extLst>
      <p:ext uri="{BB962C8B-B14F-4D97-AF65-F5344CB8AC3E}">
        <p14:creationId xmlns:p14="http://schemas.microsoft.com/office/powerpoint/2010/main" val="1411244422"/>
      </p:ext>
    </p:extLst>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stituent conținut 2">
            <a:extLst>
              <a:ext uri="{FF2B5EF4-FFF2-40B4-BE49-F238E27FC236}">
                <a16:creationId xmlns="" xmlns:a16="http://schemas.microsoft.com/office/drawing/2014/main" id="{AF7DF6ED-BC0F-4187-85A4-FD89F715B50C}"/>
              </a:ext>
            </a:extLst>
          </p:cNvPr>
          <p:cNvSpPr txBox="1">
            <a:spLocks/>
          </p:cNvSpPr>
          <p:nvPr/>
        </p:nvSpPr>
        <p:spPr bwMode="auto">
          <a:xfrm>
            <a:off x="0" y="1143001"/>
            <a:ext cx="8763000" cy="6096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FontTx/>
              <a:buNone/>
              <a:defRPr/>
            </a:pPr>
            <a:r>
              <a:rPr lang="ro-RO" altLang="en-US" sz="1600" b="1" i="1" kern="0" dirty="0" smtClean="0">
                <a:solidFill>
                  <a:schemeClr val="accent2"/>
                </a:solidFill>
              </a:rPr>
              <a:t>1.4. - </a:t>
            </a:r>
            <a:r>
              <a:rPr lang="vi-VN" altLang="en-US" sz="1600" b="1" i="1" kern="0" dirty="0" smtClean="0">
                <a:solidFill>
                  <a:schemeClr val="accent2"/>
                </a:solidFill>
              </a:rPr>
              <a:t>Sprijinirea MRJ în procesul de elaborare/actualizare a </a:t>
            </a:r>
            <a:r>
              <a:rPr lang="vi-VN" altLang="en-US" sz="1600" b="1" i="1" kern="0" dirty="0" smtClean="0">
                <a:solidFill>
                  <a:schemeClr val="accent2"/>
                </a:solidFill>
              </a:rPr>
              <a:t>documentelor </a:t>
            </a:r>
            <a:r>
              <a:rPr lang="vi-VN" altLang="en-US" sz="1600" b="1" i="1" kern="0" dirty="0" smtClean="0">
                <a:solidFill>
                  <a:schemeClr val="accent2"/>
                </a:solidFill>
              </a:rPr>
              <a:t>necesare întocmirii DJ FESI de către Autoritățile</a:t>
            </a:r>
            <a:r>
              <a:rPr lang="ro-RO" altLang="en-US" sz="1600" b="1" i="1" kern="0" dirty="0" smtClean="0">
                <a:solidFill>
                  <a:schemeClr val="accent2"/>
                </a:solidFill>
              </a:rPr>
              <a:t> </a:t>
            </a:r>
            <a:r>
              <a:rPr lang="vi-VN" altLang="en-US" sz="1600" b="1" i="1" kern="0" dirty="0" smtClean="0">
                <a:solidFill>
                  <a:schemeClr val="accent2"/>
                </a:solidFill>
              </a:rPr>
              <a:t>Urbane</a:t>
            </a:r>
            <a:endParaRPr lang="vi-VN" altLang="en-US" sz="1600" b="1" i="1" kern="0" dirty="0">
              <a:solidFill>
                <a:schemeClr val="accent2"/>
              </a:solidFill>
            </a:endParaRPr>
          </a:p>
        </p:txBody>
      </p:sp>
      <p:sp>
        <p:nvSpPr>
          <p:cNvPr id="7" name="Substituent conținut 2">
            <a:extLst>
              <a:ext uri="{FF2B5EF4-FFF2-40B4-BE49-F238E27FC236}">
                <a16:creationId xmlns="" xmlns:a16="http://schemas.microsoft.com/office/drawing/2014/main" id="{B5D6D33F-BD99-40F6-9DE9-372FCA1627A4}"/>
              </a:ext>
            </a:extLst>
          </p:cNvPr>
          <p:cNvSpPr txBox="1">
            <a:spLocks noChangeArrowheads="1"/>
          </p:cNvSpPr>
          <p:nvPr/>
        </p:nvSpPr>
        <p:spPr bwMode="auto">
          <a:xfrm>
            <a:off x="76200" y="1752600"/>
            <a:ext cx="8915400" cy="3240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4572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 typeface="Wingdings" panose="05000000000000000000" pitchFamily="2" charset="2"/>
              <a:buChar char="Ø"/>
              <a:defRPr/>
            </a:pPr>
            <a:r>
              <a:rPr lang="ro-RO" altLang="en-US" sz="1400" b="1" dirty="0" smtClean="0"/>
              <a:t>Întâlniri </a:t>
            </a:r>
            <a:r>
              <a:rPr lang="ro-RO" altLang="en-US" sz="1400" b="1" dirty="0"/>
              <a:t>bilaterale </a:t>
            </a:r>
            <a:r>
              <a:rPr lang="ro-RO" sz="1400" dirty="0"/>
              <a:t>cu reprezentanți ai municipiilor reședință de județ și </a:t>
            </a:r>
            <a:r>
              <a:rPr lang="ro-RO" sz="1400" dirty="0" smtClean="0"/>
              <a:t>ai Autorităților </a:t>
            </a:r>
            <a:r>
              <a:rPr lang="ro-RO" sz="1400" dirty="0"/>
              <a:t>Urbane din regiunea Sud Muntenia, privind procesul de selectare și prioritizare a fișelor de proiecte</a:t>
            </a:r>
            <a:endParaRPr lang="ro-RO" altLang="en-US" sz="1400" u="sng" dirty="0">
              <a:solidFill>
                <a:srgbClr val="000000"/>
              </a:solidFill>
            </a:endParaRPr>
          </a:p>
          <a:p>
            <a:pPr marL="742950" lvl="1" indent="-285750">
              <a:buNone/>
              <a:defRPr/>
            </a:pPr>
            <a:r>
              <a:rPr lang="vi-VN" altLang="en-US" sz="1400" u="sng" kern="0" dirty="0">
                <a:solidFill>
                  <a:srgbClr val="000000"/>
                </a:solidFill>
                <a:latin typeface="+mn-lt"/>
                <a:cs typeface="+mn-cs"/>
              </a:rPr>
              <a:t>201</a:t>
            </a:r>
            <a:r>
              <a:rPr lang="ro-RO" altLang="en-US" sz="1400" u="sng" kern="0" dirty="0">
                <a:solidFill>
                  <a:srgbClr val="000000"/>
                </a:solidFill>
                <a:latin typeface="+mn-lt"/>
                <a:cs typeface="+mn-cs"/>
              </a:rPr>
              <a:t>7:</a:t>
            </a:r>
            <a:endParaRPr lang="vi-VN" altLang="en-US" sz="1400" u="sng" kern="0" dirty="0">
              <a:solidFill>
                <a:srgbClr val="000000"/>
              </a:solidFill>
              <a:latin typeface="+mn-lt"/>
              <a:cs typeface="+mn-cs"/>
            </a:endParaRPr>
          </a:p>
          <a:p>
            <a:pPr marL="742950" lvl="1" indent="-285750">
              <a:buFont typeface="Arial" panose="020B0604020202020204" pitchFamily="34" charset="0"/>
              <a:buChar char="−"/>
              <a:defRPr/>
            </a:pPr>
            <a:r>
              <a:rPr lang="ro-RO" altLang="en-US" sz="1400" dirty="0">
                <a:solidFill>
                  <a:srgbClr val="000000"/>
                </a:solidFill>
                <a:latin typeface="+mn-lt"/>
                <a:cs typeface="+mn-cs"/>
              </a:rPr>
              <a:t>Pitești (27 </a:t>
            </a:r>
            <a:r>
              <a:rPr lang="ro-RO" altLang="en-US" sz="1400" dirty="0">
                <a:solidFill>
                  <a:srgbClr val="000000"/>
                </a:solidFill>
                <a:latin typeface="+mn-lt"/>
                <a:cs typeface="+mn-cs"/>
              </a:rPr>
              <a:t>aprilie; 4 decembrie), </a:t>
            </a:r>
            <a:r>
              <a:rPr lang="ro-RO" altLang="en-US" sz="1400" dirty="0">
                <a:solidFill>
                  <a:srgbClr val="000000"/>
                </a:solidFill>
                <a:latin typeface="+mn-lt"/>
                <a:cs typeface="+mn-cs"/>
              </a:rPr>
              <a:t>Călărași (2 mai), Giurgiu (10 </a:t>
            </a:r>
            <a:r>
              <a:rPr lang="ro-RO" altLang="en-US" sz="1400" dirty="0">
                <a:solidFill>
                  <a:srgbClr val="000000"/>
                </a:solidFill>
                <a:latin typeface="+mn-lt"/>
                <a:cs typeface="+mn-cs"/>
              </a:rPr>
              <a:t>mai, 12 decembrie), </a:t>
            </a:r>
            <a:r>
              <a:rPr lang="ro-RO" altLang="en-US" sz="1400" dirty="0">
                <a:solidFill>
                  <a:srgbClr val="000000"/>
                </a:solidFill>
                <a:latin typeface="+mn-lt"/>
                <a:cs typeface="+mn-cs"/>
              </a:rPr>
              <a:t>Târgoviște (12 </a:t>
            </a:r>
            <a:r>
              <a:rPr lang="ro-RO" altLang="en-US" sz="1400" dirty="0">
                <a:solidFill>
                  <a:srgbClr val="000000"/>
                </a:solidFill>
                <a:latin typeface="+mn-lt"/>
                <a:cs typeface="+mn-cs"/>
              </a:rPr>
              <a:t>mai, 28 noiembrie), </a:t>
            </a:r>
            <a:r>
              <a:rPr lang="ro-RO" altLang="en-US" sz="1400" dirty="0">
                <a:solidFill>
                  <a:srgbClr val="000000"/>
                </a:solidFill>
                <a:latin typeface="+mn-lt"/>
                <a:cs typeface="+mn-cs"/>
              </a:rPr>
              <a:t>Alexandria (15 </a:t>
            </a:r>
            <a:r>
              <a:rPr lang="ro-RO" altLang="en-US" sz="1400" dirty="0">
                <a:solidFill>
                  <a:srgbClr val="000000"/>
                </a:solidFill>
                <a:latin typeface="+mn-lt"/>
                <a:cs typeface="+mn-cs"/>
              </a:rPr>
              <a:t>mai, 11 decembrie), </a:t>
            </a:r>
            <a:r>
              <a:rPr lang="ro-RO" altLang="en-US" sz="1400" dirty="0">
                <a:solidFill>
                  <a:srgbClr val="000000"/>
                </a:solidFill>
                <a:latin typeface="+mn-lt"/>
                <a:cs typeface="+mn-cs"/>
              </a:rPr>
              <a:t>Slobozia (17 mai, 1 </a:t>
            </a:r>
            <a:r>
              <a:rPr lang="ro-RO" altLang="en-US" sz="1400" dirty="0">
                <a:solidFill>
                  <a:srgbClr val="000000"/>
                </a:solidFill>
                <a:latin typeface="+mn-lt"/>
                <a:cs typeface="+mn-cs"/>
              </a:rPr>
              <a:t>august, 19 decembrie), </a:t>
            </a:r>
            <a:r>
              <a:rPr lang="ro-RO" altLang="en-US" sz="1400" dirty="0">
                <a:solidFill>
                  <a:srgbClr val="000000"/>
                </a:solidFill>
                <a:latin typeface="+mn-lt"/>
                <a:cs typeface="+mn-cs"/>
              </a:rPr>
              <a:t>Ploiești (27 iulie, 31 </a:t>
            </a:r>
            <a:r>
              <a:rPr lang="ro-RO" altLang="en-US" sz="1400" dirty="0">
                <a:solidFill>
                  <a:srgbClr val="000000"/>
                </a:solidFill>
                <a:latin typeface="+mn-lt"/>
                <a:cs typeface="+mn-cs"/>
              </a:rPr>
              <a:t>iulie, 14 noiembrie)</a:t>
            </a:r>
            <a:endParaRPr lang="ro-RO" altLang="en-US" sz="1400" dirty="0">
              <a:solidFill>
                <a:srgbClr val="000000"/>
              </a:solidFill>
              <a:latin typeface="+mn-lt"/>
              <a:cs typeface="+mn-cs"/>
            </a:endParaRPr>
          </a:p>
          <a:p>
            <a:pPr marL="0" indent="0">
              <a:buNone/>
            </a:pPr>
            <a:endParaRPr lang="ro-RO" sz="1400" u="sng" dirty="0">
              <a:latin typeface="Arial"/>
              <a:cs typeface="Arial"/>
            </a:endParaRPr>
          </a:p>
          <a:p>
            <a:pPr marL="742950" lvl="1" indent="-285750">
              <a:buNone/>
              <a:defRPr/>
            </a:pPr>
            <a:r>
              <a:rPr lang="ro-RO" sz="1400" u="sng" kern="0" dirty="0">
                <a:solidFill>
                  <a:srgbClr val="000000"/>
                </a:solidFill>
                <a:latin typeface="+mn-lt"/>
                <a:cs typeface="+mn-cs"/>
              </a:rPr>
              <a:t>Ianuarie – februarie 2018:</a:t>
            </a:r>
          </a:p>
          <a:p>
            <a:pPr marL="742950" lvl="1" indent="-285750">
              <a:buFont typeface="Arial" panose="020B0604020202020204" pitchFamily="34" charset="0"/>
              <a:buChar char="−"/>
              <a:defRPr/>
            </a:pPr>
            <a:r>
              <a:rPr lang="ro-RO" sz="1400" dirty="0" smtClean="0">
                <a:solidFill>
                  <a:srgbClr val="000000"/>
                </a:solidFill>
                <a:latin typeface="+mn-lt"/>
                <a:cs typeface="+mn-cs"/>
              </a:rPr>
              <a:t>Ploiești </a:t>
            </a:r>
            <a:r>
              <a:rPr lang="ro-RO" sz="1400" dirty="0">
                <a:solidFill>
                  <a:srgbClr val="000000"/>
                </a:solidFill>
                <a:latin typeface="+mn-lt"/>
                <a:cs typeface="+mn-cs"/>
              </a:rPr>
              <a:t>(10 ianuarie,18 ianuarie, 23 ianuarie, 8 februarie, 14 februarie), </a:t>
            </a:r>
            <a:r>
              <a:rPr lang="ro-RO" sz="1400" dirty="0">
                <a:solidFill>
                  <a:srgbClr val="000000"/>
                </a:solidFill>
                <a:latin typeface="+mn-lt"/>
                <a:cs typeface="+mn-cs"/>
              </a:rPr>
              <a:t>Călăraşi</a:t>
            </a:r>
            <a:r>
              <a:rPr lang="ro-RO" sz="1400" dirty="0">
                <a:solidFill>
                  <a:srgbClr val="000000"/>
                </a:solidFill>
                <a:latin typeface="+mn-lt"/>
                <a:cs typeface="+mn-cs"/>
              </a:rPr>
              <a:t> (11 ianuarie), Giurgiu (20 </a:t>
            </a:r>
            <a:r>
              <a:rPr lang="ro-RO" sz="1400" dirty="0" smtClean="0">
                <a:solidFill>
                  <a:srgbClr val="000000"/>
                </a:solidFill>
                <a:latin typeface="+mn-lt"/>
                <a:cs typeface="+mn-cs"/>
              </a:rPr>
              <a:t>februarie</a:t>
            </a:r>
            <a:r>
              <a:rPr lang="ro-RO" sz="1400" dirty="0">
                <a:solidFill>
                  <a:srgbClr val="000000"/>
                </a:solidFill>
                <a:latin typeface="+mn-lt"/>
                <a:cs typeface="+mn-cs"/>
              </a:rPr>
              <a:t>), Slobozia (20 februarie).</a:t>
            </a:r>
          </a:p>
          <a:p>
            <a:pPr marL="457200" lvl="1" indent="0">
              <a:buNone/>
            </a:pPr>
            <a:endParaRPr lang="ro-RO" sz="1400" dirty="0" smtClean="0">
              <a:latin typeface="+mj-lt"/>
              <a:cs typeface="+mn-cs"/>
            </a:endParaRPr>
          </a:p>
          <a:p>
            <a:pPr marL="342900" lvl="1">
              <a:buFont typeface="Wingdings" panose="05000000000000000000" pitchFamily="2" charset="2"/>
              <a:buChar char="Ø"/>
            </a:pPr>
            <a:r>
              <a:rPr lang="ro-RO" sz="1400" b="1" dirty="0" smtClean="0"/>
              <a:t>Studiu</a:t>
            </a:r>
            <a:r>
              <a:rPr lang="ro-RO" sz="1400" b="1" dirty="0"/>
              <a:t>/ analiză </a:t>
            </a:r>
            <a:r>
              <a:rPr lang="ro-RO" sz="1400" dirty="0"/>
              <a:t>fişe de proiecte aferente O.S 4.1 transmise de către </a:t>
            </a:r>
            <a:r>
              <a:rPr lang="ro-RO" sz="1400" dirty="0" smtClean="0"/>
              <a:t>MRJ: decembrie 2017 – februarie 2018</a:t>
            </a:r>
            <a:endParaRPr lang="ro-RO" sz="1400" dirty="0"/>
          </a:p>
        </p:txBody>
      </p:sp>
      <p:pic>
        <p:nvPicPr>
          <p:cNvPr id="8" name="Picture 3" descr="C:\Users\Georgeta Voinea\Desktop\5522902.jpg">
            <a:extLst>
              <a:ext uri="{FF2B5EF4-FFF2-40B4-BE49-F238E27FC236}">
                <a16:creationId xmlns:a16="http://schemas.microsoft.com/office/drawing/2014/main" xmlns="" id="{3D5E7B4D-0F03-4784-BBE6-1ECAA1A936A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9000" y="5410200"/>
            <a:ext cx="1487078" cy="1158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3116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u 1">
            <a:extLst>
              <a:ext uri="{FF2B5EF4-FFF2-40B4-BE49-F238E27FC236}">
                <a16:creationId xmlns="" xmlns:a16="http://schemas.microsoft.com/office/drawing/2014/main" id="{5910207C-73B7-4B9B-9413-815CE0267AEC}"/>
              </a:ext>
            </a:extLst>
          </p:cNvPr>
          <p:cNvSpPr txBox="1">
            <a:spLocks noChangeArrowheads="1"/>
          </p:cNvSpPr>
          <p:nvPr/>
        </p:nvSpPr>
        <p:spPr bwMode="auto">
          <a:xfrm>
            <a:off x="0" y="1333500"/>
            <a:ext cx="9144000" cy="5334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a:spcBef>
                <a:spcPct val="0"/>
              </a:spcBef>
              <a:buFontTx/>
              <a:buAutoNum type="arabicPeriod" startAt="2"/>
            </a:pPr>
            <a:r>
              <a:rPr lang="vi-VN" altLang="en-US" sz="1600" b="1" i="1" dirty="0">
                <a:solidFill>
                  <a:schemeClr val="bg1"/>
                </a:solidFill>
              </a:rPr>
              <a:t>Sprijinirea </a:t>
            </a:r>
            <a:r>
              <a:rPr lang="ro-RO" altLang="en-US" sz="1600" b="1" i="1" dirty="0">
                <a:solidFill>
                  <a:schemeClr val="bg1"/>
                </a:solidFill>
              </a:rPr>
              <a:t>Autorităților </a:t>
            </a:r>
            <a:r>
              <a:rPr lang="ro-RO" altLang="en-US" sz="1600" b="1" i="1" dirty="0" smtClean="0">
                <a:solidFill>
                  <a:schemeClr val="bg1"/>
                </a:solidFill>
              </a:rPr>
              <a:t>Urbane </a:t>
            </a:r>
            <a:r>
              <a:rPr lang="ro-RO" altLang="en-US" sz="1600" b="1" i="1" dirty="0">
                <a:solidFill>
                  <a:schemeClr val="bg1"/>
                </a:solidFill>
              </a:rPr>
              <a:t>în îndeplinirea responsabilităților</a:t>
            </a:r>
            <a:endParaRPr lang="ro-RO" altLang="en-US" sz="1600" b="1" i="1" u="sng" dirty="0">
              <a:solidFill>
                <a:schemeClr val="bg1"/>
              </a:solidFill>
            </a:endParaRPr>
          </a:p>
        </p:txBody>
      </p:sp>
      <p:sp>
        <p:nvSpPr>
          <p:cNvPr id="57349" name="AutoShape 8" descr="Imagini pentru semnare acord">
            <a:extLst>
              <a:ext uri="{FF2B5EF4-FFF2-40B4-BE49-F238E27FC236}">
                <a16:creationId xmlns="" xmlns:a16="http://schemas.microsoft.com/office/drawing/2014/main" id="{4C9D9CAA-27B8-4CF1-BAB8-5984241F6C6A}"/>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endParaRPr lang="ro-RO" altLang="ro-RO" sz="1800"/>
          </a:p>
        </p:txBody>
      </p:sp>
      <p:sp>
        <p:nvSpPr>
          <p:cNvPr id="10" name="Substituent conținut 2"/>
          <p:cNvSpPr txBox="1">
            <a:spLocks/>
          </p:cNvSpPr>
          <p:nvPr/>
        </p:nvSpPr>
        <p:spPr bwMode="auto">
          <a:xfrm>
            <a:off x="0" y="2362200"/>
            <a:ext cx="9144000" cy="685800"/>
          </a:xfrm>
          <a:prstGeom prst="rect">
            <a:avLst/>
          </a:prstGeom>
          <a:noFill/>
          <a:ln w="9525">
            <a:noFill/>
            <a:miter lim="800000"/>
            <a:headEnd/>
            <a:tailEnd/>
          </a:ln>
        </p:spPr>
        <p:txBody>
          <a:bodyPr/>
          <a:lstStyle/>
          <a:p>
            <a:pPr marL="742950" lvl="1" indent="-285750">
              <a:spcBef>
                <a:spcPct val="20000"/>
              </a:spcBef>
              <a:buFont typeface="Arial" panose="020B0604020202020204" pitchFamily="34" charset="0"/>
              <a:buChar char="−"/>
              <a:defRPr/>
            </a:pPr>
            <a:r>
              <a:rPr lang="ro-RO" sz="1400" dirty="0" smtClean="0">
                <a:solidFill>
                  <a:srgbClr val="000000"/>
                </a:solidFill>
                <a:latin typeface="+mn-lt"/>
                <a:cs typeface="+mn-cs"/>
              </a:rPr>
              <a:t>semnare </a:t>
            </a:r>
            <a:r>
              <a:rPr lang="ro-RO" sz="1400" dirty="0">
                <a:solidFill>
                  <a:srgbClr val="000000"/>
                </a:solidFill>
                <a:latin typeface="+mn-lt"/>
                <a:cs typeface="+mn-cs"/>
              </a:rPr>
              <a:t>„Acord de delegare a atribuției de selectare strategică a fișelor de </a:t>
            </a:r>
            <a:r>
              <a:rPr lang="ro-RO" sz="1400" dirty="0" smtClean="0">
                <a:solidFill>
                  <a:srgbClr val="000000"/>
                </a:solidFill>
                <a:latin typeface="+mn-lt"/>
                <a:cs typeface="+mn-cs"/>
              </a:rPr>
              <a:t>proiecte propuse </a:t>
            </a:r>
            <a:r>
              <a:rPr lang="ro-RO" sz="1400" dirty="0">
                <a:solidFill>
                  <a:srgbClr val="000000"/>
                </a:solidFill>
                <a:latin typeface="+mn-lt"/>
                <a:cs typeface="+mn-cs"/>
              </a:rPr>
              <a:t>spre finanțare în cadrul AP4 – sprijinirea dezvoltării urbane durabile a POR </a:t>
            </a:r>
            <a:r>
              <a:rPr lang="ro-RO" sz="1400" dirty="0">
                <a:solidFill>
                  <a:srgbClr val="000000"/>
                </a:solidFill>
                <a:latin typeface="+mn-lt"/>
                <a:cs typeface="+mn-cs"/>
              </a:rPr>
              <a:t>2014 </a:t>
            </a:r>
            <a:r>
              <a:rPr lang="ro-RO" sz="1400" dirty="0" smtClean="0">
                <a:solidFill>
                  <a:srgbClr val="000000"/>
                </a:solidFill>
                <a:latin typeface="+mn-lt"/>
                <a:cs typeface="+mn-cs"/>
              </a:rPr>
              <a:t>-2020</a:t>
            </a:r>
            <a:r>
              <a:rPr lang="ro-RO" sz="1400" dirty="0">
                <a:solidFill>
                  <a:srgbClr val="000000"/>
                </a:solidFill>
                <a:latin typeface="+mn-lt"/>
                <a:cs typeface="+mn-cs"/>
              </a:rPr>
              <a:t>”. </a:t>
            </a:r>
            <a:r>
              <a:rPr lang="ro-RO" altLang="en-US" sz="1600" b="1" i="1" dirty="0" smtClean="0">
                <a:solidFill>
                  <a:schemeClr val="bg1"/>
                </a:solidFill>
              </a:rPr>
              <a:t>Autorităților </a:t>
            </a:r>
            <a:r>
              <a:rPr lang="ro-RO" altLang="en-US" sz="1600" b="1" i="1" dirty="0">
                <a:solidFill>
                  <a:schemeClr val="bg1"/>
                </a:solidFill>
              </a:rPr>
              <a:t>Urbane în îndeplinirea </a:t>
            </a:r>
            <a:r>
              <a:rPr lang="ro-RO" altLang="en-US" sz="1600" b="1" i="1" dirty="0" smtClean="0">
                <a:solidFill>
                  <a:schemeClr val="bg1"/>
                </a:solidFill>
              </a:rPr>
              <a:t>responsabilitățilo</a:t>
            </a:r>
            <a:endParaRPr lang="ro-RO" altLang="en-US" sz="1600" dirty="0" smtClean="0">
              <a:solidFill>
                <a:srgbClr val="000000"/>
              </a:solidFill>
              <a:latin typeface="+mj-lt"/>
            </a:endParaRPr>
          </a:p>
          <a:p>
            <a:pPr marL="342900" indent="-342900">
              <a:spcBef>
                <a:spcPct val="20000"/>
              </a:spcBef>
              <a:defRPr/>
            </a:pPr>
            <a:endParaRPr lang="ro-RO" altLang="en-US" sz="1600" dirty="0">
              <a:solidFill>
                <a:srgbClr val="000000"/>
              </a:solidFill>
              <a:latin typeface="+mj-lt"/>
            </a:endParaRPr>
          </a:p>
          <a:p>
            <a:pPr marL="342900" indent="-342900">
              <a:spcBef>
                <a:spcPct val="20000"/>
              </a:spcBef>
              <a:defRPr/>
            </a:pPr>
            <a:endParaRPr lang="ro-RO" altLang="en-US" sz="900" b="1" i="1" u="sng" kern="0" dirty="0">
              <a:solidFill>
                <a:schemeClr val="accent2"/>
              </a:solidFill>
              <a:latin typeface="+mn-lt"/>
              <a:cs typeface="+mn-cs"/>
            </a:endParaRPr>
          </a:p>
        </p:txBody>
      </p:sp>
      <p:sp>
        <p:nvSpPr>
          <p:cNvPr id="12" name="Substituent conținut 2">
            <a:extLst>
              <a:ext uri="{FF2B5EF4-FFF2-40B4-BE49-F238E27FC236}">
                <a16:creationId xmlns="" xmlns:a16="http://schemas.microsoft.com/office/drawing/2014/main" id="{07951ABB-BFFE-4CF0-91ED-8A217808AB73}"/>
              </a:ext>
            </a:extLst>
          </p:cNvPr>
          <p:cNvSpPr txBox="1">
            <a:spLocks noChangeArrowheads="1"/>
          </p:cNvSpPr>
          <p:nvPr/>
        </p:nvSpPr>
        <p:spPr bwMode="auto">
          <a:xfrm>
            <a:off x="0" y="3886200"/>
            <a:ext cx="9144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342900" lvl="1" indent="-342900">
              <a:buFont typeface="Wingdings" panose="05000000000000000000" pitchFamily="2" charset="2"/>
              <a:buChar char="Ø"/>
            </a:pPr>
            <a:r>
              <a:rPr lang="ro-RO" sz="1400" b="1" dirty="0"/>
              <a:t>Informare/diseminare</a:t>
            </a:r>
            <a:endParaRPr lang="ro-RO" sz="1400" b="1" dirty="0"/>
          </a:p>
          <a:p>
            <a:pPr lvl="1">
              <a:buFont typeface="Arial" panose="020B0604020202020204" pitchFamily="34" charset="0"/>
              <a:buChar char="−"/>
              <a:defRPr/>
            </a:pPr>
            <a:r>
              <a:rPr lang="ro-RO" altLang="en-US" sz="1400" dirty="0" smtClean="0">
                <a:solidFill>
                  <a:srgbClr val="000000"/>
                </a:solidFill>
                <a:latin typeface="+mn-lt"/>
                <a:cs typeface="+mn-cs"/>
              </a:rPr>
              <a:t>Procedură </a:t>
            </a:r>
            <a:r>
              <a:rPr lang="ro-RO" altLang="en-US" sz="1400" dirty="0">
                <a:solidFill>
                  <a:srgbClr val="000000"/>
                </a:solidFill>
                <a:latin typeface="+mn-lt"/>
                <a:cs typeface="+mn-cs"/>
              </a:rPr>
              <a:t>operațională pentru autoritatea urbană (aprilie 2017) inclusiv a modificărilor ulterioare (Instrucțiune AM POR nr. </a:t>
            </a:r>
            <a:r>
              <a:rPr lang="ro-RO" altLang="en-US" sz="1400" dirty="0">
                <a:solidFill>
                  <a:srgbClr val="000000"/>
                </a:solidFill>
                <a:latin typeface="+mn-lt"/>
                <a:cs typeface="+mn-cs"/>
              </a:rPr>
              <a:t>45/iunie 2017, Instrucțiune AM POR nr.52/septembrie 2017, Instrucţiunea</a:t>
            </a:r>
            <a:r>
              <a:rPr lang="ro-RO" altLang="en-US" sz="1400" dirty="0">
                <a:solidFill>
                  <a:srgbClr val="000000"/>
                </a:solidFill>
                <a:latin typeface="+mn-lt"/>
                <a:cs typeface="+mn-cs"/>
              </a:rPr>
              <a:t> nr.65/ noiembrie </a:t>
            </a:r>
            <a:r>
              <a:rPr lang="ro-RO" altLang="en-US" sz="1400" dirty="0" smtClean="0">
                <a:solidFill>
                  <a:srgbClr val="000000"/>
                </a:solidFill>
                <a:latin typeface="+mn-lt"/>
                <a:cs typeface="+mn-cs"/>
              </a:rPr>
              <a:t>2017);</a:t>
            </a:r>
            <a:endParaRPr lang="ro-RO" altLang="en-US" sz="1400" dirty="0">
              <a:solidFill>
                <a:srgbClr val="000000"/>
              </a:solidFill>
              <a:latin typeface="+mn-lt"/>
              <a:cs typeface="+mn-cs"/>
            </a:endParaRPr>
          </a:p>
          <a:p>
            <a:pPr lvl="1">
              <a:buFont typeface="Arial" panose="020B0604020202020204" pitchFamily="34" charset="0"/>
              <a:buChar char="−"/>
              <a:defRPr/>
            </a:pPr>
            <a:r>
              <a:rPr lang="vi-VN" altLang="ro-RO" sz="1400" dirty="0" smtClean="0">
                <a:solidFill>
                  <a:srgbClr val="000000"/>
                </a:solidFill>
                <a:latin typeface="+mn-lt"/>
                <a:cs typeface="+mn-cs"/>
              </a:rPr>
              <a:t>Procedura </a:t>
            </a:r>
            <a:r>
              <a:rPr lang="vi-VN" altLang="ro-RO" sz="1400" dirty="0">
                <a:solidFill>
                  <a:srgbClr val="000000"/>
                </a:solidFill>
                <a:latin typeface="+mn-lt"/>
                <a:cs typeface="+mn-cs"/>
              </a:rPr>
              <a:t>de arhivare pentru Autoritatea </a:t>
            </a:r>
            <a:r>
              <a:rPr lang="vi-VN" altLang="ro-RO" sz="1400" dirty="0">
                <a:solidFill>
                  <a:srgbClr val="000000"/>
                </a:solidFill>
                <a:latin typeface="+mn-lt"/>
                <a:cs typeface="+mn-cs"/>
              </a:rPr>
              <a:t>Urbană</a:t>
            </a:r>
            <a:r>
              <a:rPr lang="ro-RO" altLang="en-US" sz="1400" dirty="0">
                <a:solidFill>
                  <a:srgbClr val="000000"/>
                </a:solidFill>
                <a:latin typeface="+mn-lt"/>
                <a:cs typeface="+mn-cs"/>
              </a:rPr>
              <a:t> </a:t>
            </a:r>
            <a:r>
              <a:rPr lang="ro-RO" altLang="en-US" sz="1400" dirty="0">
                <a:solidFill>
                  <a:srgbClr val="000000"/>
                </a:solidFill>
                <a:latin typeface="+mn-lt"/>
                <a:cs typeface="+mn-cs"/>
              </a:rPr>
              <a:t>(decembrie 2017</a:t>
            </a:r>
            <a:r>
              <a:rPr lang="ro-RO" altLang="en-US" sz="1400" dirty="0" smtClean="0">
                <a:solidFill>
                  <a:srgbClr val="000000"/>
                </a:solidFill>
                <a:latin typeface="+mn-lt"/>
                <a:cs typeface="+mn-cs"/>
              </a:rPr>
              <a:t>).</a:t>
            </a:r>
            <a:endParaRPr lang="ro-RO" altLang="en-US" sz="1400" dirty="0">
              <a:solidFill>
                <a:srgbClr val="000000"/>
              </a:solidFill>
              <a:latin typeface="+mn-lt"/>
              <a:cs typeface="+mn-cs"/>
            </a:endParaRPr>
          </a:p>
          <a:p>
            <a:pPr>
              <a:buFontTx/>
              <a:buNone/>
            </a:pPr>
            <a:endParaRPr lang="ro-RO" sz="1600" b="1" i="1" dirty="0" smtClean="0">
              <a:solidFill>
                <a:srgbClr val="333399"/>
              </a:solidFill>
            </a:endParaRPr>
          </a:p>
        </p:txBody>
      </p:sp>
      <p:sp>
        <p:nvSpPr>
          <p:cNvPr id="6" name="Substituent conținut 2">
            <a:extLst>
              <a:ext uri="{FF2B5EF4-FFF2-40B4-BE49-F238E27FC236}">
                <a16:creationId xmlns="" xmlns:a16="http://schemas.microsoft.com/office/drawing/2014/main" id="{AF7DF6ED-BC0F-4187-85A4-FD89F715B50C}"/>
              </a:ext>
            </a:extLst>
          </p:cNvPr>
          <p:cNvSpPr txBox="1">
            <a:spLocks/>
          </p:cNvSpPr>
          <p:nvPr/>
        </p:nvSpPr>
        <p:spPr bwMode="auto">
          <a:xfrm>
            <a:off x="0" y="1905000"/>
            <a:ext cx="8763000" cy="3810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defRPr/>
            </a:pPr>
            <a:r>
              <a:rPr lang="ro-RO" altLang="ro-RO" sz="1600" b="1" i="1" dirty="0">
                <a:solidFill>
                  <a:srgbClr val="333399"/>
                </a:solidFill>
              </a:rPr>
              <a:t>2.1</a:t>
            </a:r>
            <a:r>
              <a:rPr lang="en-US" altLang="ro-RO" sz="1600" b="1" i="1" dirty="0">
                <a:solidFill>
                  <a:srgbClr val="333399"/>
                </a:solidFill>
              </a:rPr>
              <a:t> - </a:t>
            </a:r>
            <a:r>
              <a:rPr lang="ro-RO" sz="1600" b="1" i="1" dirty="0">
                <a:solidFill>
                  <a:srgbClr val="333399"/>
                </a:solidFill>
                <a:cs typeface="Calibri" panose="020F0502020204030204" pitchFamily="34" charset="0"/>
              </a:rPr>
              <a:t>Sprijinirea procesului de creare și acreditare al Autorităților Urbane</a:t>
            </a:r>
            <a:endParaRPr lang="ro-RO" altLang="en-US" sz="1600" b="1" i="1" u="sng" kern="0" dirty="0">
              <a:solidFill>
                <a:srgbClr val="333399"/>
              </a:solidFill>
              <a:cs typeface="Calibri" panose="020F0502020204030204" pitchFamily="34" charset="0"/>
            </a:endParaRPr>
          </a:p>
        </p:txBody>
      </p:sp>
      <p:sp>
        <p:nvSpPr>
          <p:cNvPr id="7" name="Substituent conținut 2">
            <a:extLst>
              <a:ext uri="{FF2B5EF4-FFF2-40B4-BE49-F238E27FC236}">
                <a16:creationId xmlns="" xmlns:a16="http://schemas.microsoft.com/office/drawing/2014/main" id="{AF7DF6ED-BC0F-4187-85A4-FD89F715B50C}"/>
              </a:ext>
            </a:extLst>
          </p:cNvPr>
          <p:cNvSpPr txBox="1">
            <a:spLocks/>
          </p:cNvSpPr>
          <p:nvPr/>
        </p:nvSpPr>
        <p:spPr bwMode="auto">
          <a:xfrm>
            <a:off x="0" y="3200400"/>
            <a:ext cx="8763000" cy="6096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defRPr/>
            </a:pPr>
            <a:r>
              <a:rPr lang="ro-RO" altLang="ro-RO" sz="1600" b="1" i="1" dirty="0">
                <a:solidFill>
                  <a:srgbClr val="333399"/>
                </a:solidFill>
              </a:rPr>
              <a:t>2.2. - Sprijinirea </a:t>
            </a:r>
            <a:r>
              <a:rPr lang="ro-RO" altLang="ro-RO" sz="1600" b="1" i="1" dirty="0" smtClean="0">
                <a:solidFill>
                  <a:srgbClr val="333399"/>
                </a:solidFill>
              </a:rPr>
              <a:t>Autorităților </a:t>
            </a:r>
            <a:r>
              <a:rPr lang="ro-RO" altLang="ro-RO" sz="1600" b="1" i="1" dirty="0">
                <a:solidFill>
                  <a:srgbClr val="333399"/>
                </a:solidFill>
              </a:rPr>
              <a:t>Urbane în procesul de implementare a acordurilor de delegare de atribuții încheiate între AM POR și Autoritățile Urbane</a:t>
            </a:r>
          </a:p>
        </p:txBody>
      </p:sp>
    </p:spTree>
    <p:extLst>
      <p:ext uri="{BB962C8B-B14F-4D97-AF65-F5344CB8AC3E}">
        <p14:creationId xmlns:p14="http://schemas.microsoft.com/office/powerpoint/2010/main" val="11081640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u 1">
            <a:extLst>
              <a:ext uri="{FF2B5EF4-FFF2-40B4-BE49-F238E27FC236}">
                <a16:creationId xmlns="" xmlns:a16="http://schemas.microsoft.com/office/drawing/2014/main" id="{1CDC3F8A-D704-49D8-991D-FAD1A267007A}"/>
              </a:ext>
            </a:extLst>
          </p:cNvPr>
          <p:cNvSpPr txBox="1">
            <a:spLocks noChangeArrowheads="1"/>
          </p:cNvSpPr>
          <p:nvPr/>
        </p:nvSpPr>
        <p:spPr bwMode="auto">
          <a:xfrm>
            <a:off x="0" y="1219200"/>
            <a:ext cx="9144000" cy="6096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a:spcBef>
                <a:spcPct val="0"/>
              </a:spcBef>
              <a:buFontTx/>
              <a:buAutoNum type="arabicPeriod" startAt="3"/>
            </a:pPr>
            <a:r>
              <a:rPr lang="ro-RO" sz="1600" b="1" i="1" dirty="0">
                <a:solidFill>
                  <a:schemeClr val="bg1"/>
                </a:solidFill>
              </a:rPr>
              <a:t>Sprijinirea implementării</a:t>
            </a:r>
            <a:r>
              <a:rPr lang="ro-RO" sz="1600" b="1" i="1" dirty="0" smtClean="0">
                <a:solidFill>
                  <a:schemeClr val="bg1"/>
                </a:solidFill>
              </a:rPr>
              <a:t>/</a:t>
            </a:r>
            <a:r>
              <a:rPr lang="en-US" sz="1600" b="1" i="1" dirty="0" smtClean="0">
                <a:solidFill>
                  <a:schemeClr val="bg1"/>
                </a:solidFill>
              </a:rPr>
              <a:t> </a:t>
            </a:r>
            <a:r>
              <a:rPr lang="ro-RO" sz="1600" b="1" i="1" dirty="0" smtClean="0">
                <a:solidFill>
                  <a:schemeClr val="bg1"/>
                </a:solidFill>
              </a:rPr>
              <a:t>monitorizării </a:t>
            </a:r>
            <a:r>
              <a:rPr lang="ro-RO" sz="1600" b="1" i="1" dirty="0">
                <a:solidFill>
                  <a:schemeClr val="bg1"/>
                </a:solidFill>
              </a:rPr>
              <a:t>proiectelor prioritare </a:t>
            </a:r>
            <a:r>
              <a:rPr lang="ro-RO" sz="1600" b="1" i="1" dirty="0" smtClean="0">
                <a:solidFill>
                  <a:schemeClr val="bg1"/>
                </a:solidFill>
              </a:rPr>
              <a:t>aferente</a:t>
            </a:r>
            <a:r>
              <a:rPr lang="ro-RO" sz="1600" i="1" dirty="0" smtClean="0">
                <a:solidFill>
                  <a:schemeClr val="bg1"/>
                </a:solidFill>
              </a:rPr>
              <a:t> </a:t>
            </a:r>
            <a:r>
              <a:rPr lang="ro-RO" sz="1600" b="1" i="1" dirty="0">
                <a:solidFill>
                  <a:schemeClr val="bg1"/>
                </a:solidFill>
              </a:rPr>
              <a:t>Documentului justificativ pentru finanțarea intervențiilor din FESI 2014-2020</a:t>
            </a:r>
            <a:endParaRPr lang="ro-RO" altLang="en-US" sz="1600" b="1" i="1" u="sng" dirty="0">
              <a:solidFill>
                <a:schemeClr val="bg1"/>
              </a:solidFill>
            </a:endParaRPr>
          </a:p>
        </p:txBody>
      </p:sp>
      <p:sp>
        <p:nvSpPr>
          <p:cNvPr id="4" name="Substituent conținut 2">
            <a:extLst>
              <a:ext uri="{FF2B5EF4-FFF2-40B4-BE49-F238E27FC236}">
                <a16:creationId xmlns="" xmlns:a16="http://schemas.microsoft.com/office/drawing/2014/main" id="{863DEE65-3DE2-452A-9B1A-813FF3726F8A}"/>
              </a:ext>
            </a:extLst>
          </p:cNvPr>
          <p:cNvSpPr txBox="1">
            <a:spLocks/>
          </p:cNvSpPr>
          <p:nvPr/>
        </p:nvSpPr>
        <p:spPr bwMode="auto">
          <a:xfrm>
            <a:off x="3048" y="1905000"/>
            <a:ext cx="9144000" cy="609600"/>
          </a:xfrm>
          <a:prstGeom prst="rect">
            <a:avLst/>
          </a:prstGeom>
          <a:noFill/>
          <a:ln w="9525">
            <a:noFill/>
            <a:miter lim="800000"/>
            <a:headEnd/>
            <a:tailEnd/>
          </a:ln>
        </p:spPr>
        <p:txBody>
          <a:bodyPr/>
          <a:lstStyle>
            <a:defPPr>
              <a:defRPr lang="ro-RO"/>
            </a:defPPr>
            <a:lvl1pPr lvl="0">
              <a:defRPr sz="1600">
                <a:solidFill>
                  <a:srgbClr val="000000"/>
                </a:solidFill>
              </a:defRPr>
            </a:lvl1pPr>
          </a:lstStyle>
          <a:p>
            <a:r>
              <a:rPr lang="ro-RO" b="1" i="1" dirty="0" smtClean="0">
                <a:solidFill>
                  <a:srgbClr val="333399"/>
                </a:solidFill>
              </a:rPr>
              <a:t>3.1.</a:t>
            </a:r>
            <a:r>
              <a:rPr lang="en-US" b="1" i="1" dirty="0" smtClean="0">
                <a:solidFill>
                  <a:srgbClr val="333399"/>
                </a:solidFill>
              </a:rPr>
              <a:t> </a:t>
            </a:r>
            <a:r>
              <a:rPr lang="ro-RO" altLang="en-US" b="1" i="1" dirty="0" smtClean="0">
                <a:solidFill>
                  <a:srgbClr val="333399"/>
                </a:solidFill>
              </a:rPr>
              <a:t>- </a:t>
            </a:r>
            <a:r>
              <a:rPr lang="ro-RO" b="1" i="1" dirty="0" smtClean="0">
                <a:solidFill>
                  <a:srgbClr val="333399"/>
                </a:solidFill>
              </a:rPr>
              <a:t>Acordă asistență (de tip helpdesk) beneficiarilor în elaborarea proiectelor prioritare din Documentul justificativ pentru finanțarea intervențiilor din FESI 2014-2020.</a:t>
            </a:r>
            <a:endParaRPr lang="ro-RO" altLang="en-US" b="1" i="1" dirty="0">
              <a:solidFill>
                <a:srgbClr val="333399"/>
              </a:solidFill>
            </a:endParaRPr>
          </a:p>
        </p:txBody>
      </p:sp>
      <p:sp>
        <p:nvSpPr>
          <p:cNvPr id="5" name="Rectangle 4"/>
          <p:cNvSpPr/>
          <p:nvPr/>
        </p:nvSpPr>
        <p:spPr>
          <a:xfrm>
            <a:off x="0" y="2690336"/>
            <a:ext cx="9144000" cy="1471172"/>
          </a:xfrm>
          <a:prstGeom prst="rect">
            <a:avLst/>
          </a:prstGeom>
        </p:spPr>
        <p:txBody>
          <a:bodyPr wrap="square">
            <a:spAutoFit/>
          </a:bodyPr>
          <a:lstStyle/>
          <a:p>
            <a:pPr marL="342900" lvl="1" indent="-342900">
              <a:spcBef>
                <a:spcPct val="20000"/>
              </a:spcBef>
              <a:buFont typeface="Wingdings" panose="05000000000000000000" pitchFamily="2" charset="2"/>
              <a:buChar char="Ø"/>
            </a:pPr>
            <a:r>
              <a:rPr lang="ro-RO" altLang="en-US" sz="1400" b="1" dirty="0"/>
              <a:t>Întâlniri bilaterale </a:t>
            </a:r>
            <a:r>
              <a:rPr lang="ro-RO" sz="1400" dirty="0"/>
              <a:t>cu reprezentanți ai municipiilor reședință de județ  privind stadiul pregătirii cererilor de finanțare pentru proiectele din Listele aferente DJ FESI 2014-2020, identificarea problemelor întâmpinate pentru depunerea acestora:        </a:t>
            </a:r>
          </a:p>
          <a:p>
            <a:pPr marL="0" lvl="1">
              <a:spcBef>
                <a:spcPct val="20000"/>
              </a:spcBef>
            </a:pPr>
            <a:r>
              <a:rPr lang="ro-RO" sz="1400" dirty="0" smtClean="0"/>
              <a:t> </a:t>
            </a:r>
            <a:endParaRPr lang="ro-RO" sz="1600" u="sng" dirty="0"/>
          </a:p>
          <a:p>
            <a:pPr marL="742950" lvl="1" indent="-285750">
              <a:spcBef>
                <a:spcPct val="20000"/>
              </a:spcBef>
              <a:buFont typeface="Arial" panose="020B0604020202020204" pitchFamily="34" charset="0"/>
              <a:buChar char="−"/>
              <a:defRPr/>
            </a:pPr>
            <a:r>
              <a:rPr lang="ro-RO" sz="1400" dirty="0">
                <a:solidFill>
                  <a:srgbClr val="000000"/>
                </a:solidFill>
                <a:latin typeface="+mn-lt"/>
                <a:cs typeface="+mn-cs"/>
              </a:rPr>
              <a:t>Ploiești </a:t>
            </a:r>
            <a:r>
              <a:rPr lang="ro-RO" sz="1400" dirty="0">
                <a:solidFill>
                  <a:srgbClr val="000000"/>
                </a:solidFill>
                <a:latin typeface="+mn-lt"/>
                <a:cs typeface="+mn-cs"/>
              </a:rPr>
              <a:t>(11 </a:t>
            </a:r>
            <a:r>
              <a:rPr lang="ro-RO" sz="1400" dirty="0">
                <a:solidFill>
                  <a:srgbClr val="000000"/>
                </a:solidFill>
                <a:latin typeface="+mn-lt"/>
                <a:cs typeface="+mn-cs"/>
              </a:rPr>
              <a:t>mai 2018), Slobozia </a:t>
            </a:r>
            <a:r>
              <a:rPr lang="ro-RO" sz="1400" dirty="0">
                <a:solidFill>
                  <a:srgbClr val="000000"/>
                </a:solidFill>
                <a:latin typeface="+mn-lt"/>
                <a:cs typeface="+mn-cs"/>
              </a:rPr>
              <a:t>(14 </a:t>
            </a:r>
            <a:r>
              <a:rPr lang="ro-RO" sz="1400" dirty="0">
                <a:solidFill>
                  <a:srgbClr val="000000"/>
                </a:solidFill>
                <a:latin typeface="+mn-lt"/>
                <a:cs typeface="+mn-cs"/>
              </a:rPr>
              <a:t>mai 2018), </a:t>
            </a:r>
            <a:r>
              <a:rPr lang="ro-RO" sz="1400" dirty="0">
                <a:solidFill>
                  <a:srgbClr val="000000"/>
                </a:solidFill>
                <a:latin typeface="+mn-lt"/>
                <a:cs typeface="+mn-cs"/>
              </a:rPr>
              <a:t>Giurgiu (18 </a:t>
            </a:r>
            <a:r>
              <a:rPr lang="ro-RO" sz="1400" dirty="0">
                <a:solidFill>
                  <a:srgbClr val="000000"/>
                </a:solidFill>
                <a:latin typeface="+mn-lt"/>
                <a:cs typeface="+mn-cs"/>
              </a:rPr>
              <a:t>mai 2018</a:t>
            </a:r>
            <a:r>
              <a:rPr lang="ro-RO" sz="1400" dirty="0" smtClean="0">
                <a:solidFill>
                  <a:srgbClr val="000000"/>
                </a:solidFill>
                <a:latin typeface="+mn-lt"/>
                <a:cs typeface="+mn-cs"/>
              </a:rPr>
              <a:t>), </a:t>
            </a:r>
            <a:r>
              <a:rPr lang="ro-RO" sz="1400" dirty="0">
                <a:solidFill>
                  <a:srgbClr val="000000"/>
                </a:solidFill>
                <a:latin typeface="+mn-lt"/>
                <a:cs typeface="+mn-cs"/>
              </a:rPr>
              <a:t>Alexandria (29 mai 2018), </a:t>
            </a:r>
            <a:r>
              <a:rPr lang="ro-RO" sz="1400" dirty="0">
                <a:solidFill>
                  <a:srgbClr val="000000"/>
                </a:solidFill>
                <a:latin typeface="+mn-lt"/>
                <a:cs typeface="+mn-cs"/>
              </a:rPr>
              <a:t>Piteşti (30 mai 2018), Călăraşi</a:t>
            </a:r>
            <a:r>
              <a:rPr lang="ro-RO" sz="1400" dirty="0">
                <a:solidFill>
                  <a:srgbClr val="000000"/>
                </a:solidFill>
                <a:latin typeface="+mn-lt"/>
                <a:cs typeface="+mn-cs"/>
              </a:rPr>
              <a:t> (31 mai 2018</a:t>
            </a:r>
            <a:r>
              <a:rPr lang="ro-RO" sz="1400" dirty="0" smtClean="0">
                <a:solidFill>
                  <a:srgbClr val="000000"/>
                </a:solidFill>
                <a:latin typeface="+mn-lt"/>
                <a:cs typeface="+mn-cs"/>
              </a:rPr>
              <a:t>), Târgoviște (6 iunie 2018).</a:t>
            </a:r>
            <a:endParaRPr lang="ro-RO" sz="1400" dirty="0">
              <a:solidFill>
                <a:srgbClr val="000000"/>
              </a:solidFill>
              <a:latin typeface="+mn-lt"/>
              <a:cs typeface="+mn-cs"/>
            </a:endParaRPr>
          </a:p>
        </p:txBody>
      </p:sp>
      <p:pic>
        <p:nvPicPr>
          <p:cNvPr id="6" name="Picture 3" descr="C:\Users\Georgeta Voinea\Desktop\5522902.jpg">
            <a:extLst>
              <a:ext uri="{FF2B5EF4-FFF2-40B4-BE49-F238E27FC236}">
                <a16:creationId xmlns:a16="http://schemas.microsoft.com/office/drawing/2014/main" xmlns="" id="{3D5E7B4D-0F03-4784-BBE6-1ECAA1A936A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4724400"/>
            <a:ext cx="1271588"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2282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u 1">
            <a:extLst>
              <a:ext uri="{FF2B5EF4-FFF2-40B4-BE49-F238E27FC236}">
                <a16:creationId xmlns="" xmlns:a16="http://schemas.microsoft.com/office/drawing/2014/main" id="{58AB63FA-87D7-4FC1-97E8-8724669E3E65}"/>
              </a:ext>
            </a:extLst>
          </p:cNvPr>
          <p:cNvSpPr txBox="1">
            <a:spLocks noChangeArrowheads="1"/>
          </p:cNvSpPr>
          <p:nvPr/>
        </p:nvSpPr>
        <p:spPr bwMode="auto">
          <a:xfrm>
            <a:off x="0" y="1126067"/>
            <a:ext cx="9144000" cy="6096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indent="0" algn="just">
              <a:spcBef>
                <a:spcPct val="0"/>
              </a:spcBef>
              <a:buNone/>
            </a:pPr>
            <a:r>
              <a:rPr lang="ro-RO" altLang="en-US" sz="1600" b="1" i="1" dirty="0" smtClean="0">
                <a:solidFill>
                  <a:schemeClr val="bg1"/>
                </a:solidFill>
              </a:rPr>
              <a:t>4. Acordarea </a:t>
            </a:r>
            <a:r>
              <a:rPr lang="ro-RO" altLang="en-US" sz="1600" b="1" i="1" dirty="0">
                <a:solidFill>
                  <a:schemeClr val="bg1"/>
                </a:solidFill>
              </a:rPr>
              <a:t>de sprijin pentru implementarea dezvoltării urbane durabile</a:t>
            </a:r>
            <a:endParaRPr lang="ro-RO" altLang="en-US" sz="1600" b="1" i="1" u="sng" dirty="0">
              <a:solidFill>
                <a:schemeClr val="bg1"/>
              </a:solidFill>
            </a:endParaRPr>
          </a:p>
        </p:txBody>
      </p:sp>
      <p:sp>
        <p:nvSpPr>
          <p:cNvPr id="5" name="Substituent conținut 2">
            <a:extLst>
              <a:ext uri="{FF2B5EF4-FFF2-40B4-BE49-F238E27FC236}">
                <a16:creationId xmlns="" xmlns:a16="http://schemas.microsoft.com/office/drawing/2014/main" id="{863DEE65-3DE2-452A-9B1A-813FF3726F8A}"/>
              </a:ext>
            </a:extLst>
          </p:cNvPr>
          <p:cNvSpPr txBox="1">
            <a:spLocks/>
          </p:cNvSpPr>
          <p:nvPr/>
        </p:nvSpPr>
        <p:spPr bwMode="auto">
          <a:xfrm>
            <a:off x="0" y="1752600"/>
            <a:ext cx="9144000" cy="533400"/>
          </a:xfrm>
          <a:prstGeom prst="rect">
            <a:avLst/>
          </a:prstGeom>
          <a:noFill/>
          <a:ln w="9525">
            <a:noFill/>
            <a:miter lim="800000"/>
            <a:headEnd/>
            <a:tailEnd/>
          </a:ln>
        </p:spPr>
        <p:txBody>
          <a:bodyPr/>
          <a:lstStyle>
            <a:defPPr>
              <a:defRPr lang="ro-RO"/>
            </a:defPPr>
            <a:lvl1pPr lvl="0">
              <a:defRPr sz="1600">
                <a:solidFill>
                  <a:srgbClr val="000000"/>
                </a:solidFill>
              </a:defRPr>
            </a:lvl1pPr>
          </a:lstStyle>
          <a:p>
            <a:pPr marL="342900" indent="-342900">
              <a:spcBef>
                <a:spcPct val="20000"/>
              </a:spcBef>
              <a:defRPr/>
            </a:pPr>
            <a:r>
              <a:rPr lang="en-US" b="1" i="1" dirty="0">
                <a:solidFill>
                  <a:srgbClr val="333399"/>
                </a:solidFill>
              </a:rPr>
              <a:t>4</a:t>
            </a:r>
            <a:r>
              <a:rPr lang="vi-VN" b="1" i="1" dirty="0" smtClean="0">
                <a:solidFill>
                  <a:srgbClr val="333399"/>
                </a:solidFill>
              </a:rPr>
              <a:t>.1</a:t>
            </a:r>
            <a:r>
              <a:rPr lang="vi-VN" b="1" i="1" dirty="0">
                <a:solidFill>
                  <a:srgbClr val="333399"/>
                </a:solidFill>
              </a:rPr>
              <a:t>. - Sprijinirea MRJ în procesul de negociere a alocărilor financiare pe obiectivele specifice AP4</a:t>
            </a:r>
            <a:endParaRPr lang="ro-RO" b="1" i="1" dirty="0">
              <a:solidFill>
                <a:srgbClr val="333399"/>
              </a:solidFill>
            </a:endParaRPr>
          </a:p>
          <a:p>
            <a:endParaRPr lang="ro-RO" altLang="en-US" b="1" i="1" dirty="0">
              <a:solidFill>
                <a:srgbClr val="333399"/>
              </a:solidFill>
            </a:endParaRPr>
          </a:p>
        </p:txBody>
      </p:sp>
      <p:sp>
        <p:nvSpPr>
          <p:cNvPr id="6" name="Substituent conținut 2"/>
          <p:cNvSpPr txBox="1">
            <a:spLocks/>
          </p:cNvSpPr>
          <p:nvPr/>
        </p:nvSpPr>
        <p:spPr bwMode="auto">
          <a:xfrm>
            <a:off x="0" y="2362200"/>
            <a:ext cx="9144000" cy="2057400"/>
          </a:xfrm>
          <a:prstGeom prst="rect">
            <a:avLst/>
          </a:prstGeom>
          <a:noFill/>
          <a:ln w="9525">
            <a:noFill/>
            <a:miter lim="800000"/>
            <a:headEnd/>
            <a:tailEnd/>
          </a:ln>
        </p:spPr>
        <p:txBody>
          <a:bodyPr/>
          <a:lstStyle/>
          <a:p>
            <a:pPr marL="742950" lvl="1" indent="-285750">
              <a:spcBef>
                <a:spcPct val="20000"/>
              </a:spcBef>
              <a:defRPr/>
            </a:pPr>
            <a:r>
              <a:rPr lang="ro-RO" sz="1400" u="sng" kern="0" dirty="0" smtClean="0">
                <a:solidFill>
                  <a:srgbClr val="000000"/>
                </a:solidFill>
                <a:latin typeface="+mn-lt"/>
                <a:cs typeface="+mn-cs"/>
              </a:rPr>
              <a:t>august </a:t>
            </a:r>
            <a:r>
              <a:rPr lang="ro-RO" sz="1400" u="sng" kern="0" dirty="0">
                <a:solidFill>
                  <a:srgbClr val="000000"/>
                </a:solidFill>
                <a:latin typeface="+mn-lt"/>
                <a:cs typeface="+mn-cs"/>
              </a:rPr>
              <a:t>– septembrie 2017</a:t>
            </a:r>
          </a:p>
          <a:p>
            <a:pPr marL="742950" lvl="1" indent="-285750">
              <a:spcBef>
                <a:spcPct val="20000"/>
              </a:spcBef>
              <a:buFont typeface="Arial" panose="020B0604020202020204" pitchFamily="34" charset="0"/>
              <a:buChar char="−"/>
              <a:defRPr/>
            </a:pPr>
            <a:r>
              <a:rPr lang="ro-RO" altLang="en-US" sz="1400" dirty="0">
                <a:solidFill>
                  <a:srgbClr val="000000"/>
                </a:solidFill>
                <a:latin typeface="+mn-lt"/>
                <a:cs typeface="+mn-cs"/>
              </a:rPr>
              <a:t>informare cu privire la posibilitatea negocierii alocărilor pe OS ale AP </a:t>
            </a:r>
            <a:r>
              <a:rPr lang="ro-RO" altLang="en-US" sz="1400" dirty="0">
                <a:solidFill>
                  <a:srgbClr val="000000"/>
                </a:solidFill>
                <a:latin typeface="+mn-lt"/>
                <a:cs typeface="+mn-cs"/>
              </a:rPr>
              <a:t>4;</a:t>
            </a:r>
          </a:p>
          <a:p>
            <a:pPr marL="742950" lvl="1" indent="-285750">
              <a:spcBef>
                <a:spcPct val="20000"/>
              </a:spcBef>
              <a:buFont typeface="Arial" panose="020B0604020202020204" pitchFamily="34" charset="0"/>
              <a:buChar char="−"/>
              <a:defRPr/>
            </a:pPr>
            <a:endParaRPr lang="ro-RO" altLang="en-US" sz="1400" dirty="0">
              <a:solidFill>
                <a:srgbClr val="000000"/>
              </a:solidFill>
              <a:latin typeface="+mn-lt"/>
              <a:cs typeface="+mn-cs"/>
            </a:endParaRPr>
          </a:p>
          <a:p>
            <a:pPr marL="742950" lvl="1" indent="-285750">
              <a:spcBef>
                <a:spcPct val="20000"/>
              </a:spcBef>
              <a:buFont typeface="Arial" panose="020B0604020202020204" pitchFamily="34" charset="0"/>
              <a:buChar char="−"/>
              <a:defRPr/>
            </a:pPr>
            <a:r>
              <a:rPr lang="ro-RO" sz="1400" dirty="0" smtClean="0">
                <a:solidFill>
                  <a:srgbClr val="000000"/>
                </a:solidFill>
                <a:latin typeface="+mn-lt"/>
                <a:cs typeface="+mn-cs"/>
              </a:rPr>
              <a:t>Prima întâlnire </a:t>
            </a:r>
            <a:r>
              <a:rPr lang="ro-RO" sz="1400" dirty="0">
                <a:solidFill>
                  <a:srgbClr val="000000"/>
                </a:solidFill>
                <a:latin typeface="+mn-lt"/>
                <a:cs typeface="+mn-cs"/>
              </a:rPr>
              <a:t>de lucru privind procesul de negociere a alocărilor financiare nerambursabile, organizator SDU/ADR SM (Călărași</a:t>
            </a:r>
            <a:r>
              <a:rPr lang="ro-RO" sz="1400" dirty="0">
                <a:solidFill>
                  <a:srgbClr val="000000"/>
                </a:solidFill>
                <a:latin typeface="+mn-lt"/>
                <a:cs typeface="+mn-cs"/>
              </a:rPr>
              <a:t>);</a:t>
            </a:r>
          </a:p>
          <a:p>
            <a:pPr marL="742950" lvl="1" indent="-285750">
              <a:spcBef>
                <a:spcPct val="20000"/>
              </a:spcBef>
              <a:buFont typeface="Arial" panose="020B0604020202020204" pitchFamily="34" charset="0"/>
              <a:buChar char="−"/>
              <a:defRPr/>
            </a:pPr>
            <a:endParaRPr lang="ro-RO" sz="1400" dirty="0">
              <a:solidFill>
                <a:srgbClr val="000000"/>
              </a:solidFill>
              <a:latin typeface="+mn-lt"/>
              <a:cs typeface="+mn-cs"/>
            </a:endParaRPr>
          </a:p>
          <a:p>
            <a:pPr marL="742950" lvl="1" indent="-285750">
              <a:spcBef>
                <a:spcPct val="20000"/>
              </a:spcBef>
              <a:buFont typeface="Arial" panose="020B0604020202020204" pitchFamily="34" charset="0"/>
              <a:buChar char="−"/>
              <a:defRPr/>
            </a:pPr>
            <a:r>
              <a:rPr lang="ro-RO" sz="1400" dirty="0">
                <a:solidFill>
                  <a:srgbClr val="000000"/>
                </a:solidFill>
                <a:latin typeface="+mn-lt"/>
                <a:cs typeface="+mn-cs"/>
              </a:rPr>
              <a:t>semnarea „Acordului de negociere privind alocările financiare pentru AP 4 POR 2014 -2020” de către fiecare </a:t>
            </a:r>
            <a:r>
              <a:rPr lang="ro-RO" sz="1400" dirty="0" smtClean="0">
                <a:solidFill>
                  <a:srgbClr val="000000"/>
                </a:solidFill>
                <a:latin typeface="+mn-lt"/>
                <a:cs typeface="+mn-cs"/>
              </a:rPr>
              <a:t>MRJ.</a:t>
            </a:r>
            <a:endParaRPr lang="en-GB" sz="1400" dirty="0">
              <a:solidFill>
                <a:srgbClr val="000000"/>
              </a:solidFill>
              <a:latin typeface="+mn-lt"/>
              <a:cs typeface="+mn-cs"/>
            </a:endParaRPr>
          </a:p>
          <a:p>
            <a:pPr marL="342900" indent="-342900">
              <a:spcBef>
                <a:spcPct val="20000"/>
              </a:spcBef>
              <a:defRPr/>
            </a:pPr>
            <a:endParaRPr lang="ro-RO" sz="1600" b="1" i="1" dirty="0">
              <a:solidFill>
                <a:schemeClr val="accent2"/>
              </a:solidFill>
            </a:endParaRPr>
          </a:p>
        </p:txBody>
      </p:sp>
      <p:pic>
        <p:nvPicPr>
          <p:cNvPr id="7" name="Picture 12" descr="\\192.168.0.239\Comunicare\SDU\Evenimente\2017\17 august 2017 negociere\Foto\DSC_008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0680" y="4495800"/>
            <a:ext cx="3075432"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95754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66800"/>
            <a:ext cx="9183200" cy="338554"/>
          </a:xfrm>
          <a:prstGeom prst="rect">
            <a:avLst/>
          </a:prstGeom>
        </p:spPr>
        <p:txBody>
          <a:bodyPr wrap="square">
            <a:spAutoFit/>
          </a:bodyPr>
          <a:lstStyle/>
          <a:p>
            <a:pPr marL="342900" indent="-342900">
              <a:spcBef>
                <a:spcPct val="20000"/>
              </a:spcBef>
              <a:defRPr/>
            </a:pPr>
            <a:r>
              <a:rPr lang="en-US" altLang="en-US" sz="1600" b="1" i="1" kern="0" dirty="0">
                <a:solidFill>
                  <a:srgbClr val="333399"/>
                </a:solidFill>
              </a:rPr>
              <a:t>4</a:t>
            </a:r>
            <a:r>
              <a:rPr lang="ro-RO" altLang="en-US" sz="1600" b="1" i="1" kern="0" dirty="0">
                <a:solidFill>
                  <a:srgbClr val="333399"/>
                </a:solidFill>
              </a:rPr>
              <a:t>.2. - R</a:t>
            </a:r>
            <a:r>
              <a:rPr lang="it-IT" altLang="en-US" sz="1600" b="1" i="1" kern="0" dirty="0">
                <a:solidFill>
                  <a:srgbClr val="333399"/>
                </a:solidFill>
              </a:rPr>
              <a:t>apoarte/analize</a:t>
            </a:r>
            <a:r>
              <a:rPr lang="ro-RO" altLang="en-US" sz="1600" b="1" i="1" kern="0" dirty="0">
                <a:solidFill>
                  <a:srgbClr val="333399"/>
                </a:solidFill>
              </a:rPr>
              <a:t> elaborate </a:t>
            </a:r>
            <a:r>
              <a:rPr lang="it-IT" altLang="en-US" sz="1600" b="1" i="1" kern="0" dirty="0">
                <a:solidFill>
                  <a:srgbClr val="333399"/>
                </a:solidFill>
              </a:rPr>
              <a:t>la solicitarea AMPOR</a:t>
            </a:r>
            <a:endParaRPr lang="ro-RO" altLang="en-US" sz="1600" b="1" i="1" kern="0" dirty="0">
              <a:solidFill>
                <a:srgbClr val="333399"/>
              </a:solidFill>
            </a:endParaRPr>
          </a:p>
        </p:txBody>
      </p:sp>
      <p:sp>
        <p:nvSpPr>
          <p:cNvPr id="5" name="Substituent conținut 2">
            <a:extLst>
              <a:ext uri="{FF2B5EF4-FFF2-40B4-BE49-F238E27FC236}">
                <a16:creationId xmlns="" xmlns:a16="http://schemas.microsoft.com/office/drawing/2014/main" id="{08F90081-7642-4AF7-9815-28349B6CCC84}"/>
              </a:ext>
            </a:extLst>
          </p:cNvPr>
          <p:cNvSpPr txBox="1">
            <a:spLocks noChangeArrowheads="1"/>
          </p:cNvSpPr>
          <p:nvPr/>
        </p:nvSpPr>
        <p:spPr bwMode="auto">
          <a:xfrm>
            <a:off x="0" y="1447800"/>
            <a:ext cx="91440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457200" lvl="1" indent="0">
              <a:buNone/>
              <a:defRPr/>
            </a:pPr>
            <a:r>
              <a:rPr lang="ro-RO" altLang="en-US" sz="1400" u="sng" dirty="0">
                <a:solidFill>
                  <a:srgbClr val="000000"/>
                </a:solidFill>
              </a:rPr>
              <a:t>F</a:t>
            </a:r>
            <a:r>
              <a:rPr lang="ro-RO" altLang="en-US" sz="1400" u="sng" dirty="0" smtClean="0">
                <a:solidFill>
                  <a:srgbClr val="000000"/>
                </a:solidFill>
              </a:rPr>
              <a:t>ebruarie </a:t>
            </a:r>
            <a:r>
              <a:rPr lang="ro-RO" altLang="en-US" sz="1400" u="sng" dirty="0">
                <a:solidFill>
                  <a:srgbClr val="000000"/>
                </a:solidFill>
              </a:rPr>
              <a:t>2017</a:t>
            </a:r>
          </a:p>
          <a:p>
            <a:pPr lvl="1">
              <a:buFont typeface="Arial" panose="020B0604020202020204" pitchFamily="34" charset="0"/>
              <a:buChar char="−"/>
              <a:defRPr/>
            </a:pPr>
            <a:r>
              <a:rPr lang="ro-RO" sz="1400" dirty="0"/>
              <a:t>actualizare situație privind stadiul SIDU și </a:t>
            </a:r>
            <a:r>
              <a:rPr lang="ro-RO" sz="1400" dirty="0" smtClean="0"/>
              <a:t>PMUD;</a:t>
            </a:r>
            <a:endParaRPr lang="ro-RO" sz="1400" dirty="0"/>
          </a:p>
          <a:p>
            <a:pPr lvl="1">
              <a:buFont typeface="Arial" panose="020B0604020202020204" pitchFamily="34" charset="0"/>
              <a:buChar char="−"/>
              <a:defRPr/>
            </a:pPr>
            <a:r>
              <a:rPr lang="ro-RO" sz="1400" dirty="0" smtClean="0"/>
              <a:t>Centralizare și transmitere </a:t>
            </a:r>
            <a:r>
              <a:rPr lang="ro-RO" sz="1400" dirty="0"/>
              <a:t>„Fișă Jaspers privind transportul public” - </a:t>
            </a:r>
            <a:r>
              <a:rPr lang="ro-RO" sz="1400" dirty="0" smtClean="0"/>
              <a:t>MRJ </a:t>
            </a:r>
            <a:r>
              <a:rPr lang="ro-RO" sz="1400" dirty="0"/>
              <a:t>ale regiunii Sud </a:t>
            </a:r>
            <a:r>
              <a:rPr lang="ro-RO" sz="1400" dirty="0" smtClean="0"/>
              <a:t>Muntenia. </a:t>
            </a:r>
            <a:endParaRPr lang="ro-RO" sz="1400" dirty="0"/>
          </a:p>
          <a:p>
            <a:pPr marL="457200" lvl="1" indent="0">
              <a:buNone/>
              <a:defRPr/>
            </a:pPr>
            <a:r>
              <a:rPr lang="ro-RO" sz="1400" u="sng" dirty="0">
                <a:solidFill>
                  <a:srgbClr val="000000"/>
                </a:solidFill>
              </a:rPr>
              <a:t>M</a:t>
            </a:r>
            <a:r>
              <a:rPr lang="ro-RO" sz="1400" u="sng" dirty="0">
                <a:solidFill>
                  <a:srgbClr val="000000"/>
                </a:solidFill>
              </a:rPr>
              <a:t>artie 2017</a:t>
            </a:r>
            <a:endParaRPr lang="ro-RO" sz="1400" u="sng" dirty="0">
              <a:solidFill>
                <a:srgbClr val="000000"/>
              </a:solidFill>
            </a:endParaRPr>
          </a:p>
          <a:p>
            <a:pPr lvl="1">
              <a:buFont typeface="Arial" panose="020B0604020202020204" pitchFamily="34" charset="0"/>
              <a:buChar char="−"/>
              <a:defRPr/>
            </a:pPr>
            <a:r>
              <a:rPr lang="ro-RO" sz="1400" dirty="0" smtClean="0"/>
              <a:t>transmitere </a:t>
            </a:r>
            <a:r>
              <a:rPr lang="ro-RO" sz="1400" dirty="0"/>
              <a:t>sugestii/propuneri către AMPOR privind </a:t>
            </a:r>
            <a:r>
              <a:rPr lang="ro-RO" sz="1400" dirty="0" smtClean="0"/>
              <a:t>GS pentru AP </a:t>
            </a:r>
            <a:r>
              <a:rPr lang="ro-RO" sz="1400" dirty="0"/>
              <a:t>4 POR 2014-2020 (variante draft</a:t>
            </a:r>
            <a:r>
              <a:rPr lang="ro-RO" sz="1400" dirty="0" smtClean="0"/>
              <a:t>).</a:t>
            </a:r>
            <a:endParaRPr lang="ro-RO" altLang="en-US" sz="1400" u="sng" dirty="0" smtClean="0">
              <a:solidFill>
                <a:srgbClr val="000000"/>
              </a:solidFill>
            </a:endParaRPr>
          </a:p>
          <a:p>
            <a:pPr lvl="1">
              <a:buFontTx/>
              <a:buNone/>
            </a:pPr>
            <a:r>
              <a:rPr lang="ro-RO" altLang="en-US" sz="1400" u="sng" dirty="0">
                <a:solidFill>
                  <a:srgbClr val="000000"/>
                </a:solidFill>
              </a:rPr>
              <a:t>O</a:t>
            </a:r>
            <a:r>
              <a:rPr lang="ro-RO" altLang="en-US" sz="1400" u="sng" dirty="0" smtClean="0">
                <a:solidFill>
                  <a:srgbClr val="000000"/>
                </a:solidFill>
              </a:rPr>
              <a:t>ctombrie 2017</a:t>
            </a:r>
          </a:p>
          <a:p>
            <a:pPr lvl="1">
              <a:spcBef>
                <a:spcPct val="0"/>
              </a:spcBef>
              <a:buFont typeface="Arial" panose="020B0604020202020204" pitchFamily="34" charset="0"/>
              <a:buChar char="−"/>
            </a:pPr>
            <a:r>
              <a:rPr lang="ro-RO" altLang="ro-RO" sz="1400" dirty="0" smtClean="0"/>
              <a:t>transmitere </a:t>
            </a:r>
            <a:r>
              <a:rPr lang="ro-RO" sz="1400" dirty="0" smtClean="0"/>
              <a:t>informații centralizate referitoare la stadiul implementării AP 4 pentru MRJ din regiunea Sud Muntenia:</a:t>
            </a:r>
          </a:p>
          <a:p>
            <a:pPr lvl="2">
              <a:spcBef>
                <a:spcPct val="0"/>
              </a:spcBef>
              <a:buFont typeface="Arial" panose="020B0604020202020204" pitchFamily="34" charset="0"/>
              <a:buChar char="−"/>
            </a:pPr>
            <a:r>
              <a:rPr lang="ro-RO" sz="1400" dirty="0" smtClean="0"/>
              <a:t>verificare preliminară SIDU+PMUD</a:t>
            </a:r>
            <a:r>
              <a:rPr lang="ro-RO" sz="1400" dirty="0" smtClean="0"/>
              <a:t>; </a:t>
            </a:r>
            <a:endParaRPr lang="ro-RO" sz="1400" dirty="0" smtClean="0"/>
          </a:p>
          <a:p>
            <a:pPr lvl="2">
              <a:spcBef>
                <a:spcPct val="0"/>
              </a:spcBef>
              <a:buFont typeface="Arial" panose="020B0604020202020204" pitchFamily="34" charset="0"/>
              <a:buChar char="−"/>
            </a:pPr>
            <a:r>
              <a:rPr lang="ro-RO" sz="1400" dirty="0" smtClean="0"/>
              <a:t>verificarea conformității administrative și a admisibilității SIDU+PMUD, </a:t>
            </a:r>
          </a:p>
          <a:p>
            <a:pPr lvl="2">
              <a:spcBef>
                <a:spcPct val="0"/>
              </a:spcBef>
              <a:buFont typeface="Arial" panose="020B0604020202020204" pitchFamily="34" charset="0"/>
              <a:buChar char="−"/>
            </a:pPr>
            <a:r>
              <a:rPr lang="ro-RO" sz="1400" dirty="0" smtClean="0"/>
              <a:t>lansări apeluri de fișe de proiecte de către Autoritățile </a:t>
            </a:r>
            <a:r>
              <a:rPr lang="ro-RO" sz="1400" dirty="0" smtClean="0"/>
              <a:t>Urbane; proceduri </a:t>
            </a:r>
            <a:r>
              <a:rPr lang="ro-RO" sz="1400" dirty="0" smtClean="0"/>
              <a:t>de achiziții publice în </a:t>
            </a:r>
            <a:r>
              <a:rPr lang="ro-RO" sz="1400" dirty="0" smtClean="0"/>
              <a:t>derulare</a:t>
            </a:r>
            <a:r>
              <a:rPr lang="ro-RO" sz="1400" dirty="0" smtClean="0"/>
              <a:t>; </a:t>
            </a:r>
            <a:r>
              <a:rPr lang="ro-RO" sz="1400" dirty="0" smtClean="0"/>
              <a:t>transport </a:t>
            </a:r>
            <a:r>
              <a:rPr lang="ro-RO" sz="1400" dirty="0" smtClean="0"/>
              <a:t>public de călători (CSP, publicare anunț intenție în JOUE, aviz C.C.).</a:t>
            </a:r>
            <a:endParaRPr lang="ro-RO" altLang="ro-RO" sz="1400" u="sng" dirty="0" smtClean="0"/>
          </a:p>
          <a:p>
            <a:pPr lvl="1">
              <a:spcBef>
                <a:spcPct val="0"/>
              </a:spcBef>
              <a:buFontTx/>
              <a:buNone/>
            </a:pPr>
            <a:r>
              <a:rPr lang="ro-RO" altLang="ro-RO" sz="1400" u="sng" dirty="0"/>
              <a:t>D</a:t>
            </a:r>
            <a:r>
              <a:rPr lang="ro-RO" altLang="ro-RO" sz="1400" u="sng" dirty="0" smtClean="0"/>
              <a:t>ecembrie 2017</a:t>
            </a:r>
          </a:p>
          <a:p>
            <a:pPr lvl="1">
              <a:spcBef>
                <a:spcPct val="0"/>
              </a:spcBef>
              <a:buFont typeface="Arial" panose="020B0604020202020204" pitchFamily="34" charset="0"/>
              <a:buChar char="−"/>
            </a:pPr>
            <a:r>
              <a:rPr lang="ro-RO" sz="1400" dirty="0" smtClean="0"/>
              <a:t>transmitere informații centralizate actualizate referitoare la:</a:t>
            </a:r>
          </a:p>
          <a:p>
            <a:pPr lvl="2">
              <a:spcBef>
                <a:spcPct val="0"/>
              </a:spcBef>
              <a:buFont typeface="Arial" panose="020B0604020202020204" pitchFamily="34" charset="0"/>
              <a:buChar char="−"/>
            </a:pPr>
            <a:r>
              <a:rPr lang="ro-RO" sz="1400" dirty="0" smtClean="0"/>
              <a:t>transportul public de călători (CSP, publicare anunț intenție în JOUE, asistență JASPERS privind procesul de notificare </a:t>
            </a:r>
            <a:r>
              <a:rPr lang="ro-RO" sz="1400" dirty="0" err="1" smtClean="0"/>
              <a:t>şi</a:t>
            </a:r>
            <a:r>
              <a:rPr lang="ro-RO" sz="1400" dirty="0" smtClean="0"/>
              <a:t> de conformare cu cerințele din Regulamentul (CE) nr. 1370/2007);</a:t>
            </a:r>
          </a:p>
          <a:p>
            <a:pPr lvl="2">
              <a:spcBef>
                <a:spcPct val="0"/>
              </a:spcBef>
              <a:buFont typeface="Arial" panose="020B0604020202020204" pitchFamily="34" charset="0"/>
              <a:buChar char="−"/>
            </a:pPr>
            <a:r>
              <a:rPr lang="ro-RO" sz="1400" dirty="0" smtClean="0"/>
              <a:t>infrastructura de transport (străzi urbane, achiziții mijloace de transport public</a:t>
            </a:r>
            <a:r>
              <a:rPr lang="ro-RO" sz="1400" dirty="0" smtClean="0"/>
              <a:t>).</a:t>
            </a:r>
          </a:p>
          <a:p>
            <a:pPr lvl="1">
              <a:spcBef>
                <a:spcPct val="0"/>
              </a:spcBef>
              <a:buNone/>
            </a:pPr>
            <a:r>
              <a:rPr lang="ro-RO" sz="1400" u="sng" dirty="0"/>
              <a:t>Februarie 2018</a:t>
            </a:r>
          </a:p>
          <a:p>
            <a:pPr lvl="1">
              <a:spcBef>
                <a:spcPct val="0"/>
              </a:spcBef>
              <a:buFont typeface="Arial" panose="020B0604020202020204" pitchFamily="34" charset="0"/>
              <a:buChar char="−"/>
            </a:pPr>
            <a:r>
              <a:rPr lang="ro-RO" sz="1400" dirty="0" smtClean="0"/>
              <a:t>solicitare </a:t>
            </a:r>
            <a:r>
              <a:rPr lang="ro-RO" sz="1400" dirty="0"/>
              <a:t>şi transmitere </a:t>
            </a:r>
            <a:r>
              <a:rPr lang="ro-RO" sz="1400" dirty="0" smtClean="0"/>
              <a:t>informații </a:t>
            </a:r>
            <a:r>
              <a:rPr lang="ro-RO" sz="1400" dirty="0"/>
              <a:t>centralizate la nivelul MRJ referitoare la propunerile de cereri de </a:t>
            </a:r>
            <a:r>
              <a:rPr lang="ro-RO" sz="1400" dirty="0" smtClean="0"/>
              <a:t>finanțare </a:t>
            </a:r>
            <a:r>
              <a:rPr lang="ro-RO" sz="1400" dirty="0"/>
              <a:t>pentru apel de proiecte retrospective.</a:t>
            </a:r>
          </a:p>
          <a:p>
            <a:pPr lvl="1">
              <a:spcBef>
                <a:spcPct val="0"/>
              </a:spcBef>
              <a:buNone/>
            </a:pPr>
            <a:r>
              <a:rPr lang="ro-RO" altLang="ro-RO" sz="1400" u="sng" dirty="0"/>
              <a:t>Mai 2018</a:t>
            </a:r>
          </a:p>
          <a:p>
            <a:pPr lvl="1">
              <a:spcBef>
                <a:spcPct val="0"/>
              </a:spcBef>
              <a:buFont typeface="Arial" panose="020B0604020202020204" pitchFamily="34" charset="0"/>
              <a:buChar char="−"/>
            </a:pPr>
            <a:r>
              <a:rPr lang="ro-RO" altLang="ro-RO" sz="1400" dirty="0" smtClean="0"/>
              <a:t>transmitere informații </a:t>
            </a:r>
            <a:r>
              <a:rPr lang="ro-RO" altLang="ro-RO" sz="1400" dirty="0"/>
              <a:t>centralizate privind chestionarul referitor la stadiul real al contractării serviciilor publice de transport local de călători.</a:t>
            </a:r>
          </a:p>
          <a:p>
            <a:pPr marL="114300" indent="0">
              <a:spcBef>
                <a:spcPct val="0"/>
              </a:spcBef>
              <a:buNone/>
            </a:pPr>
            <a:endParaRPr lang="ro-RO" altLang="en-US" sz="2200" dirty="0">
              <a:solidFill>
                <a:srgbClr val="000000"/>
              </a:solidFill>
            </a:endParaRPr>
          </a:p>
        </p:txBody>
      </p:sp>
    </p:spTree>
    <p:extLst>
      <p:ext uri="{BB962C8B-B14F-4D97-AF65-F5344CB8AC3E}">
        <p14:creationId xmlns:p14="http://schemas.microsoft.com/office/powerpoint/2010/main" val="316980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299206099"/>
              </p:ext>
            </p:extLst>
          </p:nvPr>
        </p:nvGraphicFramePr>
        <p:xfrm>
          <a:off x="0" y="1447800"/>
          <a:ext cx="9144000" cy="5608320"/>
        </p:xfrm>
        <a:graphic>
          <a:graphicData uri="http://schemas.openxmlformats.org/drawingml/2006/table">
            <a:tbl>
              <a:tblPr firstRow="1" bandRow="1">
                <a:tableStyleId>{5C22544A-7EE6-4342-B048-85BDC9FD1C3A}</a:tableStyleId>
              </a:tblPr>
              <a:tblGrid>
                <a:gridCol w="996645"/>
                <a:gridCol w="1169404"/>
                <a:gridCol w="6977951"/>
              </a:tblGrid>
              <a:tr h="8077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o-RO" sz="1300" dirty="0" smtClean="0">
                          <a:solidFill>
                            <a:schemeClr val="bg1"/>
                          </a:solidFill>
                        </a:rPr>
                        <a:t>MRJ</a:t>
                      </a:r>
                      <a:endParaRPr lang="en-GB" sz="1300" dirty="0" smtClean="0">
                        <a:solidFill>
                          <a:schemeClr val="bg1"/>
                        </a:solidFill>
                      </a:endParaRPr>
                    </a:p>
                  </a:txBody>
                  <a:tcPr>
                    <a:solidFill>
                      <a:schemeClr val="accent2">
                        <a:lumMod val="60000"/>
                        <a:lumOff val="40000"/>
                      </a:schemeClr>
                    </a:solidFill>
                  </a:tcPr>
                </a:tc>
                <a:tc>
                  <a:txBody>
                    <a:bodyPr/>
                    <a:lstStyle/>
                    <a:p>
                      <a:pPr algn="ctr"/>
                      <a:r>
                        <a:rPr lang="ro-RO" sz="1300" dirty="0" smtClean="0">
                          <a:solidFill>
                            <a:schemeClr val="bg1"/>
                          </a:solidFill>
                        </a:rPr>
                        <a:t>Nr.</a:t>
                      </a:r>
                      <a:r>
                        <a:rPr lang="ro-RO" sz="1300" baseline="0" dirty="0" smtClean="0">
                          <a:solidFill>
                            <a:schemeClr val="bg1"/>
                          </a:solidFill>
                        </a:rPr>
                        <a:t> </a:t>
                      </a:r>
                      <a:r>
                        <a:rPr lang="ro-RO" sz="1300" baseline="0" dirty="0" smtClean="0">
                          <a:solidFill>
                            <a:schemeClr val="bg1"/>
                          </a:solidFill>
                        </a:rPr>
                        <a:t>proiecte </a:t>
                      </a:r>
                    </a:p>
                    <a:p>
                      <a:pPr algn="ctr"/>
                      <a:r>
                        <a:rPr lang="ro-RO" sz="1300" baseline="0" dirty="0" smtClean="0">
                          <a:solidFill>
                            <a:schemeClr val="bg1"/>
                          </a:solidFill>
                        </a:rPr>
                        <a:t>prioritare </a:t>
                      </a:r>
                    </a:p>
                    <a:p>
                      <a:pPr algn="ctr"/>
                      <a:r>
                        <a:rPr lang="ro-RO" sz="1300" baseline="0" dirty="0" smtClean="0">
                          <a:solidFill>
                            <a:schemeClr val="bg1"/>
                          </a:solidFill>
                        </a:rPr>
                        <a:t>AP </a:t>
                      </a:r>
                      <a:r>
                        <a:rPr lang="ro-RO" sz="1300" baseline="0" dirty="0" smtClean="0">
                          <a:solidFill>
                            <a:schemeClr val="bg1"/>
                          </a:solidFill>
                        </a:rPr>
                        <a:t>4 </a:t>
                      </a:r>
                      <a:r>
                        <a:rPr lang="ro-RO" sz="1300" baseline="0" dirty="0" smtClean="0">
                          <a:solidFill>
                            <a:schemeClr val="bg1"/>
                          </a:solidFill>
                        </a:rPr>
                        <a:t>POR</a:t>
                      </a:r>
                      <a:endParaRPr lang="en-GB" sz="1300" dirty="0">
                        <a:solidFill>
                          <a:schemeClr val="bg1"/>
                        </a:solidFill>
                      </a:endParaRPr>
                    </a:p>
                  </a:txBody>
                  <a:tcPr>
                    <a:solidFill>
                      <a:schemeClr val="accent2">
                        <a:lumMod val="60000"/>
                        <a:lumOff val="40000"/>
                      </a:schemeClr>
                    </a:solidFill>
                  </a:tcPr>
                </a:tc>
                <a:tc>
                  <a:txBody>
                    <a:bodyPr/>
                    <a:lstStyle/>
                    <a:p>
                      <a:pPr algn="ctr"/>
                      <a:r>
                        <a:rPr lang="ro-RO" sz="1300" dirty="0" smtClean="0">
                          <a:solidFill>
                            <a:schemeClr val="bg1"/>
                          </a:solidFill>
                        </a:rPr>
                        <a:t>Stadiul pregătirii cererilor de finanțare </a:t>
                      </a:r>
                    </a:p>
                    <a:p>
                      <a:pPr algn="ctr"/>
                      <a:r>
                        <a:rPr lang="ro-RO" sz="1300" dirty="0" smtClean="0">
                          <a:solidFill>
                            <a:schemeClr val="bg1"/>
                          </a:solidFill>
                        </a:rPr>
                        <a:t> </a:t>
                      </a:r>
                      <a:endParaRPr lang="en-GB" sz="1300" dirty="0">
                        <a:solidFill>
                          <a:schemeClr val="bg1"/>
                        </a:solidFill>
                      </a:endParaRPr>
                    </a:p>
                  </a:txBody>
                  <a:tcPr>
                    <a:solidFill>
                      <a:schemeClr val="accent2">
                        <a:lumMod val="60000"/>
                        <a:lumOff val="40000"/>
                      </a:schemeClr>
                    </a:solidFill>
                  </a:tcPr>
                </a:tc>
              </a:tr>
              <a:tr h="457200">
                <a:tc>
                  <a:txBody>
                    <a:bodyPr/>
                    <a:lstStyle/>
                    <a:p>
                      <a:pPr algn="l"/>
                      <a:r>
                        <a:rPr lang="ro-RO" sz="1300" dirty="0" smtClean="0"/>
                        <a:t>Alexandria</a:t>
                      </a:r>
                      <a:endParaRPr lang="en-GB" sz="1300" dirty="0"/>
                    </a:p>
                  </a:txBody>
                  <a:tcPr/>
                </a:tc>
                <a:tc>
                  <a:txBody>
                    <a:bodyPr/>
                    <a:lstStyle/>
                    <a:p>
                      <a:pPr algn="ctr"/>
                      <a:r>
                        <a:rPr lang="ro-RO" sz="1300" b="1" dirty="0" smtClean="0"/>
                        <a:t>5</a:t>
                      </a:r>
                      <a:endParaRPr lang="en-GB" sz="1300" b="1" dirty="0"/>
                    </a:p>
                  </a:txBody>
                  <a:tcPr/>
                </a:tc>
                <a:tc>
                  <a:txBody>
                    <a:bodyPr/>
                    <a:lstStyle/>
                    <a:p>
                      <a:pPr algn="l"/>
                      <a:r>
                        <a:rPr lang="ro-RO" sz="1300" b="0" dirty="0" smtClean="0"/>
                        <a:t>1 proiect </a:t>
                      </a:r>
                      <a:r>
                        <a:rPr lang="ro-RO" sz="1300" dirty="0" smtClean="0"/>
                        <a:t>– DALI finalizat</a:t>
                      </a:r>
                    </a:p>
                    <a:p>
                      <a:pPr algn="l"/>
                      <a:r>
                        <a:rPr lang="ro-RO" sz="1300" b="0" dirty="0" smtClean="0"/>
                        <a:t>4 proiecte</a:t>
                      </a:r>
                      <a:r>
                        <a:rPr lang="ro-RO" sz="1300" b="1" dirty="0" smtClean="0"/>
                        <a:t> </a:t>
                      </a:r>
                      <a:r>
                        <a:rPr lang="ro-RO" sz="1300" dirty="0" smtClean="0"/>
                        <a:t>– SF în curs de elaborare</a:t>
                      </a:r>
                      <a:endParaRPr lang="en-GB" sz="1300" dirty="0"/>
                    </a:p>
                  </a:txBody>
                  <a:tcPr/>
                </a:tc>
              </a:tr>
              <a:tr h="457200">
                <a:tc>
                  <a:txBody>
                    <a:bodyPr/>
                    <a:lstStyle/>
                    <a:p>
                      <a:pPr algn="l"/>
                      <a:r>
                        <a:rPr lang="ro-RO" sz="1300" dirty="0" smtClean="0"/>
                        <a:t>Călărași</a:t>
                      </a:r>
                      <a:endParaRPr lang="en-GB" sz="1300" dirty="0"/>
                    </a:p>
                  </a:txBody>
                  <a:tcPr/>
                </a:tc>
                <a:tc>
                  <a:txBody>
                    <a:bodyPr/>
                    <a:lstStyle/>
                    <a:p>
                      <a:pPr algn="ctr"/>
                      <a:r>
                        <a:rPr lang="ro-RO" sz="1300" b="1" dirty="0" smtClean="0"/>
                        <a:t>16</a:t>
                      </a:r>
                      <a:endParaRPr lang="en-GB"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o-RO" sz="1300" b="0" dirty="0" smtClean="0"/>
                        <a:t>2 proiecte </a:t>
                      </a:r>
                      <a:r>
                        <a:rPr lang="ro-RO" sz="1300" dirty="0" smtClean="0"/>
                        <a:t>– DALI finalizat</a:t>
                      </a:r>
                    </a:p>
                    <a:p>
                      <a:pPr marL="0" marR="0" indent="0" algn="l" defTabSz="914400" rtl="0" eaLnBrk="1" fontAlgn="auto" latinLnBrk="0" hangingPunct="1">
                        <a:lnSpc>
                          <a:spcPct val="100000"/>
                        </a:lnSpc>
                        <a:spcBef>
                          <a:spcPts val="0"/>
                        </a:spcBef>
                        <a:spcAft>
                          <a:spcPts val="0"/>
                        </a:spcAft>
                        <a:buClrTx/>
                        <a:buSzTx/>
                        <a:buFontTx/>
                        <a:buNone/>
                        <a:tabLst/>
                        <a:defRPr/>
                      </a:pPr>
                      <a:r>
                        <a:rPr lang="ro-RO" sz="1300" b="0" dirty="0" smtClean="0"/>
                        <a:t>13 proiecte </a:t>
                      </a:r>
                      <a:r>
                        <a:rPr lang="ro-RO" sz="1300" dirty="0" smtClean="0"/>
                        <a:t>– în curs de </a:t>
                      </a:r>
                      <a:r>
                        <a:rPr lang="ro-RO" sz="1300" baseline="0" dirty="0" smtClean="0"/>
                        <a:t>pregătire </a:t>
                      </a:r>
                      <a:r>
                        <a:rPr lang="ro-RO" sz="1300" dirty="0" smtClean="0"/>
                        <a:t>Caiet Sarcini pentru </a:t>
                      </a:r>
                      <a:r>
                        <a:rPr lang="ro-RO" sz="1300" baseline="0" dirty="0" smtClean="0"/>
                        <a:t>elaborare DTE</a:t>
                      </a:r>
                    </a:p>
                    <a:p>
                      <a:pPr algn="l"/>
                      <a:r>
                        <a:rPr lang="ro-RO" sz="1300" b="0" dirty="0" smtClean="0"/>
                        <a:t>1 </a:t>
                      </a:r>
                      <a:r>
                        <a:rPr lang="ro-RO" sz="1300" b="0" dirty="0" smtClean="0"/>
                        <a:t>proiect</a:t>
                      </a:r>
                      <a:r>
                        <a:rPr lang="ro-RO" sz="1300" b="1" dirty="0" smtClean="0"/>
                        <a:t> </a:t>
                      </a:r>
                      <a:r>
                        <a:rPr lang="ro-RO" sz="1300" dirty="0" smtClean="0"/>
                        <a:t>– în</a:t>
                      </a:r>
                      <a:r>
                        <a:rPr lang="ro-RO" sz="1300" baseline="0" dirty="0" smtClean="0"/>
                        <a:t> curs de </a:t>
                      </a:r>
                      <a:r>
                        <a:rPr lang="ro-RO" sz="1300" baseline="0" dirty="0" smtClean="0"/>
                        <a:t>publicare anunț pe SICAP (a 3-a oară) - servicii elaborare DTE</a:t>
                      </a:r>
                      <a:endParaRPr lang="ro-RO" sz="1300" baseline="0" dirty="0" smtClean="0"/>
                    </a:p>
                  </a:txBody>
                  <a:tcPr/>
                </a:tc>
              </a:tr>
              <a:tr h="609600">
                <a:tc>
                  <a:txBody>
                    <a:bodyPr/>
                    <a:lstStyle/>
                    <a:p>
                      <a:pPr algn="l"/>
                      <a:r>
                        <a:rPr lang="ro-RO" sz="1300" dirty="0" smtClean="0"/>
                        <a:t>Giurgiu</a:t>
                      </a:r>
                      <a:endParaRPr lang="en-GB" sz="1300" dirty="0"/>
                    </a:p>
                  </a:txBody>
                  <a:tcPr/>
                </a:tc>
                <a:tc>
                  <a:txBody>
                    <a:bodyPr/>
                    <a:lstStyle/>
                    <a:p>
                      <a:pPr algn="ctr"/>
                      <a:r>
                        <a:rPr lang="ro-RO" sz="1300" b="1" dirty="0" smtClean="0"/>
                        <a:t>12 </a:t>
                      </a:r>
                      <a:endParaRPr lang="en-GB" sz="1300" b="1" dirty="0"/>
                    </a:p>
                  </a:txBody>
                  <a:tcPr/>
                </a:tc>
                <a:tc>
                  <a:txBody>
                    <a:bodyPr/>
                    <a:lstStyle/>
                    <a:p>
                      <a:pPr algn="l"/>
                      <a:r>
                        <a:rPr lang="ro-RO" sz="1300" baseline="0" dirty="0" smtClean="0"/>
                        <a:t>5 proiecte – în contractare elaborare/actualizare DALI</a:t>
                      </a:r>
                    </a:p>
                    <a:p>
                      <a:pPr algn="l"/>
                      <a:r>
                        <a:rPr lang="ro-RO" sz="1300" baseline="0" dirty="0" smtClean="0"/>
                        <a:t>1 proiect – SF în elaborare (grad avansat)</a:t>
                      </a:r>
                    </a:p>
                    <a:p>
                      <a:pPr algn="l"/>
                      <a:r>
                        <a:rPr lang="ro-RO" sz="1300" baseline="0" dirty="0" smtClean="0"/>
                        <a:t>6 proiecte – în contractare servicii elaborare SF/DALI</a:t>
                      </a:r>
                    </a:p>
                  </a:txBody>
                  <a:tcPr/>
                </a:tc>
              </a:tr>
              <a:tr h="198120">
                <a:tc>
                  <a:txBody>
                    <a:bodyPr/>
                    <a:lstStyle/>
                    <a:p>
                      <a:pPr algn="l"/>
                      <a:r>
                        <a:rPr lang="ro-RO" sz="1300" dirty="0" smtClean="0"/>
                        <a:t>Pitești</a:t>
                      </a:r>
                      <a:endParaRPr lang="en-GB" sz="1300" dirty="0"/>
                    </a:p>
                  </a:txBody>
                  <a:tcPr/>
                </a:tc>
                <a:tc>
                  <a:txBody>
                    <a:bodyPr/>
                    <a:lstStyle/>
                    <a:p>
                      <a:pPr algn="ctr"/>
                      <a:r>
                        <a:rPr lang="ro-RO" sz="1300" b="1" dirty="0" smtClean="0"/>
                        <a:t>11</a:t>
                      </a:r>
                      <a:endParaRPr lang="en-GB" sz="1300" b="1" dirty="0"/>
                    </a:p>
                  </a:txBody>
                  <a:tcPr/>
                </a:tc>
                <a:tc>
                  <a:txBody>
                    <a:bodyPr/>
                    <a:lstStyle/>
                    <a:p>
                      <a:pPr algn="l"/>
                      <a:r>
                        <a:rPr lang="ro-RO" sz="1300" baseline="0" dirty="0" smtClean="0"/>
                        <a:t>5 proiecte </a:t>
                      </a:r>
                      <a:r>
                        <a:rPr lang="ro-RO" sz="1300" baseline="0" dirty="0" smtClean="0"/>
                        <a:t>– </a:t>
                      </a:r>
                      <a:r>
                        <a:rPr lang="ro-RO" sz="1300" baseline="0" dirty="0" smtClean="0"/>
                        <a:t>întocmită documentația de atribuire servicii proiectare</a:t>
                      </a:r>
                    </a:p>
                    <a:p>
                      <a:pPr algn="l"/>
                      <a:r>
                        <a:rPr lang="ro-RO" sz="1300" baseline="0" dirty="0" smtClean="0"/>
                        <a:t>5 proiecte – publicare în SICAP documentația de atribuire servicii proiectare</a:t>
                      </a:r>
                    </a:p>
                    <a:p>
                      <a:pPr algn="l"/>
                      <a:r>
                        <a:rPr lang="ro-RO" sz="1300" baseline="0" dirty="0" smtClean="0"/>
                        <a:t>1 proiect – în curs de elaborare CF (</a:t>
                      </a:r>
                      <a:r>
                        <a:rPr lang="ro-RO" sz="1300" baseline="0" dirty="0" err="1" smtClean="0"/>
                        <a:t>MySMIS</a:t>
                      </a:r>
                      <a:r>
                        <a:rPr lang="ro-RO" sz="1300" baseline="0" dirty="0" smtClean="0"/>
                        <a:t>)</a:t>
                      </a:r>
                      <a:endParaRPr lang="ro-RO" sz="1300" baseline="0" dirty="0" smtClean="0"/>
                    </a:p>
                  </a:txBody>
                  <a:tcPr/>
                </a:tc>
              </a:tr>
              <a:tr h="457200">
                <a:tc>
                  <a:txBody>
                    <a:bodyPr/>
                    <a:lstStyle/>
                    <a:p>
                      <a:pPr algn="l"/>
                      <a:r>
                        <a:rPr lang="ro-RO" sz="1300" dirty="0" smtClean="0"/>
                        <a:t>Ploiești</a:t>
                      </a:r>
                      <a:endParaRPr lang="en-GB" sz="1300" dirty="0"/>
                    </a:p>
                  </a:txBody>
                  <a:tcPr/>
                </a:tc>
                <a:tc>
                  <a:txBody>
                    <a:bodyPr/>
                    <a:lstStyle/>
                    <a:p>
                      <a:pPr algn="ctr"/>
                      <a:r>
                        <a:rPr lang="ro-RO" sz="1300" b="1" dirty="0" smtClean="0"/>
                        <a:t>9</a:t>
                      </a:r>
                      <a:endParaRPr lang="en-GB"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o-RO" sz="1300" baseline="0" dirty="0" smtClean="0"/>
                        <a:t>1 proiect – SF finalizat</a:t>
                      </a:r>
                      <a:br>
                        <a:rPr lang="ro-RO" sz="1300" baseline="0" dirty="0" smtClean="0"/>
                      </a:br>
                      <a:r>
                        <a:rPr lang="ro-RO" sz="1300" baseline="0" dirty="0" smtClean="0"/>
                        <a:t>3 proiecte – SF în curs de finalizare/elaborare</a:t>
                      </a:r>
                    </a:p>
                    <a:p>
                      <a:pPr algn="l"/>
                      <a:r>
                        <a:rPr lang="ro-RO" sz="1300" baseline="0" dirty="0" smtClean="0"/>
                        <a:t>5 proiecte - în curs de derulare procedura de atribuire servicii de consultanță/ proiectare</a:t>
                      </a:r>
                    </a:p>
                  </a:txBody>
                  <a:tcPr/>
                </a:tc>
              </a:tr>
              <a:tr h="405578">
                <a:tc>
                  <a:txBody>
                    <a:bodyPr/>
                    <a:lstStyle/>
                    <a:p>
                      <a:pPr algn="l"/>
                      <a:r>
                        <a:rPr lang="ro-RO" sz="1300" dirty="0" smtClean="0"/>
                        <a:t>Slobozia</a:t>
                      </a:r>
                      <a:endParaRPr lang="en-GB" sz="1300" dirty="0"/>
                    </a:p>
                  </a:txBody>
                  <a:tcPr/>
                </a:tc>
                <a:tc>
                  <a:txBody>
                    <a:bodyPr/>
                    <a:lstStyle/>
                    <a:p>
                      <a:pPr algn="ctr"/>
                      <a:r>
                        <a:rPr lang="ro-RO" sz="1300" b="1" dirty="0" smtClean="0"/>
                        <a:t>15</a:t>
                      </a:r>
                      <a:endParaRPr lang="en-GB"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o-RO" sz="1300" baseline="0" dirty="0" smtClean="0"/>
                        <a:t>1 proiect – în curs de predare DTE (11.06.2018)</a:t>
                      </a:r>
                    </a:p>
                    <a:p>
                      <a:pPr algn="l"/>
                      <a:r>
                        <a:rPr lang="ro-RO" sz="1300" baseline="0" dirty="0" smtClean="0"/>
                        <a:t>2 </a:t>
                      </a:r>
                      <a:r>
                        <a:rPr lang="ro-RO" sz="1300" baseline="0" dirty="0" smtClean="0"/>
                        <a:t>proiecte – </a:t>
                      </a:r>
                      <a:r>
                        <a:rPr lang="ro-RO" sz="1300" baseline="0" dirty="0" smtClean="0"/>
                        <a:t>contracte semnate pentru elaborarea DTE</a:t>
                      </a:r>
                      <a:endParaRPr lang="ro-RO" sz="1300" baseline="0" dirty="0" smtClean="0"/>
                    </a:p>
                    <a:p>
                      <a:pPr algn="l"/>
                      <a:r>
                        <a:rPr lang="ro-RO" sz="1300" baseline="0" dirty="0" smtClean="0"/>
                        <a:t>1 proiect – în curs de semnare contract elaborare </a:t>
                      </a:r>
                      <a:r>
                        <a:rPr lang="ro-RO" sz="1300" baseline="0" dirty="0" smtClean="0"/>
                        <a:t>DTE</a:t>
                      </a:r>
                    </a:p>
                    <a:p>
                      <a:pPr marL="0" marR="0" indent="0" algn="l" defTabSz="914400" rtl="0" eaLnBrk="1" fontAlgn="auto" latinLnBrk="0" hangingPunct="1">
                        <a:lnSpc>
                          <a:spcPct val="100000"/>
                        </a:lnSpc>
                        <a:spcBef>
                          <a:spcPts val="0"/>
                        </a:spcBef>
                        <a:spcAft>
                          <a:spcPts val="0"/>
                        </a:spcAft>
                        <a:buClrTx/>
                        <a:buSzTx/>
                        <a:buFontTx/>
                        <a:buNone/>
                        <a:tabLst/>
                        <a:defRPr/>
                      </a:pPr>
                      <a:r>
                        <a:rPr lang="ro-RO" sz="1300" baseline="0" dirty="0" smtClean="0"/>
                        <a:t>2 proiecte – în curs de pregătire </a:t>
                      </a:r>
                      <a:r>
                        <a:rPr lang="ro-RO" sz="1300" dirty="0" smtClean="0"/>
                        <a:t>Caiet Sarcini pentru elaborare CF</a:t>
                      </a:r>
                    </a:p>
                    <a:p>
                      <a:pPr marL="0" marR="0" indent="0" algn="l" defTabSz="914400" rtl="0" eaLnBrk="1" fontAlgn="auto" latinLnBrk="0" hangingPunct="1">
                        <a:lnSpc>
                          <a:spcPct val="100000"/>
                        </a:lnSpc>
                        <a:spcBef>
                          <a:spcPts val="0"/>
                        </a:spcBef>
                        <a:spcAft>
                          <a:spcPts val="0"/>
                        </a:spcAft>
                        <a:buClrTx/>
                        <a:buSzTx/>
                        <a:buFontTx/>
                        <a:buNone/>
                        <a:tabLst/>
                        <a:defRPr/>
                      </a:pPr>
                      <a:r>
                        <a:rPr lang="ro-RO" sz="1300" baseline="0" dirty="0" smtClean="0"/>
                        <a:t>9 proiecte – în curs de pregătire </a:t>
                      </a:r>
                      <a:r>
                        <a:rPr lang="ro-RO" sz="1300" dirty="0" smtClean="0"/>
                        <a:t>Caiet Sarcini pentru </a:t>
                      </a:r>
                      <a:r>
                        <a:rPr lang="ro-RO" sz="1300" baseline="0" dirty="0" smtClean="0"/>
                        <a:t>elaborare DTE</a:t>
                      </a:r>
                      <a:endParaRPr lang="ro-RO" sz="1300" baseline="0" dirty="0" smtClean="0"/>
                    </a:p>
                  </a:txBody>
                  <a:tcPr/>
                </a:tc>
              </a:tr>
              <a:tr h="405578">
                <a:tc>
                  <a:txBody>
                    <a:bodyPr/>
                    <a:lstStyle/>
                    <a:p>
                      <a:pPr algn="l"/>
                      <a:r>
                        <a:rPr lang="ro-RO" sz="1300" dirty="0" smtClean="0">
                          <a:solidFill>
                            <a:srgbClr val="FF0000"/>
                          </a:solidFill>
                        </a:rPr>
                        <a:t>Târgoviște</a:t>
                      </a:r>
                      <a:endParaRPr lang="en-GB" sz="1300" dirty="0">
                        <a:solidFill>
                          <a:srgbClr val="FF0000"/>
                        </a:solidFill>
                      </a:endParaRPr>
                    </a:p>
                  </a:txBody>
                  <a:tcPr/>
                </a:tc>
                <a:tc>
                  <a:txBody>
                    <a:bodyPr/>
                    <a:lstStyle/>
                    <a:p>
                      <a:pPr algn="ctr"/>
                      <a:r>
                        <a:rPr lang="ro-RO" sz="1300" b="1" dirty="0" smtClean="0">
                          <a:solidFill>
                            <a:srgbClr val="FF0000"/>
                          </a:solidFill>
                        </a:rPr>
                        <a:t>6</a:t>
                      </a:r>
                      <a:endParaRPr lang="en-GB" sz="1300" b="1" dirty="0">
                        <a:solidFill>
                          <a:srgbClr val="FF0000"/>
                        </a:solidFill>
                      </a:endParaRPr>
                    </a:p>
                  </a:txBody>
                  <a:tcPr/>
                </a:tc>
                <a:tc>
                  <a:txBody>
                    <a:bodyPr/>
                    <a:lstStyle/>
                    <a:p>
                      <a:pPr algn="l"/>
                      <a:r>
                        <a:rPr lang="ro-RO" sz="1300" baseline="0" dirty="0" smtClean="0">
                          <a:solidFill>
                            <a:srgbClr val="FF0000"/>
                          </a:solidFill>
                        </a:rPr>
                        <a:t>1 proiect </a:t>
                      </a:r>
                      <a:r>
                        <a:rPr lang="ro-RO" sz="1300" baseline="0" dirty="0" smtClean="0">
                          <a:solidFill>
                            <a:srgbClr val="FF0000"/>
                          </a:solidFill>
                        </a:rPr>
                        <a:t>– depus </a:t>
                      </a:r>
                      <a:endParaRPr lang="ro-RO" sz="1300" baseline="0" dirty="0" smtClean="0">
                        <a:solidFill>
                          <a:srgbClr val="FF0000"/>
                        </a:solidFill>
                      </a:endParaRPr>
                    </a:p>
                    <a:p>
                      <a:pPr algn="l"/>
                      <a:r>
                        <a:rPr lang="ro-RO" sz="1300" baseline="0" dirty="0" smtClean="0">
                          <a:solidFill>
                            <a:srgbClr val="FF0000"/>
                          </a:solidFill>
                        </a:rPr>
                        <a:t>1 proiect – în curs de achiziție servicii de revizuire/actualizare DTE și elaborare CF</a:t>
                      </a:r>
                    </a:p>
                  </a:txBody>
                  <a:tcPr/>
                </a:tc>
              </a:tr>
            </a:tbl>
          </a:graphicData>
        </a:graphic>
      </p:graphicFrame>
      <p:sp>
        <p:nvSpPr>
          <p:cNvPr id="4" name="Titlu 1">
            <a:extLst>
              <a:ext uri="{FF2B5EF4-FFF2-40B4-BE49-F238E27FC236}">
                <a16:creationId xmlns="" xmlns:a16="http://schemas.microsoft.com/office/drawing/2014/main" id="{58AB63FA-87D7-4FC1-97E8-8724669E3E65}"/>
              </a:ext>
            </a:extLst>
          </p:cNvPr>
          <p:cNvSpPr txBox="1">
            <a:spLocks noChangeArrowheads="1"/>
          </p:cNvSpPr>
          <p:nvPr/>
        </p:nvSpPr>
        <p:spPr bwMode="auto">
          <a:xfrm>
            <a:off x="0" y="990600"/>
            <a:ext cx="9144000" cy="47413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indent="0">
              <a:spcBef>
                <a:spcPct val="0"/>
              </a:spcBef>
              <a:buNone/>
            </a:pPr>
            <a:r>
              <a:rPr lang="ro-RO" altLang="en-US" sz="1600" b="1" i="1" dirty="0" smtClean="0">
                <a:solidFill>
                  <a:schemeClr val="bg1"/>
                </a:solidFill>
              </a:rPr>
              <a:t>5. Stadiul actual</a:t>
            </a:r>
            <a:endParaRPr lang="ro-RO" altLang="en-US" sz="1600" b="1" i="1" dirty="0" smtClean="0">
              <a:solidFill>
                <a:schemeClr val="bg1"/>
              </a:solidFill>
            </a:endParaRPr>
          </a:p>
        </p:txBody>
      </p:sp>
    </p:spTree>
    <p:extLst>
      <p:ext uri="{BB962C8B-B14F-4D97-AF65-F5344CB8AC3E}">
        <p14:creationId xmlns:p14="http://schemas.microsoft.com/office/powerpoint/2010/main" val="1848432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Dreptunghi 3">
            <a:extLst>
              <a:ext uri="{FF2B5EF4-FFF2-40B4-BE49-F238E27FC236}">
                <a16:creationId xmlns="" xmlns:a16="http://schemas.microsoft.com/office/drawing/2014/main" id="{3C6AAF81-7637-4646-87D4-1EFA0304C944}"/>
              </a:ext>
            </a:extLst>
          </p:cNvPr>
          <p:cNvSpPr>
            <a:spLocks noChangeArrowheads="1"/>
          </p:cNvSpPr>
          <p:nvPr/>
        </p:nvSpPr>
        <p:spPr bwMode="auto">
          <a:xfrm>
            <a:off x="0" y="1271587"/>
            <a:ext cx="5780088"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a:buFontTx/>
              <a:buNone/>
            </a:pPr>
            <a:r>
              <a:rPr lang="ro-RO" altLang="en-US" sz="1600" dirty="0"/>
              <a:t>	</a:t>
            </a:r>
            <a:r>
              <a:rPr lang="en-US" altLang="en-US" sz="1600" dirty="0"/>
              <a:t>Structur</a:t>
            </a:r>
            <a:r>
              <a:rPr lang="ro-RO" altLang="en-US" sz="1600" dirty="0"/>
              <a:t>ă creată cu rolul de a sprijini </a:t>
            </a:r>
            <a:r>
              <a:rPr lang="ro-RO" altLang="ro-RO" sz="1600" dirty="0"/>
              <a:t>Autorităţile Urbane şi autoritățile publice locale care vor implementa strategii integrate de dezvoltare în contextul dezvoltării urbane </a:t>
            </a:r>
            <a:r>
              <a:rPr lang="ro-RO" altLang="ro-RO" sz="1600" dirty="0" smtClean="0"/>
              <a:t>durabile.</a:t>
            </a:r>
            <a:endParaRPr lang="en-GB" altLang="en-US" sz="1600" dirty="0"/>
          </a:p>
        </p:txBody>
      </p:sp>
      <p:pic>
        <p:nvPicPr>
          <p:cNvPr id="51203" name="Imagine 5" descr="harta_bej.png">
            <a:extLst>
              <a:ext uri="{FF2B5EF4-FFF2-40B4-BE49-F238E27FC236}">
                <a16:creationId xmlns="" xmlns:a16="http://schemas.microsoft.com/office/drawing/2014/main" id="{928BA55F-DD4B-43CB-9446-1D9590F5CA0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65225" y="3200400"/>
            <a:ext cx="3711575" cy="253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4" name="Imagine 6" descr="ROU_AG_Pitesti_CoA.png">
            <a:extLst>
              <a:ext uri="{FF2B5EF4-FFF2-40B4-BE49-F238E27FC236}">
                <a16:creationId xmlns="" xmlns:a16="http://schemas.microsoft.com/office/drawing/2014/main" id="{59D0C485-1B83-4981-A939-64924D3162A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2825" y="3200400"/>
            <a:ext cx="477838"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5" name="Imagine 7" descr="ROU_CL_Calarasi_CoA1.png">
            <a:extLst>
              <a:ext uri="{FF2B5EF4-FFF2-40B4-BE49-F238E27FC236}">
                <a16:creationId xmlns="" xmlns:a16="http://schemas.microsoft.com/office/drawing/2014/main" id="{3F1E0DC6-9252-4772-8F64-3D8CB079BD0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908425" y="5105400"/>
            <a:ext cx="503238"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6" name="Imagine 8" descr="ROU_DB_Targoviste_CoA.jpg">
            <a:extLst>
              <a:ext uri="{FF2B5EF4-FFF2-40B4-BE49-F238E27FC236}">
                <a16:creationId xmlns="" xmlns:a16="http://schemas.microsoft.com/office/drawing/2014/main" id="{FEC9C84C-A7F5-4C7F-B003-9331A99AD498}"/>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84425" y="2667000"/>
            <a:ext cx="4826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7" name="Imagine 9" descr="ROU_GR_Giurgiu_CoA.png">
            <a:extLst>
              <a:ext uri="{FF2B5EF4-FFF2-40B4-BE49-F238E27FC236}">
                <a16:creationId xmlns="" xmlns:a16="http://schemas.microsoft.com/office/drawing/2014/main" id="{47317A3E-11FC-4826-89A5-6F78588CD282}"/>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070225" y="5486400"/>
            <a:ext cx="48577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8" name="Imagine 10" descr="ROU_IL_Slobozia_CoA.jpg">
            <a:extLst>
              <a:ext uri="{FF2B5EF4-FFF2-40B4-BE49-F238E27FC236}">
                <a16:creationId xmlns="" xmlns:a16="http://schemas.microsoft.com/office/drawing/2014/main" id="{FD98CEFA-E044-495C-8840-B16D4FB5E775}"/>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4213225" y="3505200"/>
            <a:ext cx="53975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9" name="Imagine 11" descr="ROU_PH_Ploiesti_CoA.png">
            <a:extLst>
              <a:ext uri="{FF2B5EF4-FFF2-40B4-BE49-F238E27FC236}">
                <a16:creationId xmlns="" xmlns:a16="http://schemas.microsoft.com/office/drawing/2014/main" id="{3C8E7524-4B4F-42DB-92A6-DE743E137B20}"/>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3505200" y="3089275"/>
            <a:ext cx="47625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10" name="Imagine 12" descr="ROU_TR_Alexandria_CoA.png">
            <a:extLst>
              <a:ext uri="{FF2B5EF4-FFF2-40B4-BE49-F238E27FC236}">
                <a16:creationId xmlns="" xmlns:a16="http://schemas.microsoft.com/office/drawing/2014/main" id="{858E2609-993E-4572-B6B2-2D3602765532}"/>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1317625" y="4343400"/>
            <a:ext cx="48736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11" name="Picture 2">
            <a:extLst>
              <a:ext uri="{FF2B5EF4-FFF2-40B4-BE49-F238E27FC236}">
                <a16:creationId xmlns="" xmlns:a16="http://schemas.microsoft.com/office/drawing/2014/main" id="{B79AEDB5-3727-4A13-B038-D125903F3126}"/>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l="6897" r="32759" b="25000"/>
          <a:stretch>
            <a:fillRect/>
          </a:stretch>
        </p:blipFill>
        <p:spPr bwMode="auto">
          <a:xfrm>
            <a:off x="5867400" y="914400"/>
            <a:ext cx="297180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226090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u 1">
            <a:extLst>
              <a:ext uri="{FF2B5EF4-FFF2-40B4-BE49-F238E27FC236}">
                <a16:creationId xmlns="" xmlns:a16="http://schemas.microsoft.com/office/drawing/2014/main" id="{2B7070A3-7359-4C76-B1C3-E3C34248834E}"/>
              </a:ext>
            </a:extLst>
          </p:cNvPr>
          <p:cNvSpPr>
            <a:spLocks noGrp="1" noChangeArrowheads="1"/>
          </p:cNvSpPr>
          <p:nvPr>
            <p:ph type="title" idx="4294967295"/>
          </p:nvPr>
        </p:nvSpPr>
        <p:spPr>
          <a:xfrm>
            <a:off x="0" y="1447800"/>
            <a:ext cx="9144000" cy="609600"/>
          </a:xfrm>
          <a:solidFill>
            <a:schemeClr val="accent2"/>
          </a:solidFill>
        </p:spPr>
        <p:txBody>
          <a:bodyPr anchor="t"/>
          <a:lstStyle/>
          <a:p>
            <a:pPr marL="342900" indent="-342900" algn="just">
              <a:buFontTx/>
              <a:buAutoNum type="arabicPeriod"/>
            </a:pPr>
            <a:r>
              <a:rPr lang="vi-VN" altLang="en-US" sz="1600" b="1" i="1" dirty="0">
                <a:solidFill>
                  <a:schemeClr val="bg1"/>
                </a:solidFill>
              </a:rPr>
              <a:t>Sprijinirea elaborării/</a:t>
            </a:r>
            <a:r>
              <a:rPr lang="ro-RO" altLang="en-US" sz="1600" b="1" i="1" dirty="0">
                <a:solidFill>
                  <a:schemeClr val="bg1"/>
                </a:solidFill>
              </a:rPr>
              <a:t> </a:t>
            </a:r>
            <a:r>
              <a:rPr lang="vi-VN" altLang="en-US" sz="1600" b="1" i="1" dirty="0">
                <a:solidFill>
                  <a:schemeClr val="bg1"/>
                </a:solidFill>
              </a:rPr>
              <a:t>actualizării/</a:t>
            </a:r>
            <a:r>
              <a:rPr lang="ro-RO" altLang="en-US" sz="1600" b="1" i="1" dirty="0">
                <a:solidFill>
                  <a:schemeClr val="bg1"/>
                </a:solidFill>
              </a:rPr>
              <a:t> </a:t>
            </a:r>
            <a:r>
              <a:rPr lang="vi-VN" altLang="en-US" sz="1600" b="1" i="1" dirty="0">
                <a:solidFill>
                  <a:schemeClr val="bg1"/>
                </a:solidFill>
              </a:rPr>
              <a:t>modificării documentelor programatice aferente implementării dezvoltării urbane durabile în perioada </a:t>
            </a:r>
            <a:r>
              <a:rPr lang="vi-VN" altLang="en-US" sz="1600" b="1" i="1" dirty="0" smtClean="0">
                <a:solidFill>
                  <a:schemeClr val="bg1"/>
                </a:solidFill>
              </a:rPr>
              <a:t>2014-2020</a:t>
            </a:r>
            <a:endParaRPr lang="ro-RO" altLang="en-US" sz="1600" b="1" i="1" u="sng" dirty="0">
              <a:solidFill>
                <a:schemeClr val="bg1"/>
              </a:solidFill>
            </a:endParaRPr>
          </a:p>
        </p:txBody>
      </p:sp>
      <p:sp>
        <p:nvSpPr>
          <p:cNvPr id="52227" name="Substituent conținut 2">
            <a:extLst>
              <a:ext uri="{FF2B5EF4-FFF2-40B4-BE49-F238E27FC236}">
                <a16:creationId xmlns="" xmlns:a16="http://schemas.microsoft.com/office/drawing/2014/main" id="{1498D052-B67E-464B-85E9-F866870E4F40}"/>
              </a:ext>
            </a:extLst>
          </p:cNvPr>
          <p:cNvSpPr>
            <a:spLocks noGrp="1" noChangeArrowheads="1"/>
          </p:cNvSpPr>
          <p:nvPr>
            <p:ph idx="1"/>
          </p:nvPr>
        </p:nvSpPr>
        <p:spPr>
          <a:xfrm>
            <a:off x="0" y="2057400"/>
            <a:ext cx="9144000" cy="1447800"/>
          </a:xfrm>
        </p:spPr>
        <p:txBody>
          <a:bodyPr/>
          <a:lstStyle/>
          <a:p>
            <a:pPr>
              <a:buFontTx/>
              <a:buNone/>
            </a:pPr>
            <a:r>
              <a:rPr lang="ro-RO" altLang="en-US" sz="1600" b="1" i="1" dirty="0" smtClean="0">
                <a:solidFill>
                  <a:srgbClr val="333399"/>
                </a:solidFill>
              </a:rPr>
              <a:t>1.1</a:t>
            </a:r>
            <a:r>
              <a:rPr lang="ro-RO" altLang="en-US" sz="1600" b="1" i="1" dirty="0">
                <a:solidFill>
                  <a:srgbClr val="333399"/>
                </a:solidFill>
              </a:rPr>
              <a:t>. - </a:t>
            </a:r>
            <a:r>
              <a:rPr lang="ro-RO" altLang="en-US" sz="1600" b="1" i="1" dirty="0" smtClean="0">
                <a:solidFill>
                  <a:srgbClr val="333399"/>
                </a:solidFill>
              </a:rPr>
              <a:t>Informare/ </a:t>
            </a:r>
            <a:r>
              <a:rPr lang="ro-RO" altLang="en-US" sz="1600" b="1" i="1" dirty="0">
                <a:solidFill>
                  <a:srgbClr val="333399"/>
                </a:solidFill>
              </a:rPr>
              <a:t>Diseminare</a:t>
            </a:r>
          </a:p>
          <a:p>
            <a:pPr>
              <a:buFontTx/>
              <a:buNone/>
            </a:pPr>
            <a:r>
              <a:rPr lang="ro-RO" altLang="en-US" sz="1600" b="1" i="1" dirty="0">
                <a:solidFill>
                  <a:srgbClr val="333399"/>
                </a:solidFill>
              </a:rPr>
              <a:t>1.2. - Organizare</a:t>
            </a:r>
            <a:r>
              <a:rPr lang="ro-RO" altLang="en-US" sz="1600" b="1" i="1" dirty="0" smtClean="0">
                <a:solidFill>
                  <a:srgbClr val="333399"/>
                </a:solidFill>
              </a:rPr>
              <a:t>/ Participare </a:t>
            </a:r>
            <a:r>
              <a:rPr lang="ro-RO" altLang="en-US" sz="1600" b="1" i="1" dirty="0">
                <a:solidFill>
                  <a:srgbClr val="333399"/>
                </a:solidFill>
              </a:rPr>
              <a:t>r</a:t>
            </a:r>
            <a:r>
              <a:rPr lang="vi-VN" altLang="en-US" sz="1600" b="1" i="1" dirty="0">
                <a:solidFill>
                  <a:srgbClr val="333399"/>
                </a:solidFill>
              </a:rPr>
              <a:t>euniuni/evenimente privind dezvoltarea urbană durabilă</a:t>
            </a:r>
            <a:endParaRPr lang="ro-RO" altLang="en-US" sz="1600" b="1" i="1" dirty="0">
              <a:solidFill>
                <a:srgbClr val="333399"/>
              </a:solidFill>
            </a:endParaRPr>
          </a:p>
          <a:p>
            <a:pPr>
              <a:buFontTx/>
              <a:buNone/>
            </a:pPr>
            <a:r>
              <a:rPr lang="ro-RO" altLang="en-US" sz="1600" b="1" i="1" dirty="0" smtClean="0">
                <a:solidFill>
                  <a:srgbClr val="333399"/>
                </a:solidFill>
              </a:rPr>
              <a:t>1.3. - Verificare </a:t>
            </a:r>
            <a:r>
              <a:rPr lang="ro-RO" altLang="en-US" sz="1600" b="1" i="1" dirty="0">
                <a:solidFill>
                  <a:srgbClr val="333399"/>
                </a:solidFill>
              </a:rPr>
              <a:t>preliminară </a:t>
            </a:r>
            <a:r>
              <a:rPr lang="ro-RO" altLang="en-US" sz="1600" b="1" i="1" dirty="0" smtClean="0">
                <a:solidFill>
                  <a:srgbClr val="333399"/>
                </a:solidFill>
              </a:rPr>
              <a:t>SIDU</a:t>
            </a:r>
            <a:r>
              <a:rPr lang="en-US" altLang="en-US" sz="1600" b="1" i="1" dirty="0" smtClean="0">
                <a:solidFill>
                  <a:srgbClr val="333399"/>
                </a:solidFill>
              </a:rPr>
              <a:t>, </a:t>
            </a:r>
            <a:r>
              <a:rPr lang="ro-RO" altLang="en-US" sz="1600" b="1" i="1" dirty="0" smtClean="0">
                <a:solidFill>
                  <a:srgbClr val="333399"/>
                </a:solidFill>
              </a:rPr>
              <a:t>PMUD</a:t>
            </a:r>
            <a:r>
              <a:rPr lang="en-US" altLang="en-US" sz="1600" b="1" i="1" dirty="0" smtClean="0">
                <a:solidFill>
                  <a:srgbClr val="333399"/>
                </a:solidFill>
              </a:rPr>
              <a:t>, DJ FESI</a:t>
            </a:r>
          </a:p>
          <a:p>
            <a:pPr>
              <a:buFontTx/>
              <a:buNone/>
            </a:pPr>
            <a:r>
              <a:rPr lang="en-US" altLang="en-US" sz="1600" b="1" i="1" dirty="0" smtClean="0">
                <a:solidFill>
                  <a:srgbClr val="333399"/>
                </a:solidFill>
              </a:rPr>
              <a:t>1.4. </a:t>
            </a:r>
            <a:r>
              <a:rPr lang="ro-RO" altLang="en-US" sz="1600" b="1" i="1" dirty="0" smtClean="0">
                <a:solidFill>
                  <a:srgbClr val="333399"/>
                </a:solidFill>
              </a:rPr>
              <a:t>-</a:t>
            </a:r>
            <a:r>
              <a:rPr lang="en-US" altLang="en-US" sz="1600" b="1" i="1" dirty="0" smtClean="0">
                <a:solidFill>
                  <a:srgbClr val="333399"/>
                </a:solidFill>
              </a:rPr>
              <a:t> Sprijinirea MRJ </a:t>
            </a:r>
            <a:r>
              <a:rPr lang="ro-RO" altLang="en-US" sz="1600" b="1" i="1" dirty="0" smtClean="0">
                <a:solidFill>
                  <a:srgbClr val="333399"/>
                </a:solidFill>
              </a:rPr>
              <a:t>î</a:t>
            </a:r>
            <a:r>
              <a:rPr lang="en-US" altLang="en-US" sz="1600" b="1" i="1" dirty="0" smtClean="0">
                <a:solidFill>
                  <a:srgbClr val="333399"/>
                </a:solidFill>
              </a:rPr>
              <a:t>n </a:t>
            </a:r>
            <a:r>
              <a:rPr lang="ro-RO" altLang="en-US" sz="1600" b="1" i="1" dirty="0" smtClean="0">
                <a:solidFill>
                  <a:srgbClr val="333399"/>
                </a:solidFill>
              </a:rPr>
              <a:t>procesul de elaborare/actualizare a documentelor necesare întocmirii DJ FESI de către Autoritățile Urbane </a:t>
            </a:r>
            <a:endParaRPr lang="en-US" altLang="en-US" sz="1600" b="1" i="1" dirty="0" smtClean="0">
              <a:solidFill>
                <a:srgbClr val="333399"/>
              </a:solidFill>
            </a:endParaRPr>
          </a:p>
          <a:p>
            <a:pPr>
              <a:buFontTx/>
              <a:buNone/>
            </a:pPr>
            <a:endParaRPr lang="ro-RO" altLang="en-US" sz="1600" dirty="0" smtClean="0">
              <a:solidFill>
                <a:srgbClr val="000000"/>
              </a:solidFill>
            </a:endParaRPr>
          </a:p>
          <a:p>
            <a:pPr>
              <a:buFontTx/>
              <a:buNone/>
            </a:pPr>
            <a:endParaRPr lang="ro-RO" altLang="en-US" sz="1600" dirty="0">
              <a:solidFill>
                <a:srgbClr val="000000"/>
              </a:solidFill>
            </a:endParaRPr>
          </a:p>
          <a:p>
            <a:pPr>
              <a:buFontTx/>
              <a:buNone/>
            </a:pPr>
            <a:endParaRPr lang="ro-RO" altLang="en-US" sz="900" b="1" u="sng" dirty="0">
              <a:solidFill>
                <a:srgbClr val="000000"/>
              </a:solidFill>
            </a:endParaRPr>
          </a:p>
        </p:txBody>
      </p:sp>
      <p:sp>
        <p:nvSpPr>
          <p:cNvPr id="52228" name="Titlu 1">
            <a:extLst>
              <a:ext uri="{FF2B5EF4-FFF2-40B4-BE49-F238E27FC236}">
                <a16:creationId xmlns="" xmlns:a16="http://schemas.microsoft.com/office/drawing/2014/main" id="{230CC0F6-887E-4D79-AED9-B839930488C2}"/>
              </a:ext>
            </a:extLst>
          </p:cNvPr>
          <p:cNvSpPr txBox="1">
            <a:spLocks noChangeArrowheads="1"/>
          </p:cNvSpPr>
          <p:nvPr/>
        </p:nvSpPr>
        <p:spPr bwMode="auto">
          <a:xfrm>
            <a:off x="0" y="3657600"/>
            <a:ext cx="9144000" cy="3048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a:spcBef>
                <a:spcPct val="0"/>
              </a:spcBef>
              <a:buFontTx/>
              <a:buAutoNum type="arabicPeriod" startAt="2"/>
            </a:pPr>
            <a:r>
              <a:rPr lang="vi-VN" altLang="en-US" sz="1600" b="1" i="1" dirty="0">
                <a:solidFill>
                  <a:schemeClr val="bg1"/>
                </a:solidFill>
              </a:rPr>
              <a:t>Sprijinirea </a:t>
            </a:r>
            <a:r>
              <a:rPr lang="ro-RO" altLang="en-US" sz="1600" b="1" i="1" dirty="0">
                <a:solidFill>
                  <a:schemeClr val="bg1"/>
                </a:solidFill>
              </a:rPr>
              <a:t>Autorităților Urbane în îndeplinirea responsabilităților</a:t>
            </a:r>
            <a:endParaRPr lang="ro-RO" altLang="en-US" sz="1600" b="1" i="1" u="sng" dirty="0">
              <a:solidFill>
                <a:schemeClr val="bg1"/>
              </a:solidFill>
            </a:endParaRPr>
          </a:p>
        </p:txBody>
      </p:sp>
      <p:sp>
        <p:nvSpPr>
          <p:cNvPr id="52230" name="Substituent conținut 2">
            <a:extLst>
              <a:ext uri="{FF2B5EF4-FFF2-40B4-BE49-F238E27FC236}">
                <a16:creationId xmlns="" xmlns:a16="http://schemas.microsoft.com/office/drawing/2014/main" id="{07951ABB-BFFE-4CF0-91ED-8A217808AB73}"/>
              </a:ext>
            </a:extLst>
          </p:cNvPr>
          <p:cNvSpPr txBox="1">
            <a:spLocks noChangeArrowheads="1"/>
          </p:cNvSpPr>
          <p:nvPr/>
        </p:nvSpPr>
        <p:spPr bwMode="auto">
          <a:xfrm>
            <a:off x="0" y="4038600"/>
            <a:ext cx="9144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ro-RO" altLang="ro-RO" sz="1600" b="1" i="1" dirty="0" smtClean="0">
                <a:solidFill>
                  <a:srgbClr val="333399"/>
                </a:solidFill>
              </a:rPr>
              <a:t>2.1</a:t>
            </a:r>
            <a:r>
              <a:rPr lang="en-US" altLang="ro-RO" sz="1600" b="1" i="1" dirty="0" smtClean="0">
                <a:solidFill>
                  <a:srgbClr val="333399"/>
                </a:solidFill>
              </a:rPr>
              <a:t> </a:t>
            </a:r>
            <a:r>
              <a:rPr lang="en-US" altLang="ro-RO" sz="1600" b="1" i="1" dirty="0" smtClean="0">
                <a:solidFill>
                  <a:srgbClr val="333399"/>
                </a:solidFill>
                <a:latin typeface="+mj-lt"/>
              </a:rPr>
              <a:t>- </a:t>
            </a:r>
            <a:r>
              <a:rPr lang="ro-RO" sz="1600" b="1" i="1" dirty="0">
                <a:solidFill>
                  <a:srgbClr val="333399"/>
                </a:solidFill>
                <a:latin typeface="+mn-lt"/>
                <a:cs typeface="Calibri" panose="020F0502020204030204" pitchFamily="34" charset="0"/>
              </a:rPr>
              <a:t>Sprijinirea procesului de creare și acreditare </a:t>
            </a:r>
            <a:r>
              <a:rPr lang="ro-RO" sz="1600" b="1" i="1" dirty="0" smtClean="0">
                <a:solidFill>
                  <a:srgbClr val="333399"/>
                </a:solidFill>
                <a:latin typeface="+mn-lt"/>
                <a:cs typeface="Calibri" panose="020F0502020204030204" pitchFamily="34" charset="0"/>
              </a:rPr>
              <a:t>a </a:t>
            </a:r>
            <a:r>
              <a:rPr lang="ro-RO" sz="1600" b="1" i="1" dirty="0">
                <a:solidFill>
                  <a:srgbClr val="333399"/>
                </a:solidFill>
                <a:latin typeface="+mn-lt"/>
                <a:cs typeface="Calibri" panose="020F0502020204030204" pitchFamily="34" charset="0"/>
              </a:rPr>
              <a:t>Autorităților Urbane</a:t>
            </a:r>
            <a:endParaRPr lang="ro-RO" altLang="en-US" sz="1600" b="1" i="1" u="sng" kern="0" dirty="0">
              <a:solidFill>
                <a:srgbClr val="333399"/>
              </a:solidFill>
              <a:latin typeface="+mn-lt"/>
              <a:cs typeface="Calibri" panose="020F0502020204030204" pitchFamily="34" charset="0"/>
            </a:endParaRPr>
          </a:p>
          <a:p>
            <a:pPr>
              <a:buFontTx/>
              <a:buNone/>
            </a:pPr>
            <a:r>
              <a:rPr lang="en-US" altLang="ro-RO" sz="1600" b="1" i="1" dirty="0" smtClean="0">
                <a:solidFill>
                  <a:srgbClr val="333399"/>
                </a:solidFill>
              </a:rPr>
              <a:t>2.2</a:t>
            </a:r>
            <a:r>
              <a:rPr lang="ro-RO" altLang="ro-RO" sz="1600" b="1" i="1" dirty="0" smtClean="0">
                <a:solidFill>
                  <a:srgbClr val="333399"/>
                </a:solidFill>
              </a:rPr>
              <a:t>. -</a:t>
            </a:r>
            <a:r>
              <a:rPr lang="en-US" altLang="ro-RO" sz="1600" b="1" i="1" dirty="0" smtClean="0">
                <a:solidFill>
                  <a:srgbClr val="333399"/>
                </a:solidFill>
              </a:rPr>
              <a:t> </a:t>
            </a:r>
            <a:r>
              <a:rPr lang="ro-RO" sz="1600" b="1" i="1" dirty="0" smtClean="0">
                <a:solidFill>
                  <a:srgbClr val="333399"/>
                </a:solidFill>
              </a:rPr>
              <a:t>Sprijinirea Autorităţilor </a:t>
            </a:r>
            <a:r>
              <a:rPr lang="ro-RO" sz="1600" b="1" i="1" dirty="0">
                <a:solidFill>
                  <a:srgbClr val="333399"/>
                </a:solidFill>
              </a:rPr>
              <a:t>Urbane în procesul de implementare a acordurilor de delegare de atribuții încheiate între AM POR și Autoritățile Urbane</a:t>
            </a:r>
            <a:r>
              <a:rPr lang="ro-RO" sz="1600" b="1" i="1" dirty="0" smtClean="0">
                <a:solidFill>
                  <a:srgbClr val="333399"/>
                </a:solidFill>
              </a:rPr>
              <a:t>.</a:t>
            </a:r>
          </a:p>
        </p:txBody>
      </p:sp>
      <p:sp>
        <p:nvSpPr>
          <p:cNvPr id="52232" name="Dreptunghi 10">
            <a:extLst>
              <a:ext uri="{FF2B5EF4-FFF2-40B4-BE49-F238E27FC236}">
                <a16:creationId xmlns="" xmlns:a16="http://schemas.microsoft.com/office/drawing/2014/main" id="{75CB3FB8-5D59-4237-95F9-B35AAB846177}"/>
              </a:ext>
            </a:extLst>
          </p:cNvPr>
          <p:cNvSpPr>
            <a:spLocks noChangeArrowheads="1"/>
          </p:cNvSpPr>
          <p:nvPr/>
        </p:nvSpPr>
        <p:spPr bwMode="auto">
          <a:xfrm>
            <a:off x="0" y="1002268"/>
            <a:ext cx="9144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ro-RO" altLang="en-US" sz="1800" b="1" dirty="0" smtClean="0">
                <a:solidFill>
                  <a:schemeClr val="accent2"/>
                </a:solidFill>
              </a:rPr>
              <a:t>Principalele </a:t>
            </a:r>
            <a:r>
              <a:rPr lang="ro-RO" altLang="en-US" sz="1800" b="1" dirty="0">
                <a:solidFill>
                  <a:schemeClr val="accent2"/>
                </a:solidFill>
              </a:rPr>
              <a:t>activități </a:t>
            </a:r>
            <a:r>
              <a:rPr lang="ro-RO" altLang="en-US" sz="1800" b="1" dirty="0" smtClean="0">
                <a:solidFill>
                  <a:schemeClr val="accent2"/>
                </a:solidFill>
              </a:rPr>
              <a:t>desfășurate</a:t>
            </a:r>
            <a:r>
              <a:rPr lang="en-US" altLang="en-US" sz="1800" b="1" dirty="0" smtClean="0">
                <a:solidFill>
                  <a:schemeClr val="accent2"/>
                </a:solidFill>
              </a:rPr>
              <a:t> </a:t>
            </a:r>
            <a:r>
              <a:rPr lang="ro-RO" altLang="en-US" sz="1800" b="1" dirty="0" smtClean="0">
                <a:solidFill>
                  <a:schemeClr val="accent2"/>
                </a:solidFill>
                <a:latin typeface="Arial"/>
                <a:cs typeface="Arial"/>
              </a:rPr>
              <a:t>→</a:t>
            </a:r>
            <a:r>
              <a:rPr lang="en-US" altLang="en-US" sz="1800" b="1" dirty="0" smtClean="0">
                <a:solidFill>
                  <a:schemeClr val="accent2"/>
                </a:solidFill>
              </a:rPr>
              <a:t> 2017- 2018</a:t>
            </a:r>
            <a:endParaRPr lang="ro-RO" altLang="en-US" sz="1800" b="1" dirty="0" smtClean="0">
              <a:solidFill>
                <a:schemeClr val="accent2"/>
              </a:solidFill>
            </a:endParaRPr>
          </a:p>
        </p:txBody>
      </p:sp>
      <p:sp>
        <p:nvSpPr>
          <p:cNvPr id="9" name="Titlu 1">
            <a:extLst>
              <a:ext uri="{FF2B5EF4-FFF2-40B4-BE49-F238E27FC236}">
                <a16:creationId xmlns="" xmlns:a16="http://schemas.microsoft.com/office/drawing/2014/main" id="{1CDC3F8A-D704-49D8-991D-FAD1A267007A}"/>
              </a:ext>
            </a:extLst>
          </p:cNvPr>
          <p:cNvSpPr txBox="1">
            <a:spLocks noChangeArrowheads="1"/>
          </p:cNvSpPr>
          <p:nvPr/>
        </p:nvSpPr>
        <p:spPr bwMode="auto">
          <a:xfrm>
            <a:off x="0" y="5029200"/>
            <a:ext cx="9144000" cy="6096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a:spcBef>
                <a:spcPct val="0"/>
              </a:spcBef>
              <a:buFontTx/>
              <a:buAutoNum type="arabicPeriod" startAt="3"/>
            </a:pPr>
            <a:r>
              <a:rPr lang="ro-RO" sz="1600" b="1" i="1" dirty="0">
                <a:solidFill>
                  <a:schemeClr val="bg1"/>
                </a:solidFill>
              </a:rPr>
              <a:t>Sprijinirea implementării</a:t>
            </a:r>
            <a:r>
              <a:rPr lang="ro-RO" sz="1600" b="1" i="1" dirty="0" smtClean="0">
                <a:solidFill>
                  <a:schemeClr val="bg1"/>
                </a:solidFill>
              </a:rPr>
              <a:t>/</a:t>
            </a:r>
            <a:r>
              <a:rPr lang="en-US" sz="1600" b="1" i="1" dirty="0" smtClean="0">
                <a:solidFill>
                  <a:schemeClr val="bg1"/>
                </a:solidFill>
              </a:rPr>
              <a:t> </a:t>
            </a:r>
            <a:r>
              <a:rPr lang="ro-RO" sz="1600" b="1" i="1" dirty="0" smtClean="0">
                <a:solidFill>
                  <a:schemeClr val="bg1"/>
                </a:solidFill>
              </a:rPr>
              <a:t>monitorizării </a:t>
            </a:r>
            <a:r>
              <a:rPr lang="ro-RO" sz="1600" b="1" i="1" dirty="0">
                <a:solidFill>
                  <a:schemeClr val="bg1"/>
                </a:solidFill>
              </a:rPr>
              <a:t>proiectelor prioritare </a:t>
            </a:r>
            <a:r>
              <a:rPr lang="ro-RO" sz="1600" b="1" i="1" dirty="0" smtClean="0">
                <a:solidFill>
                  <a:schemeClr val="bg1"/>
                </a:solidFill>
              </a:rPr>
              <a:t>aferente</a:t>
            </a:r>
            <a:r>
              <a:rPr lang="ro-RO" sz="1600" i="1" dirty="0" smtClean="0">
                <a:solidFill>
                  <a:schemeClr val="bg1"/>
                </a:solidFill>
              </a:rPr>
              <a:t> </a:t>
            </a:r>
            <a:r>
              <a:rPr lang="ro-RO" sz="1600" b="1" i="1" dirty="0">
                <a:solidFill>
                  <a:schemeClr val="bg1"/>
                </a:solidFill>
              </a:rPr>
              <a:t>Documentului </a:t>
            </a:r>
            <a:r>
              <a:rPr lang="ro-RO" sz="1600" b="1" i="1" dirty="0" smtClean="0">
                <a:solidFill>
                  <a:schemeClr val="bg1"/>
                </a:solidFill>
              </a:rPr>
              <a:t>Justificativ, </a:t>
            </a:r>
            <a:r>
              <a:rPr lang="ro-RO" sz="1600" b="1" i="1" dirty="0">
                <a:solidFill>
                  <a:schemeClr val="bg1"/>
                </a:solidFill>
              </a:rPr>
              <a:t>pentru finanțarea intervențiilor din FESI 2014-2020</a:t>
            </a:r>
            <a:endParaRPr lang="ro-RO" altLang="en-US" sz="1600" b="1" i="1" u="sng" dirty="0">
              <a:solidFill>
                <a:schemeClr val="bg1"/>
              </a:solidFill>
            </a:endParaRPr>
          </a:p>
        </p:txBody>
      </p:sp>
      <p:sp>
        <p:nvSpPr>
          <p:cNvPr id="11" name="Substituent conținut 2">
            <a:extLst>
              <a:ext uri="{FF2B5EF4-FFF2-40B4-BE49-F238E27FC236}">
                <a16:creationId xmlns="" xmlns:a16="http://schemas.microsoft.com/office/drawing/2014/main" id="{863DEE65-3DE2-452A-9B1A-813FF3726F8A}"/>
              </a:ext>
            </a:extLst>
          </p:cNvPr>
          <p:cNvSpPr txBox="1">
            <a:spLocks/>
          </p:cNvSpPr>
          <p:nvPr/>
        </p:nvSpPr>
        <p:spPr bwMode="auto">
          <a:xfrm>
            <a:off x="1772" y="5867400"/>
            <a:ext cx="9144000" cy="762000"/>
          </a:xfrm>
          <a:prstGeom prst="rect">
            <a:avLst/>
          </a:prstGeom>
          <a:noFill/>
          <a:ln w="9525">
            <a:noFill/>
            <a:miter lim="800000"/>
            <a:headEnd/>
            <a:tailEnd/>
          </a:ln>
        </p:spPr>
        <p:txBody>
          <a:bodyPr/>
          <a:lstStyle>
            <a:defPPr>
              <a:defRPr lang="ro-RO"/>
            </a:defPPr>
            <a:lvl1pPr lvl="0">
              <a:defRPr sz="1600">
                <a:solidFill>
                  <a:srgbClr val="000000"/>
                </a:solidFill>
              </a:defRPr>
            </a:lvl1pPr>
          </a:lstStyle>
          <a:p>
            <a:r>
              <a:rPr lang="ro-RO" b="1" i="1" dirty="0">
                <a:solidFill>
                  <a:srgbClr val="333399"/>
                </a:solidFill>
              </a:rPr>
              <a:t>3.1</a:t>
            </a:r>
            <a:r>
              <a:rPr lang="ro-RO" b="1" i="1" dirty="0" smtClean="0">
                <a:solidFill>
                  <a:srgbClr val="333399"/>
                </a:solidFill>
              </a:rPr>
              <a:t>.</a:t>
            </a:r>
            <a:r>
              <a:rPr lang="en-US" b="1" i="1" dirty="0" smtClean="0">
                <a:solidFill>
                  <a:srgbClr val="333399"/>
                </a:solidFill>
              </a:rPr>
              <a:t> </a:t>
            </a:r>
            <a:r>
              <a:rPr lang="ro-RO" altLang="en-US" b="1" i="1" dirty="0" smtClean="0">
                <a:solidFill>
                  <a:srgbClr val="333399"/>
                </a:solidFill>
              </a:rPr>
              <a:t>- </a:t>
            </a:r>
            <a:r>
              <a:rPr lang="ro-RO" b="1" i="1" dirty="0">
                <a:solidFill>
                  <a:srgbClr val="333399"/>
                </a:solidFill>
              </a:rPr>
              <a:t>Acordă asistență (de tip helpdesk) beneficiarilor în elaborarea proiectelor prioritare din Documentul justificativ pentru finanțarea intervențiilor din FESI 2014-2020.</a:t>
            </a:r>
            <a:endParaRPr lang="ro-RO" altLang="en-US" b="1" i="1" dirty="0">
              <a:solidFill>
                <a:srgbClr val="333399"/>
              </a:solidFill>
            </a:endParaRPr>
          </a:p>
        </p:txBody>
      </p:sp>
    </p:spTree>
    <p:extLst>
      <p:ext uri="{BB962C8B-B14F-4D97-AF65-F5344CB8AC3E}">
        <p14:creationId xmlns:p14="http://schemas.microsoft.com/office/powerpoint/2010/main" val="76450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u 1">
            <a:extLst>
              <a:ext uri="{FF2B5EF4-FFF2-40B4-BE49-F238E27FC236}">
                <a16:creationId xmlns="" xmlns:a16="http://schemas.microsoft.com/office/drawing/2014/main" id="{1CDC3F8A-D704-49D8-991D-FAD1A267007A}"/>
              </a:ext>
            </a:extLst>
          </p:cNvPr>
          <p:cNvSpPr txBox="1">
            <a:spLocks noChangeArrowheads="1"/>
          </p:cNvSpPr>
          <p:nvPr/>
        </p:nvSpPr>
        <p:spPr bwMode="auto">
          <a:xfrm>
            <a:off x="-12192" y="1295400"/>
            <a:ext cx="9144000" cy="6096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indent="0" algn="just">
              <a:spcBef>
                <a:spcPct val="0"/>
              </a:spcBef>
              <a:buNone/>
            </a:pPr>
            <a:r>
              <a:rPr lang="en-US" altLang="en-US" sz="1600" b="1" i="1" dirty="0" smtClean="0">
                <a:solidFill>
                  <a:schemeClr val="bg1"/>
                </a:solidFill>
              </a:rPr>
              <a:t>4. </a:t>
            </a:r>
            <a:r>
              <a:rPr lang="ro-RO" altLang="en-US" sz="1600" b="1" i="1" dirty="0" smtClean="0">
                <a:solidFill>
                  <a:schemeClr val="bg1"/>
                </a:solidFill>
              </a:rPr>
              <a:t>Acordarea </a:t>
            </a:r>
            <a:r>
              <a:rPr lang="ro-RO" altLang="en-US" sz="1600" b="1" i="1" dirty="0">
                <a:solidFill>
                  <a:schemeClr val="bg1"/>
                </a:solidFill>
              </a:rPr>
              <a:t>de sprijin pentru implementarea dezvoltării urbane durabile</a:t>
            </a:r>
            <a:endParaRPr lang="ro-RO" altLang="en-US" sz="1600" b="1" i="1" u="sng" dirty="0">
              <a:solidFill>
                <a:schemeClr val="bg1"/>
              </a:solidFill>
            </a:endParaRPr>
          </a:p>
        </p:txBody>
      </p:sp>
      <p:sp>
        <p:nvSpPr>
          <p:cNvPr id="5" name="Substituent conținut 2">
            <a:extLst>
              <a:ext uri="{FF2B5EF4-FFF2-40B4-BE49-F238E27FC236}">
                <a16:creationId xmlns="" xmlns:a16="http://schemas.microsoft.com/office/drawing/2014/main" id="{863DEE65-3DE2-452A-9B1A-813FF3726F8A}"/>
              </a:ext>
            </a:extLst>
          </p:cNvPr>
          <p:cNvSpPr txBox="1">
            <a:spLocks/>
          </p:cNvSpPr>
          <p:nvPr/>
        </p:nvSpPr>
        <p:spPr bwMode="auto">
          <a:xfrm>
            <a:off x="1772" y="1905000"/>
            <a:ext cx="9144000" cy="914400"/>
          </a:xfrm>
          <a:prstGeom prst="rect">
            <a:avLst/>
          </a:prstGeom>
          <a:noFill/>
          <a:ln w="9525">
            <a:noFill/>
            <a:miter lim="800000"/>
            <a:headEnd/>
            <a:tailEnd/>
          </a:ln>
        </p:spPr>
        <p:txBody>
          <a:bodyPr/>
          <a:lstStyle>
            <a:defPPr>
              <a:defRPr lang="ro-RO"/>
            </a:defPPr>
            <a:lvl1pPr lvl="0">
              <a:defRPr sz="1600">
                <a:solidFill>
                  <a:srgbClr val="000000"/>
                </a:solidFill>
              </a:defRPr>
            </a:lvl1pPr>
          </a:lstStyle>
          <a:p>
            <a:pPr marL="342900" indent="-342900">
              <a:spcBef>
                <a:spcPct val="20000"/>
              </a:spcBef>
              <a:defRPr/>
            </a:pPr>
            <a:r>
              <a:rPr lang="en-US" b="1" i="1" dirty="0">
                <a:solidFill>
                  <a:srgbClr val="333399"/>
                </a:solidFill>
              </a:rPr>
              <a:t>4</a:t>
            </a:r>
            <a:r>
              <a:rPr lang="vi-VN" b="1" i="1" dirty="0" smtClean="0">
                <a:solidFill>
                  <a:srgbClr val="333399"/>
                </a:solidFill>
              </a:rPr>
              <a:t>.1</a:t>
            </a:r>
            <a:r>
              <a:rPr lang="vi-VN" b="1" i="1" dirty="0">
                <a:solidFill>
                  <a:srgbClr val="333399"/>
                </a:solidFill>
              </a:rPr>
              <a:t>. - Sprijinirea MRJ în procesul de negociere a alocărilor financiare pe obiectivele specifice </a:t>
            </a:r>
            <a:r>
              <a:rPr lang="ro-RO" b="1" i="1" dirty="0" smtClean="0">
                <a:solidFill>
                  <a:srgbClr val="333399"/>
                </a:solidFill>
              </a:rPr>
              <a:t>  </a:t>
            </a:r>
          </a:p>
          <a:p>
            <a:pPr marL="342900" indent="-342900">
              <a:spcBef>
                <a:spcPct val="20000"/>
              </a:spcBef>
              <a:defRPr/>
            </a:pPr>
            <a:r>
              <a:rPr lang="ro-RO" b="1" i="1" dirty="0">
                <a:solidFill>
                  <a:srgbClr val="333399"/>
                </a:solidFill>
              </a:rPr>
              <a:t> </a:t>
            </a:r>
            <a:r>
              <a:rPr lang="ro-RO" b="1" i="1" dirty="0" smtClean="0">
                <a:solidFill>
                  <a:srgbClr val="333399"/>
                </a:solidFill>
              </a:rPr>
              <a:t>         </a:t>
            </a:r>
            <a:r>
              <a:rPr lang="vi-VN" b="1" i="1" dirty="0" smtClean="0">
                <a:solidFill>
                  <a:srgbClr val="333399"/>
                </a:solidFill>
              </a:rPr>
              <a:t>AP4</a:t>
            </a:r>
            <a:endParaRPr lang="ro-RO" b="1" i="1" dirty="0">
              <a:solidFill>
                <a:srgbClr val="333399"/>
              </a:solidFill>
            </a:endParaRPr>
          </a:p>
          <a:p>
            <a:pPr marL="342900" indent="-342900">
              <a:spcBef>
                <a:spcPct val="20000"/>
              </a:spcBef>
              <a:defRPr/>
            </a:pPr>
            <a:r>
              <a:rPr lang="en-US" altLang="en-US" b="1" i="1" kern="0" dirty="0">
                <a:solidFill>
                  <a:srgbClr val="333399"/>
                </a:solidFill>
              </a:rPr>
              <a:t>4</a:t>
            </a:r>
            <a:r>
              <a:rPr lang="ro-RO" altLang="en-US" b="1" i="1" kern="0" dirty="0" smtClean="0">
                <a:solidFill>
                  <a:srgbClr val="333399"/>
                </a:solidFill>
              </a:rPr>
              <a:t>.2</a:t>
            </a:r>
            <a:r>
              <a:rPr lang="ro-RO" altLang="en-US" b="1" i="1" kern="0" dirty="0">
                <a:solidFill>
                  <a:srgbClr val="333399"/>
                </a:solidFill>
              </a:rPr>
              <a:t>. - R</a:t>
            </a:r>
            <a:r>
              <a:rPr lang="it-IT" altLang="en-US" b="1" i="1" kern="0" dirty="0">
                <a:solidFill>
                  <a:srgbClr val="333399"/>
                </a:solidFill>
              </a:rPr>
              <a:t>apoarte</a:t>
            </a:r>
            <a:r>
              <a:rPr lang="it-IT" altLang="en-US" b="1" i="1" kern="0" dirty="0" smtClean="0">
                <a:solidFill>
                  <a:srgbClr val="333399"/>
                </a:solidFill>
              </a:rPr>
              <a:t>/</a:t>
            </a:r>
            <a:r>
              <a:rPr lang="ro-RO" altLang="en-US" b="1" i="1" kern="0" dirty="0" smtClean="0">
                <a:solidFill>
                  <a:srgbClr val="333399"/>
                </a:solidFill>
              </a:rPr>
              <a:t> </a:t>
            </a:r>
            <a:r>
              <a:rPr lang="it-IT" altLang="en-US" b="1" i="1" kern="0" dirty="0" smtClean="0">
                <a:solidFill>
                  <a:srgbClr val="333399"/>
                </a:solidFill>
              </a:rPr>
              <a:t>analize</a:t>
            </a:r>
            <a:r>
              <a:rPr lang="ro-RO" altLang="en-US" b="1" i="1" kern="0" dirty="0" smtClean="0">
                <a:solidFill>
                  <a:srgbClr val="333399"/>
                </a:solidFill>
              </a:rPr>
              <a:t> </a:t>
            </a:r>
            <a:r>
              <a:rPr lang="ro-RO" altLang="en-US" b="1" i="1" kern="0" dirty="0">
                <a:solidFill>
                  <a:srgbClr val="333399"/>
                </a:solidFill>
              </a:rPr>
              <a:t>elaborate </a:t>
            </a:r>
            <a:r>
              <a:rPr lang="it-IT" altLang="en-US" b="1" i="1" kern="0" dirty="0">
                <a:solidFill>
                  <a:srgbClr val="333399"/>
                </a:solidFill>
              </a:rPr>
              <a:t>la solicitarea AMPOR</a:t>
            </a:r>
            <a:endParaRPr lang="ro-RO" altLang="en-US" b="1" i="1" kern="0" dirty="0">
              <a:solidFill>
                <a:srgbClr val="333399"/>
              </a:solidFill>
            </a:endParaRPr>
          </a:p>
          <a:p>
            <a:endParaRPr lang="ro-RO" altLang="en-US" b="1" i="1" dirty="0">
              <a:solidFill>
                <a:srgbClr val="333399"/>
              </a:solidFill>
            </a:endParaRPr>
          </a:p>
        </p:txBody>
      </p:sp>
      <p:sp>
        <p:nvSpPr>
          <p:cNvPr id="7" name="Titlu 1">
            <a:extLst>
              <a:ext uri="{FF2B5EF4-FFF2-40B4-BE49-F238E27FC236}">
                <a16:creationId xmlns="" xmlns:a16="http://schemas.microsoft.com/office/drawing/2014/main" id="{1CDC3F8A-D704-49D8-991D-FAD1A267007A}"/>
              </a:ext>
            </a:extLst>
          </p:cNvPr>
          <p:cNvSpPr txBox="1">
            <a:spLocks noChangeArrowheads="1"/>
          </p:cNvSpPr>
          <p:nvPr/>
        </p:nvSpPr>
        <p:spPr bwMode="auto">
          <a:xfrm>
            <a:off x="-10669" y="2970245"/>
            <a:ext cx="9168882" cy="6096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indent="0" algn="just">
              <a:spcBef>
                <a:spcPct val="0"/>
              </a:spcBef>
              <a:buNone/>
            </a:pPr>
            <a:r>
              <a:rPr lang="ro-RO" altLang="en-US" sz="1600" b="1" i="1" dirty="0">
                <a:solidFill>
                  <a:schemeClr val="bg1"/>
                </a:solidFill>
              </a:rPr>
              <a:t>5</a:t>
            </a:r>
            <a:r>
              <a:rPr lang="en-US" altLang="en-US" sz="1600" b="1" i="1" dirty="0" smtClean="0">
                <a:solidFill>
                  <a:schemeClr val="bg1"/>
                </a:solidFill>
              </a:rPr>
              <a:t>. </a:t>
            </a:r>
            <a:r>
              <a:rPr lang="en-US" altLang="en-US" sz="1600" b="1" i="1" dirty="0" err="1" smtClean="0">
                <a:solidFill>
                  <a:schemeClr val="bg1"/>
                </a:solidFill>
              </a:rPr>
              <a:t>Stadiul</a:t>
            </a:r>
            <a:r>
              <a:rPr lang="en-US" altLang="en-US" sz="1600" b="1" i="1" dirty="0" smtClean="0">
                <a:solidFill>
                  <a:schemeClr val="bg1"/>
                </a:solidFill>
              </a:rPr>
              <a:t> actual</a:t>
            </a:r>
            <a:endParaRPr lang="ro-RO" altLang="en-US" sz="1600" b="1" i="1" u="sng" dirty="0">
              <a:solidFill>
                <a:schemeClr val="bg1"/>
              </a:solidFill>
            </a:endParaRPr>
          </a:p>
        </p:txBody>
      </p:sp>
    </p:spTree>
    <p:extLst>
      <p:ext uri="{BB962C8B-B14F-4D97-AF65-F5344CB8AC3E}">
        <p14:creationId xmlns:p14="http://schemas.microsoft.com/office/powerpoint/2010/main" val="1364589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u 1">
            <a:extLst>
              <a:ext uri="{FF2B5EF4-FFF2-40B4-BE49-F238E27FC236}">
                <a16:creationId xmlns="" xmlns:a16="http://schemas.microsoft.com/office/drawing/2014/main" id="{973E0DC5-9A45-4C1D-A1A6-9204367580C2}"/>
              </a:ext>
            </a:extLst>
          </p:cNvPr>
          <p:cNvSpPr>
            <a:spLocks noGrp="1" noChangeArrowheads="1"/>
          </p:cNvSpPr>
          <p:nvPr>
            <p:ph type="title" idx="4294967295"/>
          </p:nvPr>
        </p:nvSpPr>
        <p:spPr>
          <a:xfrm>
            <a:off x="0" y="1066800"/>
            <a:ext cx="9144000" cy="609600"/>
          </a:xfrm>
          <a:solidFill>
            <a:schemeClr val="accent2"/>
          </a:solidFill>
        </p:spPr>
        <p:txBody>
          <a:bodyPr anchor="t"/>
          <a:lstStyle/>
          <a:p>
            <a:pPr marL="342900" indent="-342900" algn="just">
              <a:buFontTx/>
              <a:buAutoNum type="arabicPeriod"/>
            </a:pPr>
            <a:r>
              <a:rPr lang="vi-VN" altLang="en-US" sz="1600" b="1" i="1" dirty="0">
                <a:solidFill>
                  <a:schemeClr val="bg1"/>
                </a:solidFill>
              </a:rPr>
              <a:t>Sprijinirea elaborării/</a:t>
            </a:r>
            <a:r>
              <a:rPr lang="ro-RO" altLang="en-US" sz="1600" b="1" i="1" dirty="0">
                <a:solidFill>
                  <a:schemeClr val="bg1"/>
                </a:solidFill>
              </a:rPr>
              <a:t> </a:t>
            </a:r>
            <a:r>
              <a:rPr lang="vi-VN" altLang="en-US" sz="1600" b="1" i="1" dirty="0">
                <a:solidFill>
                  <a:schemeClr val="bg1"/>
                </a:solidFill>
              </a:rPr>
              <a:t>actualizării/</a:t>
            </a:r>
            <a:r>
              <a:rPr lang="ro-RO" altLang="en-US" sz="1600" b="1" i="1" dirty="0">
                <a:solidFill>
                  <a:schemeClr val="bg1"/>
                </a:solidFill>
              </a:rPr>
              <a:t> </a:t>
            </a:r>
            <a:r>
              <a:rPr lang="vi-VN" altLang="en-US" sz="1600" b="1" i="1" dirty="0">
                <a:solidFill>
                  <a:schemeClr val="bg1"/>
                </a:solidFill>
              </a:rPr>
              <a:t>modificării documentelor programatice aferente implementării dezvoltării urbane durabile în perioada 2014-2020</a:t>
            </a:r>
            <a:r>
              <a:rPr lang="ro-RO" altLang="en-US" sz="1600" b="1" i="1" dirty="0">
                <a:solidFill>
                  <a:schemeClr val="bg1"/>
                </a:solidFill>
              </a:rPr>
              <a:t> (SIDU și PMUD)</a:t>
            </a:r>
            <a:endParaRPr lang="ro-RO" altLang="en-US" sz="1600" b="1" i="1" u="sng" dirty="0">
              <a:solidFill>
                <a:schemeClr val="bg1"/>
              </a:solidFill>
            </a:endParaRPr>
          </a:p>
        </p:txBody>
      </p:sp>
      <p:pic>
        <p:nvPicPr>
          <p:cNvPr id="53252" name="Picture 2">
            <a:extLst>
              <a:ext uri="{FF2B5EF4-FFF2-40B4-BE49-F238E27FC236}">
                <a16:creationId xmlns="" xmlns:a16="http://schemas.microsoft.com/office/drawing/2014/main" id="{6E66BE7E-5C54-4F13-8020-0DEE00BBB7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8571" r="28572"/>
          <a:stretch>
            <a:fillRect/>
          </a:stretch>
        </p:blipFill>
        <p:spPr bwMode="auto">
          <a:xfrm>
            <a:off x="6905180" y="1752600"/>
            <a:ext cx="1295400" cy="1572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p:cNvSpPr>
            <a:spLocks noGrp="1"/>
          </p:cNvSpPr>
          <p:nvPr>
            <p:ph idx="1"/>
          </p:nvPr>
        </p:nvSpPr>
        <p:spPr>
          <a:xfrm>
            <a:off x="0" y="1676400"/>
            <a:ext cx="6858000" cy="4648200"/>
          </a:xfrm>
        </p:spPr>
        <p:txBody>
          <a:bodyPr/>
          <a:lstStyle/>
          <a:p>
            <a:pPr marL="0" indent="0">
              <a:buNone/>
            </a:pPr>
            <a:endParaRPr lang="en-US" altLang="en-US" sz="1600" b="1" i="1" dirty="0" smtClean="0">
              <a:solidFill>
                <a:schemeClr val="accent2"/>
              </a:solidFill>
            </a:endParaRPr>
          </a:p>
          <a:p>
            <a:pPr marL="0" indent="0">
              <a:buNone/>
            </a:pPr>
            <a:r>
              <a:rPr lang="ro-RO" altLang="en-US" sz="1600" b="1" i="1" dirty="0" smtClean="0">
                <a:solidFill>
                  <a:schemeClr val="accent2"/>
                </a:solidFill>
              </a:rPr>
              <a:t>1.1</a:t>
            </a:r>
            <a:r>
              <a:rPr lang="ro-RO" altLang="en-US" sz="1600" b="1" i="1" dirty="0">
                <a:solidFill>
                  <a:schemeClr val="accent2"/>
                </a:solidFill>
              </a:rPr>
              <a:t>. – Informare / Diseminare</a:t>
            </a:r>
          </a:p>
          <a:p>
            <a:pPr lvl="1">
              <a:buFontTx/>
              <a:buNone/>
              <a:defRPr/>
            </a:pPr>
            <a:r>
              <a:rPr lang="en-US" altLang="en-US" sz="1400" u="sng" dirty="0" smtClean="0">
                <a:solidFill>
                  <a:srgbClr val="000000"/>
                </a:solidFill>
              </a:rPr>
              <a:t>F</a:t>
            </a:r>
            <a:r>
              <a:rPr lang="ro-RO" altLang="en-US" sz="1400" u="sng" dirty="0" err="1" smtClean="0">
                <a:solidFill>
                  <a:srgbClr val="000000"/>
                </a:solidFill>
              </a:rPr>
              <a:t>ebruarie</a:t>
            </a:r>
            <a:r>
              <a:rPr lang="ro-RO" altLang="en-US" sz="1400" u="sng" dirty="0" smtClean="0">
                <a:solidFill>
                  <a:srgbClr val="000000"/>
                </a:solidFill>
              </a:rPr>
              <a:t> </a:t>
            </a:r>
            <a:r>
              <a:rPr lang="ro-RO" altLang="en-US" sz="1400" u="sng" dirty="0">
                <a:solidFill>
                  <a:srgbClr val="000000"/>
                </a:solidFill>
              </a:rPr>
              <a:t>2017 </a:t>
            </a:r>
          </a:p>
          <a:p>
            <a:pPr lvl="1">
              <a:buFont typeface="Arial" panose="020B0604020202020204" pitchFamily="34" charset="0"/>
              <a:buChar char="−"/>
              <a:defRPr/>
            </a:pPr>
            <a:r>
              <a:rPr lang="ro-RO" altLang="en-US" sz="1400" dirty="0">
                <a:solidFill>
                  <a:srgbClr val="000000"/>
                </a:solidFill>
              </a:rPr>
              <a:t>S</a:t>
            </a:r>
            <a:r>
              <a:rPr lang="en-US" altLang="en-US" sz="1400" dirty="0" err="1">
                <a:solidFill>
                  <a:srgbClr val="000000"/>
                </a:solidFill>
              </a:rPr>
              <a:t>eminar</a:t>
            </a:r>
            <a:r>
              <a:rPr lang="vi-VN" altLang="en-US" sz="1400" dirty="0">
                <a:solidFill>
                  <a:srgbClr val="000000"/>
                </a:solidFill>
              </a:rPr>
              <a:t> de informare</a:t>
            </a:r>
            <a:r>
              <a:rPr lang="en-US" altLang="en-US" sz="1400" dirty="0">
                <a:solidFill>
                  <a:srgbClr val="000000"/>
                </a:solidFill>
              </a:rPr>
              <a:t> </a:t>
            </a:r>
            <a:r>
              <a:rPr lang="ro-RO" sz="1400" dirty="0"/>
              <a:t>privind Documentul Cadru de Implementare a Dezvoltării Urbane Durabile – Axa prioritară 4 - Sprijinirea dezvoltării urbane durabile - POR 2014-2020, </a:t>
            </a:r>
            <a:r>
              <a:rPr lang="ro-RO" altLang="en-US" sz="1400" dirty="0">
                <a:solidFill>
                  <a:srgbClr val="000000"/>
                </a:solidFill>
              </a:rPr>
              <a:t>Ploiești </a:t>
            </a:r>
            <a:endParaRPr lang="ro-RO" sz="1400" dirty="0"/>
          </a:p>
          <a:p>
            <a:pPr lvl="1">
              <a:buNone/>
              <a:defRPr/>
            </a:pPr>
            <a:r>
              <a:rPr lang="en-US" sz="1400" u="sng" dirty="0" smtClean="0">
                <a:solidFill>
                  <a:srgbClr val="000000"/>
                </a:solidFill>
              </a:rPr>
              <a:t>A</a:t>
            </a:r>
            <a:r>
              <a:rPr lang="ro-RO" sz="1400" u="sng" dirty="0" err="1" smtClean="0">
                <a:solidFill>
                  <a:srgbClr val="000000"/>
                </a:solidFill>
              </a:rPr>
              <a:t>prilie</a:t>
            </a:r>
            <a:r>
              <a:rPr lang="ro-RO" sz="1400" u="sng" dirty="0" smtClean="0">
                <a:solidFill>
                  <a:srgbClr val="000000"/>
                </a:solidFill>
              </a:rPr>
              <a:t> </a:t>
            </a:r>
            <a:r>
              <a:rPr lang="ro-RO" sz="1400" u="sng" dirty="0">
                <a:solidFill>
                  <a:srgbClr val="000000"/>
                </a:solidFill>
              </a:rPr>
              <a:t>2017</a:t>
            </a:r>
          </a:p>
          <a:p>
            <a:pPr lvl="1">
              <a:buFont typeface="Arial" panose="020B0604020202020204" pitchFamily="34" charset="0"/>
              <a:buChar char="−"/>
              <a:defRPr/>
            </a:pPr>
            <a:r>
              <a:rPr lang="ro-RO" sz="1400" dirty="0"/>
              <a:t>publicarea spre consultare publică a ghidurilor specifice AP4 a POR 2014-2020</a:t>
            </a:r>
          </a:p>
          <a:p>
            <a:pPr lvl="1">
              <a:buNone/>
              <a:defRPr/>
            </a:pPr>
            <a:r>
              <a:rPr lang="en-US" sz="1400" u="sng" dirty="0" smtClean="0">
                <a:solidFill>
                  <a:srgbClr val="000000"/>
                </a:solidFill>
              </a:rPr>
              <a:t>M</a:t>
            </a:r>
            <a:r>
              <a:rPr lang="ro-RO" sz="1400" u="sng" dirty="0" smtClean="0">
                <a:solidFill>
                  <a:srgbClr val="000000"/>
                </a:solidFill>
              </a:rPr>
              <a:t>ai </a:t>
            </a:r>
            <a:r>
              <a:rPr lang="ro-RO" sz="1400" u="sng" dirty="0">
                <a:solidFill>
                  <a:srgbClr val="000000"/>
                </a:solidFill>
              </a:rPr>
              <a:t>2017</a:t>
            </a:r>
          </a:p>
          <a:p>
            <a:pPr lvl="1">
              <a:buFont typeface="Arial" panose="020B0604020202020204" pitchFamily="34" charset="0"/>
              <a:buChar char="−"/>
              <a:defRPr/>
            </a:pPr>
            <a:r>
              <a:rPr lang="ro-RO" sz="1400" dirty="0"/>
              <a:t>modificarea Documentului Cadru de implementare a Dezvoltării Urbane Durabile – Axa prioritară 4 - Sprijinirea dezvoltării urbane durabile - POR 2014-2020</a:t>
            </a:r>
          </a:p>
          <a:p>
            <a:pPr lvl="1">
              <a:buNone/>
              <a:defRPr/>
            </a:pPr>
            <a:r>
              <a:rPr lang="en-US" sz="1400" u="sng" dirty="0" smtClean="0">
                <a:solidFill>
                  <a:srgbClr val="000000"/>
                </a:solidFill>
              </a:rPr>
              <a:t>I</a:t>
            </a:r>
            <a:r>
              <a:rPr lang="ro-RO" sz="1400" u="sng" dirty="0" err="1" smtClean="0">
                <a:solidFill>
                  <a:srgbClr val="000000"/>
                </a:solidFill>
              </a:rPr>
              <a:t>ulie</a:t>
            </a:r>
            <a:r>
              <a:rPr lang="ro-RO" sz="1400" u="sng" dirty="0" smtClean="0">
                <a:solidFill>
                  <a:srgbClr val="000000"/>
                </a:solidFill>
              </a:rPr>
              <a:t> </a:t>
            </a:r>
            <a:r>
              <a:rPr lang="ro-RO" sz="1400" u="sng" dirty="0">
                <a:solidFill>
                  <a:srgbClr val="000000"/>
                </a:solidFill>
              </a:rPr>
              <a:t>2017</a:t>
            </a:r>
          </a:p>
          <a:p>
            <a:pPr lvl="1">
              <a:buFont typeface="Arial" panose="020B0604020202020204" pitchFamily="34" charset="0"/>
              <a:buChar char="−"/>
              <a:defRPr/>
            </a:pPr>
            <a:r>
              <a:rPr lang="ro-RO" sz="1400" dirty="0"/>
              <a:t>lansarea ghidurilor specifice AP4 a POR 2014-2020</a:t>
            </a:r>
          </a:p>
          <a:p>
            <a:pPr lvl="1">
              <a:buFont typeface="Arial" panose="020B0604020202020204" pitchFamily="34" charset="0"/>
              <a:buChar char="−"/>
              <a:defRPr/>
            </a:pPr>
            <a:r>
              <a:rPr lang="ro-RO" sz="1400" dirty="0"/>
              <a:t>întâlnire de lucru privind contractele de servicii publice aferente transportului local de călători, pentru potențialii beneficiari din regiunea Sud Muntenia pentru OS 4.1. și OS 3.2, organizator ADR SM cu sprijin JASPERS, Ploiești  </a:t>
            </a:r>
          </a:p>
          <a:p>
            <a:endParaRPr lang="en-US" dirty="0"/>
          </a:p>
        </p:txBody>
      </p:sp>
      <p:pic>
        <p:nvPicPr>
          <p:cNvPr id="7" name="Picture 2"/>
          <p:cNvPicPr>
            <a:picLocks noChangeAspect="1"/>
          </p:cNvPicPr>
          <p:nvPr/>
        </p:nvPicPr>
        <p:blipFill>
          <a:blip r:embed="rId3">
            <a:extLst>
              <a:ext uri="{28A0092B-C50C-407E-A947-70E740481C1C}">
                <a14:useLocalDpi xmlns:a14="http://schemas.microsoft.com/office/drawing/2010/main" val="0"/>
              </a:ext>
            </a:extLst>
          </a:blip>
          <a:srcRect l="17192" t="20126"/>
          <a:stretch>
            <a:fillRect/>
          </a:stretch>
        </p:blipFill>
        <p:spPr bwMode="auto">
          <a:xfrm>
            <a:off x="7088124" y="4038600"/>
            <a:ext cx="198882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994370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a:extLst>
              <a:ext uri="{FF2B5EF4-FFF2-40B4-BE49-F238E27FC236}">
                <a16:creationId xmlns="" xmlns:a16="http://schemas.microsoft.com/office/drawing/2014/main" id="{E812C08E-9A1F-441F-975D-95DD00715707}"/>
              </a:ext>
            </a:extLst>
          </p:cNvPr>
          <p:cNvSpPr>
            <a:spLocks noGrp="1" noChangeArrowheads="1"/>
          </p:cNvSpPr>
          <p:nvPr>
            <p:ph idx="1"/>
          </p:nvPr>
        </p:nvSpPr>
        <p:spPr>
          <a:xfrm>
            <a:off x="0" y="1295400"/>
            <a:ext cx="8839200" cy="4267200"/>
          </a:xfrm>
        </p:spPr>
        <p:txBody>
          <a:bodyPr/>
          <a:lstStyle/>
          <a:p>
            <a:pPr lvl="1">
              <a:buNone/>
              <a:defRPr/>
            </a:pPr>
            <a:r>
              <a:rPr lang="ro-RO" sz="1400" u="sng" dirty="0">
                <a:solidFill>
                  <a:srgbClr val="000000"/>
                </a:solidFill>
              </a:rPr>
              <a:t>August </a:t>
            </a:r>
            <a:r>
              <a:rPr lang="ro-RO" sz="1400" u="sng" dirty="0">
                <a:solidFill>
                  <a:srgbClr val="000000"/>
                </a:solidFill>
              </a:rPr>
              <a:t>2017</a:t>
            </a:r>
          </a:p>
          <a:p>
            <a:pPr lvl="1">
              <a:buFont typeface="Arial" panose="020B0604020202020204" pitchFamily="34" charset="0"/>
              <a:buChar char="−"/>
              <a:defRPr/>
            </a:pPr>
            <a:r>
              <a:rPr lang="ro-RO" sz="1400" dirty="0"/>
              <a:t>modificarea Documentului Cadru de implementare a Dezvoltării Urbane Durabile – Axa prioritară 4 - Sprijinirea dezvoltării urbane durabile - POR 2014-2020</a:t>
            </a:r>
          </a:p>
          <a:p>
            <a:pPr lvl="1">
              <a:buFont typeface="Arial" panose="020B0604020202020204" pitchFamily="34" charset="0"/>
              <a:buChar char="−"/>
              <a:defRPr/>
            </a:pPr>
            <a:r>
              <a:rPr lang="en-US" sz="1400" dirty="0"/>
              <a:t>CORRIGENDUM</a:t>
            </a:r>
            <a:r>
              <a:rPr lang="ro-RO" sz="1400" dirty="0"/>
              <a:t> la Ghidul Solicitantului PI </a:t>
            </a:r>
            <a:r>
              <a:rPr lang="ro-RO" sz="1400" dirty="0" smtClean="0"/>
              <a:t>4.3</a:t>
            </a:r>
            <a:endParaRPr lang="en-US" altLang="en-US" sz="1400" u="sng" dirty="0" smtClean="0">
              <a:solidFill>
                <a:srgbClr val="000000"/>
              </a:solidFill>
              <a:latin typeface="+mj-lt"/>
            </a:endParaRPr>
          </a:p>
          <a:p>
            <a:pPr lvl="1">
              <a:buNone/>
              <a:defRPr/>
            </a:pPr>
            <a:r>
              <a:rPr lang="ro-RO" altLang="en-US" sz="1400" u="sng" dirty="0">
                <a:solidFill>
                  <a:srgbClr val="000000"/>
                </a:solidFill>
              </a:rPr>
              <a:t>O</a:t>
            </a:r>
            <a:r>
              <a:rPr lang="ro-RO" altLang="en-US" sz="1400" u="sng" dirty="0">
                <a:solidFill>
                  <a:srgbClr val="000000"/>
                </a:solidFill>
              </a:rPr>
              <a:t>ctombrie </a:t>
            </a:r>
            <a:r>
              <a:rPr lang="ro-RO" altLang="en-US" sz="1400" u="sng" dirty="0">
                <a:solidFill>
                  <a:srgbClr val="000000"/>
                </a:solidFill>
              </a:rPr>
              <a:t>2017 </a:t>
            </a:r>
          </a:p>
          <a:p>
            <a:pPr lvl="1">
              <a:buFont typeface="Arial" panose="020B0604020202020204" pitchFamily="34" charset="0"/>
              <a:buChar char="−"/>
            </a:pPr>
            <a:r>
              <a:rPr lang="ro-RO" sz="1400" dirty="0" smtClean="0">
                <a:latin typeface="+mj-lt"/>
              </a:rPr>
              <a:t>Modificare </a:t>
            </a:r>
            <a:r>
              <a:rPr lang="ro-RO" sz="1400" dirty="0">
                <a:latin typeface="+mj-lt"/>
              </a:rPr>
              <a:t>Ghid General POR </a:t>
            </a:r>
            <a:r>
              <a:rPr lang="ro-RO" sz="1400" dirty="0" smtClean="0">
                <a:latin typeface="+mj-lt"/>
              </a:rPr>
              <a:t>2014-2020;</a:t>
            </a:r>
          </a:p>
          <a:p>
            <a:pPr lvl="1">
              <a:buFont typeface="Arial" panose="020B0604020202020204" pitchFamily="34" charset="0"/>
              <a:buChar char="−"/>
            </a:pPr>
            <a:r>
              <a:rPr lang="ro-RO" sz="1400" dirty="0" smtClean="0">
                <a:latin typeface="+mj-lt"/>
              </a:rPr>
              <a:t>Publicare Corrigendum </a:t>
            </a:r>
            <a:r>
              <a:rPr lang="ro-RO" sz="1400" dirty="0">
                <a:latin typeface="+mj-lt"/>
              </a:rPr>
              <a:t>Ghidul solicitantului – Condiții specifice de accesare a </a:t>
            </a:r>
            <a:endParaRPr lang="ro-RO" sz="1400" dirty="0" smtClean="0">
              <a:latin typeface="+mj-lt"/>
            </a:endParaRPr>
          </a:p>
          <a:p>
            <a:pPr marL="457200" lvl="1" indent="0">
              <a:buNone/>
            </a:pPr>
            <a:r>
              <a:rPr lang="ro-RO" sz="1400" dirty="0">
                <a:latin typeface="+mj-lt"/>
              </a:rPr>
              <a:t> </a:t>
            </a:r>
            <a:r>
              <a:rPr lang="ro-RO" sz="1400" dirty="0" smtClean="0">
                <a:latin typeface="+mj-lt"/>
              </a:rPr>
              <a:t>     fondurilor </a:t>
            </a:r>
            <a:r>
              <a:rPr lang="ro-RO" sz="1400" dirty="0">
                <a:latin typeface="+mj-lt"/>
              </a:rPr>
              <a:t>în cadrul apelului de proiecte POR/2017/4/4.1/1 (versiune consolidată) </a:t>
            </a:r>
            <a:r>
              <a:rPr lang="ro-RO" sz="1400" dirty="0" smtClean="0">
                <a:latin typeface="+mj-lt"/>
              </a:rPr>
              <a:t>;</a:t>
            </a:r>
          </a:p>
          <a:p>
            <a:pPr lvl="1">
              <a:buFont typeface="Arial" panose="020B0604020202020204" pitchFamily="34" charset="0"/>
              <a:buChar char="−"/>
            </a:pPr>
            <a:r>
              <a:rPr lang="ro-RO" sz="1400" dirty="0">
                <a:latin typeface="+mj-lt"/>
              </a:rPr>
              <a:t>G</a:t>
            </a:r>
            <a:r>
              <a:rPr lang="ro-RO" sz="1400" dirty="0" smtClean="0">
                <a:latin typeface="+mj-lt"/>
              </a:rPr>
              <a:t>hiduri </a:t>
            </a:r>
            <a:r>
              <a:rPr lang="ro-RO" sz="1400" dirty="0">
                <a:latin typeface="+mj-lt"/>
              </a:rPr>
              <a:t>specifice POR 2014-2020  - variante lansate/ modificate/ </a:t>
            </a:r>
            <a:r>
              <a:rPr lang="ro-RO" sz="1400" dirty="0" smtClean="0">
                <a:latin typeface="+mj-lt"/>
              </a:rPr>
              <a:t>consolidate</a:t>
            </a:r>
            <a:r>
              <a:rPr lang="ro-RO" sz="1400" dirty="0" smtClean="0">
                <a:latin typeface="+mj-lt"/>
              </a:rPr>
              <a:t>.</a:t>
            </a:r>
            <a:endParaRPr lang="en-US" altLang="ro-RO" sz="1400" u="sng" dirty="0" smtClean="0">
              <a:latin typeface="+mj-lt"/>
            </a:endParaRPr>
          </a:p>
          <a:p>
            <a:pPr lvl="1">
              <a:buNone/>
              <a:defRPr/>
            </a:pPr>
            <a:r>
              <a:rPr lang="ro-RO" altLang="ro-RO" sz="1400" u="sng" dirty="0">
                <a:solidFill>
                  <a:srgbClr val="000000"/>
                </a:solidFill>
              </a:rPr>
              <a:t>N</a:t>
            </a:r>
            <a:r>
              <a:rPr lang="ro-RO" altLang="ro-RO" sz="1400" u="sng" dirty="0">
                <a:solidFill>
                  <a:srgbClr val="000000"/>
                </a:solidFill>
              </a:rPr>
              <a:t>oiembrie 2017</a:t>
            </a:r>
          </a:p>
          <a:p>
            <a:pPr lvl="1">
              <a:buFont typeface="Arial" panose="020B0604020202020204" pitchFamily="34" charset="0"/>
              <a:buChar char="−"/>
            </a:pPr>
            <a:r>
              <a:rPr lang="ro-RO" sz="1400" dirty="0" smtClean="0">
                <a:latin typeface="+mj-lt"/>
              </a:rPr>
              <a:t>Caiete </a:t>
            </a:r>
            <a:r>
              <a:rPr lang="ro-RO" sz="1400" dirty="0">
                <a:latin typeface="+mj-lt"/>
              </a:rPr>
              <a:t>de sarcini pregătite de JASPERS pentru intervenții privind mobilitatea urbană</a:t>
            </a:r>
            <a:r>
              <a:rPr lang="ro-RO" sz="1400" dirty="0" smtClean="0">
                <a:latin typeface="+mj-lt"/>
              </a:rPr>
              <a:t>.</a:t>
            </a:r>
            <a:endParaRPr lang="en-US" sz="1400" u="sng" dirty="0" smtClean="0">
              <a:latin typeface="+mj-lt"/>
            </a:endParaRPr>
          </a:p>
          <a:p>
            <a:pPr lvl="1">
              <a:buNone/>
              <a:defRPr/>
            </a:pPr>
            <a:r>
              <a:rPr lang="ro-RO" altLang="en-US" sz="1400" u="sng" dirty="0" smtClean="0">
                <a:solidFill>
                  <a:srgbClr val="000000"/>
                </a:solidFill>
              </a:rPr>
              <a:t>Februarie </a:t>
            </a:r>
            <a:r>
              <a:rPr lang="ro-RO" altLang="en-US" sz="1400" u="sng" dirty="0">
                <a:solidFill>
                  <a:srgbClr val="000000"/>
                </a:solidFill>
              </a:rPr>
              <a:t>2018</a:t>
            </a:r>
          </a:p>
          <a:p>
            <a:pPr marL="739775" indent="-282575">
              <a:buFont typeface="Arial" panose="020B0604020202020204" pitchFamily="34" charset="0"/>
              <a:buChar char="−"/>
            </a:pPr>
            <a:r>
              <a:rPr lang="ro-RO" altLang="ro-RO" sz="1400" dirty="0" smtClean="0">
                <a:cs typeface="Arial"/>
              </a:rPr>
              <a:t>modificare Ghiduri specifice pentru O.S 4.4 ŞI 4.5 din cadrul A.P 4.  </a:t>
            </a:r>
          </a:p>
          <a:p>
            <a:pPr lvl="1">
              <a:buNone/>
              <a:defRPr/>
            </a:pPr>
            <a:r>
              <a:rPr lang="ro-RO" altLang="ro-RO" sz="1400" u="sng" dirty="0" smtClean="0">
                <a:solidFill>
                  <a:srgbClr val="000000"/>
                </a:solidFill>
              </a:rPr>
              <a:t>Martie </a:t>
            </a:r>
            <a:r>
              <a:rPr lang="ro-RO" altLang="ro-RO" sz="1400" u="sng" dirty="0">
                <a:solidFill>
                  <a:srgbClr val="000000"/>
                </a:solidFill>
              </a:rPr>
              <a:t>2018 </a:t>
            </a:r>
          </a:p>
          <a:p>
            <a:pPr marL="739775" indent="-282575">
              <a:buFont typeface="Arial" panose="020B0604020202020204" pitchFamily="34" charset="0"/>
              <a:buChar char="−"/>
            </a:pPr>
            <a:r>
              <a:rPr lang="ro-RO" sz="1400" dirty="0" smtClean="0"/>
              <a:t>Publicare Corrigendum 2 Ghidul </a:t>
            </a:r>
            <a:r>
              <a:rPr lang="ro-RO" sz="1400" dirty="0"/>
              <a:t>solicitantului – Condiții specifice de accesare </a:t>
            </a:r>
            <a:r>
              <a:rPr lang="ro-RO" sz="1400" dirty="0" smtClean="0"/>
              <a:t>a fondurilor </a:t>
            </a:r>
            <a:r>
              <a:rPr lang="ro-RO" sz="1400" dirty="0"/>
              <a:t>în cadrul </a:t>
            </a:r>
            <a:r>
              <a:rPr lang="ro-RO" sz="1400" dirty="0" smtClean="0"/>
              <a:t> apelului </a:t>
            </a:r>
            <a:r>
              <a:rPr lang="ro-RO" sz="1400" dirty="0"/>
              <a:t>de proiecte </a:t>
            </a:r>
            <a:r>
              <a:rPr lang="ro-RO" sz="1400" dirty="0" smtClean="0"/>
              <a:t>POR/2017/4/4.1/1.</a:t>
            </a:r>
          </a:p>
          <a:p>
            <a:pPr marL="0" indent="0">
              <a:buNone/>
            </a:pPr>
            <a:r>
              <a:rPr lang="ro-RO" altLang="ro-RO" sz="1400" dirty="0"/>
              <a:t> </a:t>
            </a:r>
            <a:r>
              <a:rPr lang="ro-RO" altLang="ro-RO" sz="1400" dirty="0" smtClean="0"/>
              <a:t>        </a:t>
            </a:r>
            <a:endParaRPr lang="ro-RO" altLang="ro-RO" sz="1400" dirty="0"/>
          </a:p>
        </p:txBody>
      </p:sp>
    </p:spTree>
    <p:extLst>
      <p:ext uri="{BB962C8B-B14F-4D97-AF65-F5344CB8AC3E}">
        <p14:creationId xmlns:p14="http://schemas.microsoft.com/office/powerpoint/2010/main" val="2298223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0" y="1143000"/>
            <a:ext cx="8915400" cy="381000"/>
          </a:xfrm>
        </p:spPr>
        <p:txBody>
          <a:bodyPr/>
          <a:lstStyle/>
          <a:p>
            <a:pPr marL="0" indent="0">
              <a:buNone/>
            </a:pPr>
            <a:r>
              <a:rPr lang="ro-RO" altLang="en-US" sz="1600" b="1" i="1" dirty="0" smtClean="0">
                <a:solidFill>
                  <a:schemeClr val="accent2"/>
                </a:solidFill>
              </a:rPr>
              <a:t>1.2. – Organizare/ Participare reuniuni/evenimente privind</a:t>
            </a:r>
            <a:r>
              <a:rPr lang="en-US" altLang="en-US" sz="1600" b="1" i="1" dirty="0" smtClean="0">
                <a:solidFill>
                  <a:schemeClr val="accent2"/>
                </a:solidFill>
              </a:rPr>
              <a:t> </a:t>
            </a:r>
            <a:r>
              <a:rPr lang="ro-RO" altLang="en-US" sz="1600" b="1" i="1" dirty="0" smtClean="0">
                <a:solidFill>
                  <a:schemeClr val="accent2"/>
                </a:solidFill>
              </a:rPr>
              <a:t>dezvoltarea urbană durabilă</a:t>
            </a:r>
          </a:p>
        </p:txBody>
      </p:sp>
      <p:sp>
        <p:nvSpPr>
          <p:cNvPr id="5" name="Content Placeholder 1"/>
          <p:cNvSpPr txBox="1">
            <a:spLocks/>
          </p:cNvSpPr>
          <p:nvPr/>
        </p:nvSpPr>
        <p:spPr bwMode="auto">
          <a:xfrm>
            <a:off x="0" y="1981200"/>
            <a:ext cx="7086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lvl="1">
              <a:buFontTx/>
              <a:buNone/>
              <a:defRPr/>
            </a:pPr>
            <a:r>
              <a:rPr lang="en-US" altLang="en-US" sz="1400" u="sng" kern="0" dirty="0" err="1" smtClean="0">
                <a:solidFill>
                  <a:srgbClr val="000000"/>
                </a:solidFill>
              </a:rPr>
              <a:t>Ianuarie</a:t>
            </a:r>
            <a:r>
              <a:rPr lang="en-US" altLang="en-US" sz="1400" u="sng" kern="0" dirty="0" smtClean="0">
                <a:solidFill>
                  <a:srgbClr val="000000"/>
                </a:solidFill>
              </a:rPr>
              <a:t> </a:t>
            </a:r>
            <a:r>
              <a:rPr lang="en-US" altLang="en-US" sz="1400" u="sng" kern="0" dirty="0">
                <a:solidFill>
                  <a:srgbClr val="000000"/>
                </a:solidFill>
              </a:rPr>
              <a:t>2017</a:t>
            </a:r>
          </a:p>
          <a:p>
            <a:pPr lvl="1">
              <a:buFont typeface="Arial" panose="020B0604020202020204" pitchFamily="34" charset="0"/>
              <a:buChar char="−"/>
              <a:defRPr/>
            </a:pPr>
            <a:r>
              <a:rPr lang="ro-RO" altLang="en-US" sz="1400" kern="0" dirty="0">
                <a:solidFill>
                  <a:srgbClr val="000000"/>
                </a:solidFill>
              </a:rPr>
              <a:t>„Focus grup de descoperire antreprenorială în domeniul localităților inteligente”, organizator ADR Sud Muntenia (Ploiești)</a:t>
            </a:r>
          </a:p>
          <a:p>
            <a:pPr lvl="1">
              <a:buFontTx/>
              <a:buNone/>
              <a:defRPr/>
            </a:pPr>
            <a:r>
              <a:rPr lang="en-US" sz="1400" u="sng" kern="0" dirty="0" err="1" smtClean="0">
                <a:solidFill>
                  <a:srgbClr val="000000"/>
                </a:solidFill>
              </a:rPr>
              <a:t>Februarie</a:t>
            </a:r>
            <a:r>
              <a:rPr lang="en-US" sz="1400" u="sng" kern="0" dirty="0" smtClean="0">
                <a:solidFill>
                  <a:srgbClr val="000000"/>
                </a:solidFill>
              </a:rPr>
              <a:t> </a:t>
            </a:r>
            <a:r>
              <a:rPr lang="en-US" sz="1400" u="sng" kern="0" dirty="0">
                <a:solidFill>
                  <a:srgbClr val="000000"/>
                </a:solidFill>
              </a:rPr>
              <a:t>2017</a:t>
            </a:r>
          </a:p>
          <a:p>
            <a:pPr lvl="1">
              <a:buFont typeface="Arial" panose="020B0604020202020204" pitchFamily="34" charset="0"/>
              <a:buChar char="−"/>
              <a:defRPr/>
            </a:pPr>
            <a:r>
              <a:rPr lang="ro-RO" sz="1400" kern="0" dirty="0"/>
              <a:t>reuniune de lucru privind Dezvoltarea Urbană Durabilă, la solicitarea CE, organizator AMPOR (București)</a:t>
            </a:r>
          </a:p>
          <a:p>
            <a:pPr lvl="1">
              <a:buFontTx/>
              <a:buNone/>
              <a:defRPr/>
            </a:pPr>
            <a:r>
              <a:rPr lang="en-US" sz="1400" u="sng" kern="0" dirty="0" err="1" smtClean="0">
                <a:solidFill>
                  <a:srgbClr val="000000"/>
                </a:solidFill>
              </a:rPr>
              <a:t>Aprilie</a:t>
            </a:r>
            <a:r>
              <a:rPr lang="en-US" sz="1400" u="sng" kern="0" dirty="0" smtClean="0">
                <a:solidFill>
                  <a:srgbClr val="000000"/>
                </a:solidFill>
              </a:rPr>
              <a:t> </a:t>
            </a:r>
            <a:r>
              <a:rPr lang="en-US" sz="1400" u="sng" kern="0" dirty="0">
                <a:solidFill>
                  <a:srgbClr val="000000"/>
                </a:solidFill>
              </a:rPr>
              <a:t>2017 </a:t>
            </a:r>
            <a:endParaRPr lang="en-US" sz="1400" u="sng" kern="0" dirty="0" smtClean="0">
              <a:solidFill>
                <a:srgbClr val="000000"/>
              </a:solidFill>
            </a:endParaRPr>
          </a:p>
          <a:p>
            <a:pPr lvl="1">
              <a:buFont typeface="Arial" panose="020B0604020202020204" pitchFamily="34" charset="0"/>
              <a:buChar char="−"/>
              <a:defRPr/>
            </a:pPr>
            <a:r>
              <a:rPr lang="ro-RO" sz="1400" kern="0" dirty="0"/>
              <a:t>Forumul de mobilitate metropolitană (ediția a 8-a) „ Metropola Inteligentă”, organizator ETL </a:t>
            </a:r>
            <a:r>
              <a:rPr lang="ro-RO" sz="1400" kern="0" dirty="0" err="1"/>
              <a:t>Mobility</a:t>
            </a:r>
            <a:r>
              <a:rPr lang="ro-RO" sz="1400" kern="0" dirty="0"/>
              <a:t> Cluster + Asociația pentru Mobilitate Metropolitană (Pitești)</a:t>
            </a:r>
          </a:p>
          <a:p>
            <a:pPr lvl="1">
              <a:buFontTx/>
              <a:buNone/>
              <a:defRPr/>
            </a:pPr>
            <a:r>
              <a:rPr lang="en-US" sz="1400" u="sng" kern="0" dirty="0" smtClean="0">
                <a:solidFill>
                  <a:srgbClr val="000000"/>
                </a:solidFill>
              </a:rPr>
              <a:t>Mai </a:t>
            </a:r>
            <a:r>
              <a:rPr lang="en-US" sz="1400" u="sng" kern="0" dirty="0">
                <a:solidFill>
                  <a:srgbClr val="000000"/>
                </a:solidFill>
              </a:rPr>
              <a:t>2017</a:t>
            </a:r>
          </a:p>
          <a:p>
            <a:pPr lvl="1">
              <a:buFont typeface="Arial" panose="020B0604020202020204" pitchFamily="34" charset="0"/>
              <a:buChar char="−"/>
              <a:defRPr/>
            </a:pPr>
            <a:r>
              <a:rPr lang="ro-RO" sz="1400" kern="0" dirty="0"/>
              <a:t>întâlnire regională privind POR  2014-2020 - informații generale/apeluri lansate/apeluri ce urmează a fi lansate/condiții de finanțare, organizator AMR (Bacău)</a:t>
            </a:r>
          </a:p>
          <a:p>
            <a:pPr lvl="1">
              <a:buFont typeface="Arial" panose="020B0604020202020204" pitchFamily="34" charset="0"/>
              <a:buChar char="−"/>
              <a:defRPr/>
            </a:pPr>
            <a:r>
              <a:rPr lang="ro-RO" sz="1400" kern="0" dirty="0"/>
              <a:t>întâlnire de lucru privind stadiul implementării AP4 a POR la nivelul regiunii Sud Muntenia, organizator MDRAPFE-AMPOR (București</a:t>
            </a:r>
            <a:r>
              <a:rPr lang="ro-RO" sz="1400" kern="0" dirty="0" smtClean="0"/>
              <a:t>)</a:t>
            </a:r>
            <a:endParaRPr lang="en-US" sz="1400" kern="0" dirty="0" smtClean="0"/>
          </a:p>
          <a:p>
            <a:pPr lvl="1">
              <a:buNone/>
              <a:defRPr/>
            </a:pPr>
            <a:r>
              <a:rPr lang="en-US" altLang="en-US" sz="1400" u="sng" dirty="0" err="1">
                <a:solidFill>
                  <a:srgbClr val="000000"/>
                </a:solidFill>
              </a:rPr>
              <a:t>Iulie</a:t>
            </a:r>
            <a:r>
              <a:rPr lang="en-US" altLang="en-US" sz="1400" u="sng" dirty="0">
                <a:solidFill>
                  <a:srgbClr val="000000"/>
                </a:solidFill>
              </a:rPr>
              <a:t> </a:t>
            </a:r>
            <a:r>
              <a:rPr lang="ro-RO" altLang="en-US" sz="1400" u="sng" dirty="0">
                <a:solidFill>
                  <a:srgbClr val="000000"/>
                </a:solidFill>
              </a:rPr>
              <a:t> 2017</a:t>
            </a:r>
            <a:endParaRPr lang="ro-RO" altLang="ro-RO" sz="1400" u="sng" dirty="0">
              <a:solidFill>
                <a:srgbClr val="000000"/>
              </a:solidFill>
            </a:endParaRPr>
          </a:p>
          <a:p>
            <a:pPr lvl="1">
              <a:buFont typeface="Arial" panose="020B0604020202020204" pitchFamily="34" charset="0"/>
              <a:buChar char="−"/>
              <a:defRPr/>
            </a:pPr>
            <a:r>
              <a:rPr lang="ro-RO" sz="1400" dirty="0">
                <a:solidFill>
                  <a:srgbClr val="000000"/>
                </a:solidFill>
              </a:rPr>
              <a:t>întâlnire de lucru</a:t>
            </a:r>
            <a:r>
              <a:rPr lang="en-US" sz="1400" dirty="0">
                <a:solidFill>
                  <a:srgbClr val="000000"/>
                </a:solidFill>
              </a:rPr>
              <a:t> - </a:t>
            </a:r>
            <a:r>
              <a:rPr lang="ro-RO" sz="1400" dirty="0">
                <a:solidFill>
                  <a:srgbClr val="000000"/>
                </a:solidFill>
              </a:rPr>
              <a:t>Sprijin JASPERS pentru contractele de servicii publice privind transportul local de călători</a:t>
            </a:r>
            <a:r>
              <a:rPr lang="en-US" sz="1400" dirty="0">
                <a:solidFill>
                  <a:srgbClr val="000000"/>
                </a:solidFill>
              </a:rPr>
              <a:t>, Ploiesti.</a:t>
            </a:r>
          </a:p>
          <a:p>
            <a:pPr marL="457200" lvl="1" indent="0">
              <a:buNone/>
              <a:defRPr/>
            </a:pPr>
            <a:endParaRPr lang="ro-RO" sz="1400" kern="0" dirty="0"/>
          </a:p>
        </p:txBody>
      </p:sp>
      <p:pic>
        <p:nvPicPr>
          <p:cNvPr id="6" name="Picture 5" descr="D:\Desktop\SDU\2017\mai 2017\Intalnire AMR Bacau.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15666" y="1600200"/>
            <a:ext cx="2224087" cy="166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8501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13460"/>
            <a:ext cx="6791130" cy="5920740"/>
          </a:xfrm>
        </p:spPr>
        <p:txBody>
          <a:bodyPr/>
          <a:lstStyle/>
          <a:p>
            <a:pPr lvl="1">
              <a:buFontTx/>
              <a:buNone/>
            </a:pPr>
            <a:r>
              <a:rPr lang="en-US" altLang="en-US" sz="1400" u="sng" dirty="0" smtClean="0">
                <a:solidFill>
                  <a:srgbClr val="000000"/>
                </a:solidFill>
              </a:rPr>
              <a:t>O</a:t>
            </a:r>
            <a:r>
              <a:rPr lang="ro-RO" altLang="en-US" sz="1400" u="sng" dirty="0" err="1" smtClean="0">
                <a:solidFill>
                  <a:srgbClr val="000000"/>
                </a:solidFill>
              </a:rPr>
              <a:t>ctombrie</a:t>
            </a:r>
            <a:r>
              <a:rPr lang="ro-RO" altLang="en-US" sz="1400" u="sng" dirty="0" smtClean="0">
                <a:solidFill>
                  <a:srgbClr val="000000"/>
                </a:solidFill>
              </a:rPr>
              <a:t> </a:t>
            </a:r>
            <a:r>
              <a:rPr lang="ro-RO" altLang="en-US" sz="1400" u="sng" dirty="0">
                <a:solidFill>
                  <a:srgbClr val="000000"/>
                </a:solidFill>
              </a:rPr>
              <a:t>2017</a:t>
            </a:r>
            <a:endParaRPr lang="ro-RO" altLang="ro-RO" sz="1400" u="sng" dirty="0">
              <a:solidFill>
                <a:srgbClr val="000000"/>
              </a:solidFill>
            </a:endParaRPr>
          </a:p>
          <a:p>
            <a:pPr lvl="1">
              <a:buFont typeface="Arial" panose="020B0604020202020204" pitchFamily="34" charset="0"/>
              <a:buChar char="−"/>
              <a:defRPr/>
            </a:pPr>
            <a:r>
              <a:rPr lang="ro-RO" sz="1400" dirty="0" smtClean="0">
                <a:solidFill>
                  <a:srgbClr val="000000"/>
                </a:solidFill>
                <a:ea typeface="+mn-ea"/>
              </a:rPr>
              <a:t>misiune </a:t>
            </a:r>
            <a:r>
              <a:rPr lang="ro-RO" sz="1400" dirty="0">
                <a:solidFill>
                  <a:srgbClr val="000000"/>
                </a:solidFill>
                <a:ea typeface="+mn-ea"/>
              </a:rPr>
              <a:t>de audit, la fața locului, privind evaluarea cadrului organizatoric și procedural creat  la nivelul AM a POR 2014 – 2020, evaluarea implementării POR 2014-2020 pentru AP4, Pitești (</a:t>
            </a:r>
            <a:r>
              <a:rPr lang="ro-RO" altLang="ro-RO" sz="1400" dirty="0">
                <a:solidFill>
                  <a:srgbClr val="000000"/>
                </a:solidFill>
                <a:ea typeface="+mn-ea"/>
              </a:rPr>
              <a:t>06.10.2017</a:t>
            </a:r>
            <a:r>
              <a:rPr lang="ro-RO" altLang="ro-RO" sz="1400" dirty="0">
                <a:solidFill>
                  <a:srgbClr val="000000"/>
                </a:solidFill>
                <a:ea typeface="+mn-ea"/>
              </a:rPr>
              <a:t>)</a:t>
            </a:r>
            <a:r>
              <a:rPr lang="en-US" altLang="ro-RO" sz="1400" dirty="0">
                <a:solidFill>
                  <a:srgbClr val="000000"/>
                </a:solidFill>
                <a:ea typeface="+mn-ea"/>
              </a:rPr>
              <a:t>.</a:t>
            </a:r>
            <a:endParaRPr lang="ro-RO" sz="1400" dirty="0">
              <a:solidFill>
                <a:srgbClr val="000000"/>
              </a:solidFill>
              <a:ea typeface="+mn-ea"/>
            </a:endParaRPr>
          </a:p>
          <a:p>
            <a:pPr lvl="1">
              <a:buFontTx/>
              <a:buNone/>
            </a:pPr>
            <a:r>
              <a:rPr lang="en-US" altLang="en-US" sz="1400" u="sng" dirty="0" smtClean="0">
                <a:solidFill>
                  <a:srgbClr val="000000"/>
                </a:solidFill>
              </a:rPr>
              <a:t>N</a:t>
            </a:r>
            <a:r>
              <a:rPr lang="ro-RO" altLang="en-US" sz="1400" u="sng" dirty="0" err="1" smtClean="0">
                <a:solidFill>
                  <a:srgbClr val="000000"/>
                </a:solidFill>
              </a:rPr>
              <a:t>oiembrie</a:t>
            </a:r>
            <a:r>
              <a:rPr lang="ro-RO" altLang="en-US" sz="1400" u="sng" dirty="0" smtClean="0">
                <a:solidFill>
                  <a:srgbClr val="000000"/>
                </a:solidFill>
              </a:rPr>
              <a:t> </a:t>
            </a:r>
            <a:r>
              <a:rPr lang="ro-RO" altLang="en-US" sz="1400" u="sng" dirty="0">
                <a:solidFill>
                  <a:srgbClr val="000000"/>
                </a:solidFill>
              </a:rPr>
              <a:t>2017</a:t>
            </a:r>
            <a:endParaRPr lang="ro-RO" altLang="ro-RO" sz="1400" u="sng" dirty="0">
              <a:solidFill>
                <a:srgbClr val="000000"/>
              </a:solidFill>
            </a:endParaRPr>
          </a:p>
          <a:p>
            <a:pPr lvl="1">
              <a:buFont typeface="Arial" panose="020B0604020202020204" pitchFamily="34" charset="0"/>
              <a:buChar char="−"/>
              <a:defRPr/>
            </a:pPr>
            <a:r>
              <a:rPr lang="ro-RO" sz="1400" dirty="0">
                <a:solidFill>
                  <a:srgbClr val="000000"/>
                </a:solidFill>
                <a:ea typeface="+mn-ea"/>
              </a:rPr>
              <a:t>întâlnire de lucru cu reprezentanții MRJ și ai Autorităților Urbane privind procesul de selectare și prioritizare a fișelor de proiecte, </a:t>
            </a:r>
            <a:r>
              <a:rPr lang="ro-RO" sz="1400" dirty="0">
                <a:solidFill>
                  <a:srgbClr val="000000"/>
                </a:solidFill>
                <a:ea typeface="+mn-ea"/>
              </a:rPr>
              <a:t>Călărași</a:t>
            </a:r>
            <a:r>
              <a:rPr lang="en-US" sz="1400" dirty="0">
                <a:solidFill>
                  <a:srgbClr val="000000"/>
                </a:solidFill>
                <a:ea typeface="+mn-ea"/>
              </a:rPr>
              <a:t>.</a:t>
            </a:r>
            <a:endParaRPr lang="ro-RO" altLang="ro-RO" sz="1400" dirty="0">
              <a:solidFill>
                <a:srgbClr val="000000"/>
              </a:solidFill>
              <a:ea typeface="+mn-ea"/>
            </a:endParaRPr>
          </a:p>
          <a:p>
            <a:pPr lvl="1">
              <a:buNone/>
            </a:pPr>
            <a:r>
              <a:rPr lang="en-US" altLang="en-US" sz="1400" u="sng" dirty="0" err="1">
                <a:solidFill>
                  <a:srgbClr val="000000"/>
                </a:solidFill>
              </a:rPr>
              <a:t>Februarie</a:t>
            </a:r>
            <a:r>
              <a:rPr lang="en-US" altLang="en-US" sz="1400" u="sng" dirty="0">
                <a:solidFill>
                  <a:srgbClr val="000000"/>
                </a:solidFill>
              </a:rPr>
              <a:t> 2018</a:t>
            </a:r>
            <a:endParaRPr lang="ro-RO" altLang="en-US" sz="1400" u="sng" dirty="0">
              <a:solidFill>
                <a:srgbClr val="000000"/>
              </a:solidFill>
            </a:endParaRPr>
          </a:p>
          <a:p>
            <a:pPr lvl="1">
              <a:buFont typeface="Arial" panose="020B0604020202020204" pitchFamily="34" charset="0"/>
              <a:buChar char="−"/>
              <a:defRPr/>
            </a:pPr>
            <a:r>
              <a:rPr lang="ro-RO" sz="1400" dirty="0">
                <a:solidFill>
                  <a:srgbClr val="000000"/>
                </a:solidFill>
                <a:ea typeface="+mn-ea"/>
              </a:rPr>
              <a:t>întâlnire </a:t>
            </a:r>
            <a:r>
              <a:rPr lang="ro-RO" sz="1400" dirty="0">
                <a:solidFill>
                  <a:srgbClr val="000000"/>
                </a:solidFill>
                <a:ea typeface="+mn-ea"/>
              </a:rPr>
              <a:t>de lucru cu reprezentanții MRJ </a:t>
            </a:r>
            <a:r>
              <a:rPr lang="en-US" sz="1400" dirty="0">
                <a:solidFill>
                  <a:srgbClr val="000000"/>
                </a:solidFill>
                <a:ea typeface="+mn-ea"/>
              </a:rPr>
              <a:t> </a:t>
            </a:r>
            <a:r>
              <a:rPr lang="en-US" sz="1400" dirty="0" err="1">
                <a:solidFill>
                  <a:srgbClr val="000000"/>
                </a:solidFill>
                <a:ea typeface="+mn-ea"/>
              </a:rPr>
              <a:t>privind</a:t>
            </a:r>
            <a:r>
              <a:rPr lang="en-US" sz="1400" dirty="0">
                <a:solidFill>
                  <a:srgbClr val="000000"/>
                </a:solidFill>
                <a:ea typeface="+mn-ea"/>
              </a:rPr>
              <a:t> s</a:t>
            </a:r>
            <a:r>
              <a:rPr lang="ro-RO" sz="1400" dirty="0">
                <a:solidFill>
                  <a:srgbClr val="000000"/>
                </a:solidFill>
                <a:ea typeface="+mn-ea"/>
              </a:rPr>
              <a:t>tadiul </a:t>
            </a:r>
            <a:r>
              <a:rPr lang="ro-RO" sz="1400" dirty="0">
                <a:solidFill>
                  <a:srgbClr val="000000"/>
                </a:solidFill>
                <a:ea typeface="+mn-ea"/>
              </a:rPr>
              <a:t>încheierii </a:t>
            </a:r>
            <a:r>
              <a:rPr lang="ro-RO" sz="1400" dirty="0">
                <a:solidFill>
                  <a:srgbClr val="000000"/>
                </a:solidFill>
                <a:ea typeface="+mn-ea"/>
              </a:rPr>
              <a:t>contractelor de</a:t>
            </a:r>
            <a:r>
              <a:rPr lang="en-US" sz="1400" dirty="0">
                <a:solidFill>
                  <a:srgbClr val="000000"/>
                </a:solidFill>
                <a:ea typeface="+mn-ea"/>
              </a:rPr>
              <a:t> </a:t>
            </a:r>
            <a:r>
              <a:rPr lang="ro-RO" sz="1400" dirty="0">
                <a:solidFill>
                  <a:srgbClr val="000000"/>
                </a:solidFill>
                <a:ea typeface="+mn-ea"/>
              </a:rPr>
              <a:t>lucrări </a:t>
            </a:r>
            <a:r>
              <a:rPr lang="ro-RO" sz="1400" dirty="0">
                <a:solidFill>
                  <a:srgbClr val="000000"/>
                </a:solidFill>
                <a:ea typeface="+mn-ea"/>
              </a:rPr>
              <a:t>şi servicii</a:t>
            </a:r>
            <a:r>
              <a:rPr lang="en-US" sz="1400" dirty="0">
                <a:solidFill>
                  <a:srgbClr val="000000"/>
                </a:solidFill>
                <a:ea typeface="+mn-ea"/>
              </a:rPr>
              <a:t> </a:t>
            </a:r>
            <a:r>
              <a:rPr lang="en-US" sz="1400" dirty="0" err="1">
                <a:solidFill>
                  <a:srgbClr val="000000"/>
                </a:solidFill>
                <a:ea typeface="+mn-ea"/>
              </a:rPr>
              <a:t>aferente</a:t>
            </a:r>
            <a:r>
              <a:rPr lang="en-US" sz="1400" dirty="0">
                <a:solidFill>
                  <a:srgbClr val="000000"/>
                </a:solidFill>
                <a:ea typeface="+mn-ea"/>
              </a:rPr>
              <a:t> </a:t>
            </a:r>
            <a:r>
              <a:rPr lang="en-US" sz="1400" dirty="0" err="1">
                <a:solidFill>
                  <a:srgbClr val="000000"/>
                </a:solidFill>
                <a:ea typeface="+mn-ea"/>
              </a:rPr>
              <a:t>investiţiilor</a:t>
            </a:r>
            <a:r>
              <a:rPr lang="en-US" sz="1400" dirty="0">
                <a:solidFill>
                  <a:srgbClr val="000000"/>
                </a:solidFill>
                <a:ea typeface="+mn-ea"/>
              </a:rPr>
              <a:t> </a:t>
            </a:r>
            <a:r>
              <a:rPr lang="en-US" sz="1400" dirty="0" err="1">
                <a:solidFill>
                  <a:srgbClr val="000000"/>
                </a:solidFill>
                <a:ea typeface="+mn-ea"/>
              </a:rPr>
              <a:t>propuse</a:t>
            </a:r>
            <a:r>
              <a:rPr lang="en-US" sz="1400" dirty="0">
                <a:solidFill>
                  <a:srgbClr val="000000"/>
                </a:solidFill>
                <a:ea typeface="+mn-ea"/>
              </a:rPr>
              <a:t> </a:t>
            </a:r>
            <a:r>
              <a:rPr lang="ro-RO" sz="1400" dirty="0">
                <a:solidFill>
                  <a:srgbClr val="000000"/>
                </a:solidFill>
                <a:ea typeface="+mn-ea"/>
              </a:rPr>
              <a:t>prin </a:t>
            </a:r>
            <a:r>
              <a:rPr lang="ro-RO" sz="1400" dirty="0">
                <a:solidFill>
                  <a:srgbClr val="000000"/>
                </a:solidFill>
                <a:ea typeface="+mn-ea"/>
              </a:rPr>
              <a:t>intermediul </a:t>
            </a:r>
            <a:r>
              <a:rPr lang="ro-RO" sz="1400" dirty="0">
                <a:solidFill>
                  <a:srgbClr val="000000"/>
                </a:solidFill>
                <a:ea typeface="+mn-ea"/>
              </a:rPr>
              <a:t>Axei prioritare 4 </a:t>
            </a:r>
            <a:r>
              <a:rPr lang="ro-RO" sz="1400" dirty="0">
                <a:solidFill>
                  <a:srgbClr val="000000"/>
                </a:solidFill>
                <a:ea typeface="+mn-ea"/>
              </a:rPr>
              <a:t>a</a:t>
            </a:r>
            <a:r>
              <a:rPr lang="en-US" sz="1400" dirty="0">
                <a:solidFill>
                  <a:srgbClr val="000000"/>
                </a:solidFill>
                <a:ea typeface="+mn-ea"/>
              </a:rPr>
              <a:t> </a:t>
            </a:r>
            <a:r>
              <a:rPr lang="ro-RO" sz="1400" dirty="0">
                <a:solidFill>
                  <a:srgbClr val="000000"/>
                </a:solidFill>
                <a:ea typeface="+mn-ea"/>
              </a:rPr>
              <a:t>POR 2014-2020</a:t>
            </a:r>
            <a:r>
              <a:rPr lang="en-US" sz="1400" dirty="0">
                <a:solidFill>
                  <a:srgbClr val="000000"/>
                </a:solidFill>
                <a:ea typeface="+mn-ea"/>
              </a:rPr>
              <a:t>, </a:t>
            </a:r>
            <a:r>
              <a:rPr lang="ro-RO" sz="1400" dirty="0">
                <a:solidFill>
                  <a:srgbClr val="000000"/>
                </a:solidFill>
                <a:ea typeface="+mn-ea"/>
              </a:rPr>
              <a:t>Călărași</a:t>
            </a:r>
            <a:r>
              <a:rPr lang="en-US" sz="1400" dirty="0">
                <a:solidFill>
                  <a:srgbClr val="000000"/>
                </a:solidFill>
                <a:ea typeface="+mn-ea"/>
              </a:rPr>
              <a:t>.</a:t>
            </a:r>
            <a:endParaRPr lang="ro-RO" sz="1400" dirty="0">
              <a:solidFill>
                <a:srgbClr val="000000"/>
              </a:solidFill>
              <a:ea typeface="+mn-ea"/>
            </a:endParaRPr>
          </a:p>
          <a:p>
            <a:pPr lvl="1">
              <a:buFont typeface="Arial" panose="020B0604020202020204" pitchFamily="34" charset="0"/>
              <a:buChar char="−"/>
              <a:defRPr/>
            </a:pPr>
            <a:r>
              <a:rPr lang="ro-RO" sz="1400" dirty="0">
                <a:solidFill>
                  <a:srgbClr val="000000"/>
                </a:solidFill>
                <a:ea typeface="+mn-ea"/>
              </a:rPr>
              <a:t>seminar privind contractarea serviciilor de transport public, organizat de Jaspers.</a:t>
            </a:r>
            <a:endParaRPr lang="en-US" sz="1400" dirty="0">
              <a:solidFill>
                <a:srgbClr val="000000"/>
              </a:solidFill>
              <a:ea typeface="+mn-ea"/>
            </a:endParaRPr>
          </a:p>
          <a:p>
            <a:pPr lvl="1">
              <a:buNone/>
            </a:pPr>
            <a:r>
              <a:rPr lang="en-US" altLang="en-US" sz="1400" u="sng" dirty="0" err="1">
                <a:solidFill>
                  <a:srgbClr val="000000"/>
                </a:solidFill>
              </a:rPr>
              <a:t>Aprilie</a:t>
            </a:r>
            <a:r>
              <a:rPr lang="en-US" altLang="en-US" sz="1400" u="sng" dirty="0">
                <a:solidFill>
                  <a:srgbClr val="000000"/>
                </a:solidFill>
              </a:rPr>
              <a:t> 2018</a:t>
            </a:r>
            <a:endParaRPr lang="ro-RO" altLang="en-US" sz="1400" u="sng" dirty="0">
              <a:solidFill>
                <a:srgbClr val="000000"/>
              </a:solidFill>
            </a:endParaRPr>
          </a:p>
          <a:p>
            <a:pPr lvl="1">
              <a:buFont typeface="Arial" panose="020B0604020202020204" pitchFamily="34" charset="0"/>
              <a:buChar char="−"/>
              <a:defRPr/>
            </a:pPr>
            <a:r>
              <a:rPr lang="ro-RO" sz="1400" dirty="0">
                <a:solidFill>
                  <a:srgbClr val="000000"/>
                </a:solidFill>
                <a:ea typeface="+mn-ea"/>
              </a:rPr>
              <a:t>întâlnire </a:t>
            </a:r>
            <a:r>
              <a:rPr lang="ro-RO" sz="1400" dirty="0">
                <a:solidFill>
                  <a:srgbClr val="000000"/>
                </a:solidFill>
                <a:ea typeface="+mn-ea"/>
              </a:rPr>
              <a:t>de lucru </a:t>
            </a:r>
            <a:r>
              <a:rPr lang="en-US" sz="1400" dirty="0" err="1">
                <a:solidFill>
                  <a:srgbClr val="000000"/>
                </a:solidFill>
                <a:ea typeface="+mn-ea"/>
              </a:rPr>
              <a:t>privind</a:t>
            </a:r>
            <a:r>
              <a:rPr lang="en-US" sz="1400" dirty="0">
                <a:solidFill>
                  <a:srgbClr val="000000"/>
                </a:solidFill>
                <a:ea typeface="+mn-ea"/>
              </a:rPr>
              <a:t> </a:t>
            </a:r>
            <a:r>
              <a:rPr lang="ro-RO" sz="1400" dirty="0">
                <a:solidFill>
                  <a:srgbClr val="000000"/>
                </a:solidFill>
                <a:ea typeface="+mn-ea"/>
              </a:rPr>
              <a:t>contractele </a:t>
            </a:r>
            <a:r>
              <a:rPr lang="ro-RO" sz="1400" dirty="0">
                <a:solidFill>
                  <a:srgbClr val="000000"/>
                </a:solidFill>
                <a:ea typeface="+mn-ea"/>
              </a:rPr>
              <a:t>de servicii publice (CSP) pentru </a:t>
            </a:r>
            <a:r>
              <a:rPr lang="ro-RO" sz="1400" dirty="0">
                <a:solidFill>
                  <a:srgbClr val="000000"/>
                </a:solidFill>
                <a:ea typeface="+mn-ea"/>
              </a:rPr>
              <a:t>transport</a:t>
            </a:r>
            <a:r>
              <a:rPr lang="en-US" sz="1400" dirty="0" err="1">
                <a:solidFill>
                  <a:srgbClr val="000000"/>
                </a:solidFill>
                <a:ea typeface="+mn-ea"/>
              </a:rPr>
              <a:t>ul</a:t>
            </a:r>
            <a:r>
              <a:rPr lang="en-US" sz="1400" dirty="0">
                <a:solidFill>
                  <a:srgbClr val="000000"/>
                </a:solidFill>
                <a:ea typeface="+mn-ea"/>
              </a:rPr>
              <a:t> </a:t>
            </a:r>
            <a:r>
              <a:rPr lang="ro-RO" sz="1400" dirty="0">
                <a:solidFill>
                  <a:srgbClr val="000000"/>
                </a:solidFill>
                <a:ea typeface="+mn-ea"/>
              </a:rPr>
              <a:t>public </a:t>
            </a:r>
            <a:r>
              <a:rPr lang="ro-RO" sz="1400" dirty="0">
                <a:solidFill>
                  <a:srgbClr val="000000"/>
                </a:solidFill>
                <a:ea typeface="+mn-ea"/>
              </a:rPr>
              <a:t>de </a:t>
            </a:r>
            <a:r>
              <a:rPr lang="ro-RO" sz="1400" dirty="0">
                <a:solidFill>
                  <a:srgbClr val="000000"/>
                </a:solidFill>
                <a:ea typeface="+mn-ea"/>
              </a:rPr>
              <a:t>călători</a:t>
            </a:r>
            <a:r>
              <a:rPr lang="en-US" sz="1400" dirty="0">
                <a:solidFill>
                  <a:srgbClr val="000000"/>
                </a:solidFill>
                <a:ea typeface="+mn-ea"/>
              </a:rPr>
              <a:t>, </a:t>
            </a:r>
            <a:r>
              <a:rPr lang="ro-RO" sz="1400" dirty="0">
                <a:solidFill>
                  <a:srgbClr val="000000"/>
                </a:solidFill>
                <a:ea typeface="+mn-ea"/>
              </a:rPr>
              <a:t>Călărași.</a:t>
            </a:r>
            <a:endParaRPr lang="ro-RO" sz="1400" dirty="0">
              <a:solidFill>
                <a:srgbClr val="000000"/>
              </a:solidFill>
              <a:ea typeface="+mn-ea"/>
            </a:endParaRPr>
          </a:p>
          <a:p>
            <a:pPr lvl="1">
              <a:buFont typeface="Arial" panose="020B0604020202020204" pitchFamily="34" charset="0"/>
              <a:buChar char="−"/>
              <a:defRPr/>
            </a:pPr>
            <a:r>
              <a:rPr lang="ro-RO" sz="1400" dirty="0">
                <a:solidFill>
                  <a:srgbClr val="000000"/>
                </a:solidFill>
                <a:ea typeface="+mn-ea"/>
              </a:rPr>
              <a:t>conferință pe tema ajutorului de stat în domeniul transporturilor, organizată de MDRAP și Consiliul Concurenței, cu sprijinul CE.</a:t>
            </a:r>
            <a:endParaRPr lang="en-US" sz="1400" dirty="0">
              <a:solidFill>
                <a:srgbClr val="000000"/>
              </a:solidFill>
              <a:ea typeface="+mn-ea"/>
            </a:endParaRPr>
          </a:p>
          <a:p>
            <a:pPr marL="0" lvl="1" indent="0">
              <a:buNone/>
            </a:pPr>
            <a:r>
              <a:rPr lang="en-US" sz="1400" dirty="0"/>
              <a:t>        </a:t>
            </a:r>
            <a:r>
              <a:rPr lang="en-US" sz="1400" u="sng" dirty="0" smtClean="0">
                <a:solidFill>
                  <a:srgbClr val="000000"/>
                </a:solidFill>
              </a:rPr>
              <a:t>Mai </a:t>
            </a:r>
            <a:r>
              <a:rPr lang="en-US" sz="1400" u="sng" dirty="0">
                <a:solidFill>
                  <a:srgbClr val="000000"/>
                </a:solidFill>
              </a:rPr>
              <a:t>2018</a:t>
            </a:r>
          </a:p>
          <a:p>
            <a:pPr lvl="1">
              <a:buFont typeface="Arial" panose="020B0604020202020204" pitchFamily="34" charset="0"/>
              <a:buChar char="−"/>
              <a:defRPr/>
            </a:pPr>
            <a:r>
              <a:rPr lang="en-US" sz="1400" dirty="0" err="1">
                <a:solidFill>
                  <a:srgbClr val="000000"/>
                </a:solidFill>
                <a:ea typeface="+mn-ea"/>
              </a:rPr>
              <a:t>întâlnire</a:t>
            </a:r>
            <a:r>
              <a:rPr lang="en-US" sz="1400" dirty="0">
                <a:solidFill>
                  <a:srgbClr val="000000"/>
                </a:solidFill>
                <a:ea typeface="+mn-ea"/>
              </a:rPr>
              <a:t> de </a:t>
            </a:r>
            <a:r>
              <a:rPr lang="en-US" sz="1400" dirty="0" err="1">
                <a:solidFill>
                  <a:srgbClr val="000000"/>
                </a:solidFill>
                <a:ea typeface="+mn-ea"/>
              </a:rPr>
              <a:t>lucru</a:t>
            </a:r>
            <a:r>
              <a:rPr lang="en-US" sz="1400" dirty="0">
                <a:solidFill>
                  <a:srgbClr val="000000"/>
                </a:solidFill>
                <a:ea typeface="+mn-ea"/>
              </a:rPr>
              <a:t> </a:t>
            </a:r>
            <a:r>
              <a:rPr lang="en-US" sz="1400" dirty="0" err="1">
                <a:solidFill>
                  <a:srgbClr val="000000"/>
                </a:solidFill>
                <a:ea typeface="+mn-ea"/>
              </a:rPr>
              <a:t>privind</a:t>
            </a:r>
            <a:r>
              <a:rPr lang="en-US" sz="1400" dirty="0">
                <a:solidFill>
                  <a:srgbClr val="000000"/>
                </a:solidFill>
                <a:ea typeface="+mn-ea"/>
              </a:rPr>
              <a:t> </a:t>
            </a:r>
            <a:r>
              <a:rPr lang="en-US" sz="1400" dirty="0" err="1">
                <a:solidFill>
                  <a:srgbClr val="000000"/>
                </a:solidFill>
                <a:ea typeface="+mn-ea"/>
              </a:rPr>
              <a:t>stadiul</a:t>
            </a:r>
            <a:r>
              <a:rPr lang="en-US" sz="1400" dirty="0">
                <a:solidFill>
                  <a:srgbClr val="000000"/>
                </a:solidFill>
                <a:ea typeface="+mn-ea"/>
              </a:rPr>
              <a:t> </a:t>
            </a:r>
            <a:r>
              <a:rPr lang="en-US" sz="1400" dirty="0" err="1">
                <a:solidFill>
                  <a:srgbClr val="000000"/>
                </a:solidFill>
                <a:ea typeface="+mn-ea"/>
              </a:rPr>
              <a:t>pregătirii</a:t>
            </a:r>
            <a:r>
              <a:rPr lang="en-US" sz="1400" dirty="0">
                <a:solidFill>
                  <a:srgbClr val="000000"/>
                </a:solidFill>
                <a:ea typeface="+mn-ea"/>
              </a:rPr>
              <a:t> </a:t>
            </a:r>
            <a:r>
              <a:rPr lang="en-US" sz="1400" dirty="0" err="1">
                <a:solidFill>
                  <a:srgbClr val="000000"/>
                </a:solidFill>
                <a:ea typeface="+mn-ea"/>
              </a:rPr>
              <a:t>cererilor</a:t>
            </a:r>
            <a:r>
              <a:rPr lang="en-US" sz="1400" dirty="0">
                <a:solidFill>
                  <a:srgbClr val="000000"/>
                </a:solidFill>
                <a:ea typeface="+mn-ea"/>
              </a:rPr>
              <a:t> de </a:t>
            </a:r>
            <a:r>
              <a:rPr lang="en-US" sz="1400" dirty="0" err="1">
                <a:solidFill>
                  <a:srgbClr val="000000"/>
                </a:solidFill>
                <a:ea typeface="+mn-ea"/>
              </a:rPr>
              <a:t>finanțare</a:t>
            </a:r>
            <a:r>
              <a:rPr lang="en-US" sz="1400" dirty="0">
                <a:solidFill>
                  <a:srgbClr val="000000"/>
                </a:solidFill>
                <a:ea typeface="+mn-ea"/>
              </a:rPr>
              <a:t> </a:t>
            </a:r>
            <a:r>
              <a:rPr lang="en-US" sz="1400" dirty="0" err="1">
                <a:solidFill>
                  <a:srgbClr val="000000"/>
                </a:solidFill>
                <a:ea typeface="+mn-ea"/>
              </a:rPr>
              <a:t>pentru</a:t>
            </a:r>
            <a:r>
              <a:rPr lang="en-US" sz="1400" dirty="0">
                <a:solidFill>
                  <a:srgbClr val="000000"/>
                </a:solidFill>
                <a:ea typeface="+mn-ea"/>
              </a:rPr>
              <a:t> </a:t>
            </a:r>
            <a:r>
              <a:rPr lang="en-US" sz="1400" dirty="0" err="1">
                <a:solidFill>
                  <a:srgbClr val="000000"/>
                </a:solidFill>
                <a:ea typeface="+mn-ea"/>
              </a:rPr>
              <a:t>proiectele</a:t>
            </a:r>
            <a:r>
              <a:rPr lang="en-US" sz="1400" dirty="0">
                <a:solidFill>
                  <a:srgbClr val="000000"/>
                </a:solidFill>
                <a:ea typeface="+mn-ea"/>
              </a:rPr>
              <a:t> din </a:t>
            </a:r>
            <a:r>
              <a:rPr lang="en-US" sz="1400" dirty="0" err="1">
                <a:solidFill>
                  <a:srgbClr val="000000"/>
                </a:solidFill>
                <a:ea typeface="+mn-ea"/>
              </a:rPr>
              <a:t>Listele</a:t>
            </a:r>
            <a:r>
              <a:rPr lang="en-US" sz="1400" dirty="0">
                <a:solidFill>
                  <a:srgbClr val="000000"/>
                </a:solidFill>
                <a:ea typeface="+mn-ea"/>
              </a:rPr>
              <a:t> </a:t>
            </a:r>
            <a:r>
              <a:rPr lang="en-US" sz="1400" dirty="0" err="1">
                <a:solidFill>
                  <a:srgbClr val="000000"/>
                </a:solidFill>
                <a:ea typeface="+mn-ea"/>
              </a:rPr>
              <a:t>aferente</a:t>
            </a:r>
            <a:r>
              <a:rPr lang="en-US" sz="1400" dirty="0">
                <a:solidFill>
                  <a:srgbClr val="000000"/>
                </a:solidFill>
                <a:ea typeface="+mn-ea"/>
              </a:rPr>
              <a:t> DJ FESI 2014-2020, </a:t>
            </a:r>
            <a:r>
              <a:rPr lang="en-US" sz="1400" dirty="0" err="1">
                <a:solidFill>
                  <a:srgbClr val="000000"/>
                </a:solidFill>
                <a:ea typeface="+mn-ea"/>
              </a:rPr>
              <a:t>Călărași</a:t>
            </a:r>
            <a:endParaRPr lang="en-US" sz="1400" dirty="0">
              <a:solidFill>
                <a:srgbClr val="000000"/>
              </a:solidFill>
              <a:ea typeface="+mn-ea"/>
            </a:endParaRPr>
          </a:p>
          <a:p>
            <a:pPr lvl="1">
              <a:buFont typeface="Arial" panose="020B0604020202020204" pitchFamily="34" charset="0"/>
              <a:buChar char="−"/>
              <a:defRPr/>
            </a:pPr>
            <a:r>
              <a:rPr lang="en-US" sz="1400" dirty="0" err="1">
                <a:solidFill>
                  <a:srgbClr val="000000"/>
                </a:solidFill>
                <a:ea typeface="+mn-ea"/>
              </a:rPr>
              <a:t>Conferința</a:t>
            </a:r>
            <a:r>
              <a:rPr lang="en-US" sz="1400" dirty="0">
                <a:solidFill>
                  <a:srgbClr val="000000"/>
                </a:solidFill>
                <a:ea typeface="+mn-ea"/>
              </a:rPr>
              <a:t> </a:t>
            </a:r>
            <a:r>
              <a:rPr lang="en-US" sz="1400" dirty="0" err="1">
                <a:solidFill>
                  <a:srgbClr val="000000"/>
                </a:solidFill>
                <a:ea typeface="+mn-ea"/>
              </a:rPr>
              <a:t>Rețelei</a:t>
            </a:r>
            <a:r>
              <a:rPr lang="en-US" sz="1400" dirty="0">
                <a:solidFill>
                  <a:srgbClr val="000000"/>
                </a:solidFill>
                <a:ea typeface="+mn-ea"/>
              </a:rPr>
              <a:t> de </a:t>
            </a:r>
            <a:r>
              <a:rPr lang="en-US" sz="1400" dirty="0" err="1">
                <a:solidFill>
                  <a:srgbClr val="000000"/>
                </a:solidFill>
                <a:ea typeface="+mn-ea"/>
              </a:rPr>
              <a:t>dezvoltare</a:t>
            </a:r>
            <a:r>
              <a:rPr lang="en-US" sz="1400" dirty="0">
                <a:solidFill>
                  <a:srgbClr val="000000"/>
                </a:solidFill>
                <a:ea typeface="+mn-ea"/>
              </a:rPr>
              <a:t> </a:t>
            </a:r>
            <a:r>
              <a:rPr lang="en-US" sz="1400" dirty="0" err="1">
                <a:solidFill>
                  <a:srgbClr val="000000"/>
                </a:solidFill>
                <a:ea typeface="+mn-ea"/>
              </a:rPr>
              <a:t>urbană</a:t>
            </a:r>
            <a:r>
              <a:rPr lang="en-US" sz="1400" dirty="0">
                <a:solidFill>
                  <a:srgbClr val="000000"/>
                </a:solidFill>
                <a:ea typeface="+mn-ea"/>
              </a:rPr>
              <a:t>, </a:t>
            </a:r>
            <a:r>
              <a:rPr lang="en-US" sz="1400" dirty="0" err="1">
                <a:solidFill>
                  <a:srgbClr val="000000"/>
                </a:solidFill>
                <a:ea typeface="+mn-ea"/>
              </a:rPr>
              <a:t>organizată</a:t>
            </a:r>
            <a:r>
              <a:rPr lang="en-US" sz="1400" dirty="0">
                <a:solidFill>
                  <a:srgbClr val="000000"/>
                </a:solidFill>
                <a:ea typeface="+mn-ea"/>
              </a:rPr>
              <a:t> de MDRAP </a:t>
            </a:r>
            <a:r>
              <a:rPr lang="en-US" sz="1400" dirty="0" err="1">
                <a:solidFill>
                  <a:srgbClr val="000000"/>
                </a:solidFill>
                <a:ea typeface="+mn-ea"/>
              </a:rPr>
              <a:t>și</a:t>
            </a:r>
            <a:r>
              <a:rPr lang="en-US" sz="1400" dirty="0">
                <a:solidFill>
                  <a:srgbClr val="000000"/>
                </a:solidFill>
                <a:ea typeface="+mn-ea"/>
              </a:rPr>
              <a:t> MFE,  </a:t>
            </a:r>
            <a:r>
              <a:rPr lang="en-US" sz="1400" dirty="0" err="1">
                <a:solidFill>
                  <a:srgbClr val="000000"/>
                </a:solidFill>
                <a:ea typeface="+mn-ea"/>
              </a:rPr>
              <a:t>Bacău</a:t>
            </a:r>
            <a:endParaRPr lang="en-US" sz="1400" dirty="0">
              <a:solidFill>
                <a:srgbClr val="000000"/>
              </a:solidFill>
              <a:ea typeface="+mn-ea"/>
            </a:endParaRPr>
          </a:p>
          <a:p>
            <a:pPr marL="0" indent="0">
              <a:buNone/>
            </a:pPr>
            <a:r>
              <a:rPr lang="en-US" sz="1400" dirty="0" smtClean="0"/>
              <a:t>   </a:t>
            </a:r>
            <a:endParaRPr lang="en-US" sz="1400" dirty="0"/>
          </a:p>
        </p:txBody>
      </p:sp>
      <p:pic>
        <p:nvPicPr>
          <p:cNvPr id="1026" name="Picture 2" descr="\\192.168.0.239\Comunicare\SDU\Evenimente\2017\06.07.2017\foto\IMG_023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92432" y="518160"/>
            <a:ext cx="1840719" cy="17526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192.168.0.239\Comunicare\SDU\Evenimente\2017\09.11 Intalnire Autoritati Urbane\foto\FB\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22281" y="2667000"/>
            <a:ext cx="2221719" cy="156972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192.168.0.239\Comunicare\Documente COMUNICARE\EVENIMENTE 2018\POR\14.05 INTALNIRE DE LUCRU AXA 4\Foto\Selectie\Prelucrate\DSC_0346.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22281" y="4632174"/>
            <a:ext cx="2221358" cy="144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6463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ubstituent conținut 2">
            <a:extLst>
              <a:ext uri="{FF2B5EF4-FFF2-40B4-BE49-F238E27FC236}">
                <a16:creationId xmlns="" xmlns:a16="http://schemas.microsoft.com/office/drawing/2014/main" id="{C4108E4D-270B-494A-857F-92F11A8A9747}"/>
              </a:ext>
            </a:extLst>
          </p:cNvPr>
          <p:cNvSpPr txBox="1">
            <a:spLocks noChangeArrowheads="1"/>
          </p:cNvSpPr>
          <p:nvPr/>
        </p:nvSpPr>
        <p:spPr bwMode="auto">
          <a:xfrm>
            <a:off x="-38100" y="1447800"/>
            <a:ext cx="9144000" cy="5166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742950" lvl="1" indent="-285750">
              <a:buNone/>
              <a:defRPr/>
            </a:pPr>
            <a:r>
              <a:rPr lang="ro-RO" altLang="en-US" sz="1400" u="sng" kern="0" dirty="0">
                <a:solidFill>
                  <a:srgbClr val="000000"/>
                </a:solidFill>
                <a:latin typeface="+mn-lt"/>
                <a:cs typeface="+mn-cs"/>
              </a:rPr>
              <a:t>Ianuarie</a:t>
            </a:r>
            <a:r>
              <a:rPr lang="vi-VN" altLang="en-US" sz="1400" u="sng" kern="0" dirty="0">
                <a:solidFill>
                  <a:srgbClr val="000000"/>
                </a:solidFill>
                <a:latin typeface="+mn-lt"/>
                <a:cs typeface="+mn-cs"/>
              </a:rPr>
              <a:t> </a:t>
            </a:r>
            <a:r>
              <a:rPr lang="vi-VN" altLang="en-US" sz="1400" u="sng" kern="0" dirty="0">
                <a:solidFill>
                  <a:srgbClr val="000000"/>
                </a:solidFill>
                <a:latin typeface="+mn-lt"/>
                <a:cs typeface="+mn-cs"/>
              </a:rPr>
              <a:t>÷ </a:t>
            </a:r>
            <a:r>
              <a:rPr lang="en-US" altLang="en-US" sz="1400" u="sng" kern="0" dirty="0">
                <a:solidFill>
                  <a:srgbClr val="000000"/>
                </a:solidFill>
                <a:latin typeface="+mn-lt"/>
                <a:cs typeface="+mn-cs"/>
              </a:rPr>
              <a:t>S</a:t>
            </a:r>
            <a:r>
              <a:rPr lang="ro-RO" altLang="en-US" sz="1400" u="sng" kern="0" dirty="0" err="1">
                <a:solidFill>
                  <a:srgbClr val="000000"/>
                </a:solidFill>
                <a:latin typeface="+mn-lt"/>
                <a:cs typeface="+mn-cs"/>
              </a:rPr>
              <a:t>eptembrie</a:t>
            </a:r>
            <a:r>
              <a:rPr lang="ro-RO" altLang="en-US" sz="1400" u="sng" kern="0" dirty="0">
                <a:solidFill>
                  <a:srgbClr val="000000"/>
                </a:solidFill>
                <a:latin typeface="+mn-lt"/>
                <a:cs typeface="+mn-cs"/>
              </a:rPr>
              <a:t> 2017</a:t>
            </a:r>
            <a:endParaRPr lang="ro-RO" altLang="en-US" sz="1400" u="sng" kern="0" dirty="0">
              <a:solidFill>
                <a:srgbClr val="000000"/>
              </a:solidFill>
              <a:latin typeface="+mn-lt"/>
              <a:cs typeface="+mn-cs"/>
            </a:endParaRPr>
          </a:p>
          <a:p>
            <a:pPr marL="742950" lvl="1" indent="-285750">
              <a:buFont typeface="Arial" panose="020B0604020202020204" pitchFamily="34" charset="0"/>
              <a:buChar char="−"/>
              <a:defRPr/>
            </a:pPr>
            <a:r>
              <a:rPr lang="vi-VN" altLang="en-US" sz="1400" dirty="0" smtClean="0">
                <a:solidFill>
                  <a:srgbClr val="000000"/>
                </a:solidFill>
                <a:latin typeface="+mn-lt"/>
                <a:cs typeface="+mn-cs"/>
              </a:rPr>
              <a:t>analiză </a:t>
            </a:r>
            <a:r>
              <a:rPr lang="vi-VN" altLang="en-US" sz="1400" dirty="0">
                <a:solidFill>
                  <a:srgbClr val="000000"/>
                </a:solidFill>
                <a:latin typeface="+mn-lt"/>
                <a:cs typeface="+mn-cs"/>
              </a:rPr>
              <a:t>documente </a:t>
            </a:r>
            <a:r>
              <a:rPr lang="ro-RO" altLang="en-US" sz="1400" dirty="0">
                <a:solidFill>
                  <a:srgbClr val="000000"/>
                </a:solidFill>
                <a:latin typeface="+mn-lt"/>
                <a:cs typeface="+mn-cs"/>
              </a:rPr>
              <a:t>strategice elaborate</a:t>
            </a:r>
            <a:r>
              <a:rPr lang="ro-RO" altLang="en-US" sz="1400" dirty="0">
                <a:solidFill>
                  <a:srgbClr val="000000"/>
                </a:solidFill>
                <a:latin typeface="+mn-lt"/>
                <a:cs typeface="+mn-cs"/>
              </a:rPr>
              <a:t>/ revizuite</a:t>
            </a:r>
            <a:r>
              <a:rPr lang="vi-VN" altLang="en-US" sz="1400" dirty="0">
                <a:solidFill>
                  <a:srgbClr val="000000"/>
                </a:solidFill>
                <a:latin typeface="+mn-lt"/>
                <a:cs typeface="+mn-cs"/>
              </a:rPr>
              <a:t> </a:t>
            </a:r>
            <a:r>
              <a:rPr lang="vi-VN" altLang="en-US" sz="1400" dirty="0">
                <a:solidFill>
                  <a:srgbClr val="000000"/>
                </a:solidFill>
                <a:latin typeface="+mn-lt"/>
                <a:cs typeface="+mn-cs"/>
              </a:rPr>
              <a:t>şi transmitere sugestii</a:t>
            </a:r>
            <a:r>
              <a:rPr lang="vi-VN" altLang="en-US" sz="1400" dirty="0">
                <a:solidFill>
                  <a:srgbClr val="000000"/>
                </a:solidFill>
                <a:latin typeface="+mn-lt"/>
                <a:cs typeface="+mn-cs"/>
              </a:rPr>
              <a:t>/</a:t>
            </a:r>
            <a:r>
              <a:rPr lang="ro-RO" altLang="en-US" sz="1400" dirty="0">
                <a:solidFill>
                  <a:srgbClr val="000000"/>
                </a:solidFill>
                <a:latin typeface="+mn-lt"/>
                <a:cs typeface="+mn-cs"/>
              </a:rPr>
              <a:t> </a:t>
            </a:r>
            <a:r>
              <a:rPr lang="vi-VN" altLang="en-US" sz="1400" dirty="0">
                <a:solidFill>
                  <a:srgbClr val="000000"/>
                </a:solidFill>
                <a:latin typeface="+mn-lt"/>
                <a:cs typeface="+mn-cs"/>
              </a:rPr>
              <a:t>recomandări </a:t>
            </a:r>
            <a:r>
              <a:rPr lang="vi-VN" altLang="en-US" sz="1400" dirty="0">
                <a:solidFill>
                  <a:srgbClr val="000000"/>
                </a:solidFill>
                <a:latin typeface="+mn-lt"/>
                <a:cs typeface="+mn-cs"/>
              </a:rPr>
              <a:t>privind elementele orientative de conținut</a:t>
            </a:r>
            <a:r>
              <a:rPr lang="ro-RO" altLang="en-US" sz="1400" dirty="0" smtClean="0">
                <a:solidFill>
                  <a:srgbClr val="000000"/>
                </a:solidFill>
                <a:latin typeface="+mn-lt"/>
                <a:cs typeface="+mn-cs"/>
              </a:rPr>
              <a:t>:</a:t>
            </a:r>
            <a:endParaRPr lang="en-US" altLang="en-US" sz="1400" dirty="0" smtClean="0">
              <a:solidFill>
                <a:srgbClr val="000000"/>
              </a:solidFill>
              <a:latin typeface="+mn-lt"/>
              <a:cs typeface="+mn-cs"/>
            </a:endParaRPr>
          </a:p>
          <a:p>
            <a:pPr marL="1428750" lvl="2" indent="-285750">
              <a:buFont typeface="Arial" panose="020B0604020202020204" pitchFamily="34" charset="0"/>
              <a:buChar char="−"/>
              <a:defRPr/>
            </a:pPr>
            <a:r>
              <a:rPr lang="vi-VN" altLang="en-US" sz="1400" b="1" dirty="0" smtClean="0">
                <a:solidFill>
                  <a:srgbClr val="000000"/>
                </a:solidFill>
              </a:rPr>
              <a:t>SIDU</a:t>
            </a:r>
            <a:r>
              <a:rPr lang="vi-VN" altLang="en-US" sz="1400" dirty="0" smtClean="0">
                <a:solidFill>
                  <a:srgbClr val="000000"/>
                </a:solidFill>
              </a:rPr>
              <a:t> </a:t>
            </a:r>
            <a:r>
              <a:rPr lang="ro-RO" altLang="en-US" sz="1400" dirty="0">
                <a:solidFill>
                  <a:srgbClr val="000000"/>
                </a:solidFill>
              </a:rPr>
              <a:t>-</a:t>
            </a:r>
            <a:r>
              <a:rPr lang="vi-VN" altLang="en-US" sz="1400" dirty="0">
                <a:solidFill>
                  <a:srgbClr val="000000"/>
                </a:solidFill>
              </a:rPr>
              <a:t> municipiile</a:t>
            </a:r>
            <a:r>
              <a:rPr lang="ro-RO" altLang="en-US" sz="1400" dirty="0">
                <a:solidFill>
                  <a:srgbClr val="000000"/>
                </a:solidFill>
              </a:rPr>
              <a:t>:</a:t>
            </a:r>
            <a:r>
              <a:rPr lang="vi-VN" altLang="en-US" sz="1400" dirty="0">
                <a:solidFill>
                  <a:srgbClr val="000000"/>
                </a:solidFill>
              </a:rPr>
              <a:t> </a:t>
            </a:r>
            <a:r>
              <a:rPr lang="ro-RO" altLang="en-US" sz="1400" dirty="0">
                <a:solidFill>
                  <a:srgbClr val="000000"/>
                </a:solidFill>
              </a:rPr>
              <a:t>Târgoviște (ianuarie), </a:t>
            </a:r>
            <a:r>
              <a:rPr lang="vi-VN" altLang="en-US" sz="1400" dirty="0">
                <a:solidFill>
                  <a:srgbClr val="000000"/>
                </a:solidFill>
              </a:rPr>
              <a:t>Alexandria</a:t>
            </a:r>
            <a:r>
              <a:rPr lang="ro-RO" altLang="en-US" sz="1400" dirty="0">
                <a:solidFill>
                  <a:srgbClr val="000000"/>
                </a:solidFill>
              </a:rPr>
              <a:t> (martie, aprilie, mai, iunie, august), </a:t>
            </a:r>
            <a:r>
              <a:rPr lang="vi-VN" altLang="en-US" sz="1400" dirty="0">
                <a:solidFill>
                  <a:srgbClr val="000000"/>
                </a:solidFill>
              </a:rPr>
              <a:t>Slobozia</a:t>
            </a:r>
            <a:r>
              <a:rPr lang="ro-RO" altLang="en-US" sz="1400" dirty="0">
                <a:solidFill>
                  <a:srgbClr val="000000"/>
                </a:solidFill>
              </a:rPr>
              <a:t> (mai), </a:t>
            </a:r>
            <a:r>
              <a:rPr lang="vi-VN" altLang="en-US" sz="1400" dirty="0">
                <a:solidFill>
                  <a:srgbClr val="000000"/>
                </a:solidFill>
              </a:rPr>
              <a:t>Giurgiu</a:t>
            </a:r>
            <a:r>
              <a:rPr lang="ro-RO" altLang="en-US" sz="1400" dirty="0">
                <a:solidFill>
                  <a:srgbClr val="000000"/>
                </a:solidFill>
              </a:rPr>
              <a:t> (august, septembrie)</a:t>
            </a:r>
            <a:r>
              <a:rPr lang="vi-VN" altLang="en-US" sz="1400" dirty="0">
                <a:solidFill>
                  <a:srgbClr val="000000"/>
                </a:solidFill>
              </a:rPr>
              <a:t>, Călărași</a:t>
            </a:r>
            <a:r>
              <a:rPr lang="ro-RO" altLang="en-US" sz="1400" dirty="0">
                <a:solidFill>
                  <a:srgbClr val="000000"/>
                </a:solidFill>
              </a:rPr>
              <a:t> (iulie)</a:t>
            </a:r>
            <a:r>
              <a:rPr lang="vi-VN" altLang="en-US" sz="1400" dirty="0">
                <a:solidFill>
                  <a:srgbClr val="000000"/>
                </a:solidFill>
              </a:rPr>
              <a:t>, </a:t>
            </a:r>
            <a:r>
              <a:rPr lang="ro-RO" altLang="en-US" sz="1400" dirty="0">
                <a:solidFill>
                  <a:srgbClr val="000000"/>
                </a:solidFill>
              </a:rPr>
              <a:t>Ploiești (mai) </a:t>
            </a:r>
            <a:endParaRPr lang="en-US" altLang="en-US" sz="1400" dirty="0" smtClean="0">
              <a:solidFill>
                <a:srgbClr val="000000"/>
              </a:solidFill>
            </a:endParaRPr>
          </a:p>
          <a:p>
            <a:pPr marL="1428750" lvl="2" indent="-285750">
              <a:buFont typeface="Arial" panose="020B0604020202020204" pitchFamily="34" charset="0"/>
              <a:buChar char="−"/>
              <a:defRPr/>
            </a:pPr>
            <a:r>
              <a:rPr lang="vi-VN" altLang="en-US" sz="1400" b="1" dirty="0" smtClean="0">
                <a:solidFill>
                  <a:srgbClr val="000000"/>
                </a:solidFill>
              </a:rPr>
              <a:t>PMUD</a:t>
            </a:r>
            <a:r>
              <a:rPr lang="vi-VN" altLang="en-US" sz="1400" dirty="0" smtClean="0">
                <a:solidFill>
                  <a:srgbClr val="000000"/>
                </a:solidFill>
              </a:rPr>
              <a:t> </a:t>
            </a:r>
            <a:r>
              <a:rPr lang="vi-VN" altLang="en-US" sz="1400" dirty="0">
                <a:solidFill>
                  <a:srgbClr val="000000"/>
                </a:solidFill>
              </a:rPr>
              <a:t>- municipiile</a:t>
            </a:r>
            <a:r>
              <a:rPr lang="ro-RO" altLang="en-US" sz="1400" dirty="0">
                <a:solidFill>
                  <a:srgbClr val="000000"/>
                </a:solidFill>
              </a:rPr>
              <a:t>:</a:t>
            </a:r>
            <a:r>
              <a:rPr lang="vi-VN" altLang="en-US" sz="1400" dirty="0">
                <a:solidFill>
                  <a:srgbClr val="000000"/>
                </a:solidFill>
              </a:rPr>
              <a:t> </a:t>
            </a:r>
            <a:r>
              <a:rPr lang="ro-RO" altLang="en-US" sz="1400" dirty="0">
                <a:solidFill>
                  <a:srgbClr val="000000"/>
                </a:solidFill>
              </a:rPr>
              <a:t>Slobozia (februarie), </a:t>
            </a:r>
            <a:r>
              <a:rPr lang="vi-VN" altLang="en-US" sz="1400" dirty="0">
                <a:solidFill>
                  <a:srgbClr val="000000"/>
                </a:solidFill>
              </a:rPr>
              <a:t>Alexandria</a:t>
            </a:r>
            <a:r>
              <a:rPr lang="ro-RO" altLang="en-US" sz="1400" dirty="0">
                <a:solidFill>
                  <a:srgbClr val="000000"/>
                </a:solidFill>
              </a:rPr>
              <a:t> (martie, aprilie, septembrie), Călărași (mai), </a:t>
            </a:r>
            <a:r>
              <a:rPr lang="vi-VN" altLang="en-US" sz="1400" dirty="0">
                <a:solidFill>
                  <a:srgbClr val="000000"/>
                </a:solidFill>
              </a:rPr>
              <a:t>Târgoviște</a:t>
            </a:r>
            <a:r>
              <a:rPr lang="ro-RO" altLang="en-US" sz="1400" dirty="0">
                <a:solidFill>
                  <a:srgbClr val="000000"/>
                </a:solidFill>
              </a:rPr>
              <a:t> (mai), Ploiești (iunie), </a:t>
            </a:r>
            <a:r>
              <a:rPr lang="vi-VN" altLang="en-US" sz="1400" dirty="0">
                <a:solidFill>
                  <a:srgbClr val="000000"/>
                </a:solidFill>
              </a:rPr>
              <a:t>Giurgiu</a:t>
            </a:r>
            <a:r>
              <a:rPr lang="ro-RO" altLang="en-US" sz="1400" dirty="0">
                <a:solidFill>
                  <a:srgbClr val="000000"/>
                </a:solidFill>
              </a:rPr>
              <a:t> (august</a:t>
            </a:r>
            <a:r>
              <a:rPr lang="ro-RO" altLang="en-US" sz="1400" dirty="0" smtClean="0">
                <a:solidFill>
                  <a:srgbClr val="000000"/>
                </a:solidFill>
              </a:rPr>
              <a:t>)</a:t>
            </a:r>
            <a:endParaRPr lang="en-US" altLang="en-US" sz="1400" dirty="0" smtClean="0">
              <a:solidFill>
                <a:srgbClr val="000000"/>
              </a:solidFill>
            </a:endParaRPr>
          </a:p>
          <a:p>
            <a:pPr marL="628650" indent="0">
              <a:buNone/>
              <a:defRPr/>
            </a:pPr>
            <a:endParaRPr lang="en-US" sz="1400" dirty="0" smtClean="0"/>
          </a:p>
          <a:p>
            <a:pPr marL="742950" lvl="1" indent="-285750">
              <a:buFont typeface="Arial" panose="020B0604020202020204" pitchFamily="34" charset="0"/>
              <a:buChar char="−"/>
              <a:defRPr/>
            </a:pPr>
            <a:r>
              <a:rPr lang="ro-RO" sz="1400" dirty="0" smtClean="0">
                <a:solidFill>
                  <a:srgbClr val="000000"/>
                </a:solidFill>
                <a:latin typeface="+mn-lt"/>
                <a:cs typeface="+mn-cs"/>
              </a:rPr>
              <a:t>e</a:t>
            </a:r>
            <a:r>
              <a:rPr lang="en-US" sz="1400" dirty="0" err="1" smtClean="0">
                <a:solidFill>
                  <a:srgbClr val="000000"/>
                </a:solidFill>
                <a:latin typeface="+mn-lt"/>
                <a:cs typeface="+mn-cs"/>
              </a:rPr>
              <a:t>laborare</a:t>
            </a:r>
            <a:r>
              <a:rPr lang="en-US" sz="1400" dirty="0" smtClean="0">
                <a:solidFill>
                  <a:srgbClr val="000000"/>
                </a:solidFill>
                <a:latin typeface="+mn-lt"/>
                <a:cs typeface="+mn-cs"/>
              </a:rPr>
              <a:t> </a:t>
            </a:r>
            <a:r>
              <a:rPr lang="en-US" sz="1400" dirty="0" err="1" smtClean="0">
                <a:solidFill>
                  <a:srgbClr val="000000"/>
                </a:solidFill>
                <a:latin typeface="+mn-lt"/>
                <a:cs typeface="+mn-cs"/>
              </a:rPr>
              <a:t>Rapoarte</a:t>
            </a:r>
            <a:r>
              <a:rPr lang="en-US" sz="1400" dirty="0" smtClean="0">
                <a:solidFill>
                  <a:srgbClr val="000000"/>
                </a:solidFill>
                <a:latin typeface="+mn-lt"/>
                <a:cs typeface="+mn-cs"/>
              </a:rPr>
              <a:t> de </a:t>
            </a:r>
            <a:r>
              <a:rPr lang="ro-RO" sz="1400" dirty="0"/>
              <a:t>verificare preliminară a SIDU </a:t>
            </a:r>
            <a:r>
              <a:rPr lang="ro-RO" sz="1400" dirty="0" smtClean="0"/>
              <a:t>ș</a:t>
            </a:r>
            <a:r>
              <a:rPr lang="en-US" sz="1400" dirty="0" err="1" smtClean="0"/>
              <a:t>i</a:t>
            </a:r>
            <a:r>
              <a:rPr lang="ro-RO" sz="1400" dirty="0" smtClean="0">
                <a:solidFill>
                  <a:srgbClr val="000000"/>
                </a:solidFill>
                <a:latin typeface="+mn-lt"/>
                <a:cs typeface="+mn-cs"/>
              </a:rPr>
              <a:t> a PMUD:</a:t>
            </a:r>
            <a:endParaRPr lang="ro-RO" sz="1400" dirty="0">
              <a:solidFill>
                <a:srgbClr val="000000"/>
              </a:solidFill>
              <a:latin typeface="+mn-lt"/>
              <a:cs typeface="+mn-cs"/>
            </a:endParaRPr>
          </a:p>
          <a:p>
            <a:pPr marL="1428750" lvl="2" indent="-285750">
              <a:buFont typeface="Arial" panose="020B0604020202020204" pitchFamily="34" charset="0"/>
              <a:buChar char="−"/>
              <a:defRPr/>
            </a:pPr>
            <a:r>
              <a:rPr lang="en-US" sz="1400" dirty="0" err="1" smtClean="0">
                <a:latin typeface="+mj-lt"/>
              </a:rPr>
              <a:t>Polul</a:t>
            </a:r>
            <a:r>
              <a:rPr lang="en-US" sz="1400" dirty="0" smtClean="0">
                <a:latin typeface="+mj-lt"/>
              </a:rPr>
              <a:t> </a:t>
            </a:r>
            <a:r>
              <a:rPr lang="en-US" sz="1400" dirty="0">
                <a:latin typeface="+mj-lt"/>
              </a:rPr>
              <a:t>de </a:t>
            </a:r>
            <a:r>
              <a:rPr lang="en-US" sz="1400" dirty="0" err="1">
                <a:latin typeface="+mj-lt"/>
              </a:rPr>
              <a:t>Cre</a:t>
            </a:r>
            <a:r>
              <a:rPr lang="ro-RO" sz="1400" dirty="0">
                <a:latin typeface="+mj-lt"/>
              </a:rPr>
              <a:t>ştere Ploieşti, Municipiul Călăraşi, Municipiul Târgovişte (august 2017</a:t>
            </a:r>
            <a:r>
              <a:rPr lang="ro-RO" sz="1400" dirty="0" smtClean="0">
                <a:latin typeface="+mj-lt"/>
              </a:rPr>
              <a:t>), </a:t>
            </a:r>
            <a:r>
              <a:rPr lang="ro-RO" sz="1400" dirty="0">
                <a:latin typeface="+mj-lt"/>
              </a:rPr>
              <a:t>Municipiul Piteşti (septembrie </a:t>
            </a:r>
            <a:r>
              <a:rPr lang="ro-RO" sz="1400" dirty="0" smtClean="0">
                <a:latin typeface="+mj-lt"/>
              </a:rPr>
              <a:t>2017), Municipiul </a:t>
            </a:r>
            <a:r>
              <a:rPr lang="ro-RO" sz="1400" dirty="0">
                <a:latin typeface="+mj-lt"/>
              </a:rPr>
              <a:t>Slobozia </a:t>
            </a:r>
            <a:r>
              <a:rPr lang="ro-RO" sz="1400" dirty="0" smtClean="0">
                <a:latin typeface="+mj-lt"/>
              </a:rPr>
              <a:t>(octombrie 2017), Municipiul Giurgiu (</a:t>
            </a:r>
            <a:r>
              <a:rPr lang="ro-RO" sz="1400" dirty="0">
                <a:latin typeface="+mj-lt"/>
              </a:rPr>
              <a:t>octombrie 2017)</a:t>
            </a:r>
            <a:r>
              <a:rPr lang="ro-RO" sz="1400" dirty="0" smtClean="0">
                <a:latin typeface="+mj-lt"/>
              </a:rPr>
              <a:t>, </a:t>
            </a:r>
            <a:r>
              <a:rPr lang="ro-RO" sz="1400" dirty="0">
                <a:latin typeface="+mj-lt"/>
              </a:rPr>
              <a:t>Municipiul </a:t>
            </a:r>
            <a:r>
              <a:rPr lang="ro-RO" sz="1400" dirty="0" smtClean="0">
                <a:latin typeface="+mj-lt"/>
              </a:rPr>
              <a:t>Alexandria (</a:t>
            </a:r>
            <a:r>
              <a:rPr lang="ro-RO" sz="1400" dirty="0">
                <a:latin typeface="+mj-lt"/>
              </a:rPr>
              <a:t>octombrie 2017</a:t>
            </a:r>
            <a:r>
              <a:rPr lang="ro-RO" sz="1400" dirty="0" smtClean="0">
                <a:latin typeface="+mj-lt"/>
              </a:rPr>
              <a:t>).</a:t>
            </a:r>
          </a:p>
          <a:p>
            <a:pPr lvl="2" indent="0">
              <a:buNone/>
              <a:defRPr/>
            </a:pPr>
            <a:endParaRPr lang="ro-RO" sz="1400" dirty="0" smtClean="0">
              <a:latin typeface="+mn-lt"/>
            </a:endParaRPr>
          </a:p>
          <a:p>
            <a:pPr marL="742950" lvl="1" indent="-285750">
              <a:buFont typeface="Arial" panose="020B0604020202020204" pitchFamily="34" charset="0"/>
              <a:buChar char="−"/>
              <a:defRPr/>
            </a:pPr>
            <a:r>
              <a:rPr lang="ro-RO" sz="1400" dirty="0">
                <a:solidFill>
                  <a:srgbClr val="000000"/>
                </a:solidFill>
              </a:rPr>
              <a:t>e</a:t>
            </a:r>
            <a:r>
              <a:rPr lang="en-US" sz="1400" dirty="0" err="1">
                <a:solidFill>
                  <a:srgbClr val="000000"/>
                </a:solidFill>
              </a:rPr>
              <a:t>laborare</a:t>
            </a:r>
            <a:r>
              <a:rPr lang="en-US" sz="1400" dirty="0">
                <a:solidFill>
                  <a:srgbClr val="000000"/>
                </a:solidFill>
              </a:rPr>
              <a:t> </a:t>
            </a:r>
            <a:r>
              <a:rPr lang="en-US" sz="1400" dirty="0" err="1">
                <a:solidFill>
                  <a:srgbClr val="000000"/>
                </a:solidFill>
              </a:rPr>
              <a:t>Rapoarte</a:t>
            </a:r>
            <a:r>
              <a:rPr lang="en-US" sz="1400" dirty="0">
                <a:solidFill>
                  <a:srgbClr val="000000"/>
                </a:solidFill>
              </a:rPr>
              <a:t> de </a:t>
            </a:r>
            <a:r>
              <a:rPr lang="ro-RO" sz="1400" dirty="0"/>
              <a:t>verificare preliminară a </a:t>
            </a:r>
            <a:r>
              <a:rPr lang="ro-RO" sz="1400" dirty="0" smtClean="0"/>
              <a:t>DJ FESI</a:t>
            </a:r>
            <a:r>
              <a:rPr lang="ro-RO" sz="1400" dirty="0" smtClean="0">
                <a:solidFill>
                  <a:srgbClr val="000000"/>
                </a:solidFill>
              </a:rPr>
              <a:t>:</a:t>
            </a:r>
            <a:endParaRPr lang="ro-RO" sz="1400" dirty="0">
              <a:solidFill>
                <a:srgbClr val="000000"/>
              </a:solidFill>
            </a:endParaRPr>
          </a:p>
          <a:p>
            <a:pPr marL="1428750" lvl="2" indent="-285750">
              <a:buFont typeface="Arial" panose="020B0604020202020204" pitchFamily="34" charset="0"/>
              <a:buChar char="−"/>
              <a:defRPr/>
            </a:pPr>
            <a:r>
              <a:rPr lang="ro-RO" sz="1400" dirty="0" smtClean="0"/>
              <a:t>Municipiul </a:t>
            </a:r>
            <a:r>
              <a:rPr lang="en-US" sz="1400" dirty="0" err="1" smtClean="0"/>
              <a:t>Ploieşti</a:t>
            </a:r>
            <a:r>
              <a:rPr lang="en-US" sz="1400" dirty="0" smtClean="0"/>
              <a:t> </a:t>
            </a:r>
            <a:r>
              <a:rPr lang="en-US" sz="1400" dirty="0"/>
              <a:t>(19.02.2018), </a:t>
            </a:r>
            <a:r>
              <a:rPr lang="ro-RO" sz="1400" dirty="0"/>
              <a:t>Municipiul </a:t>
            </a:r>
            <a:r>
              <a:rPr lang="en-US" sz="1400" dirty="0" err="1" smtClean="0"/>
              <a:t>Târgovişte</a:t>
            </a:r>
            <a:r>
              <a:rPr lang="en-US" sz="1400" dirty="0" smtClean="0"/>
              <a:t> </a:t>
            </a:r>
            <a:r>
              <a:rPr lang="en-US" sz="1400" dirty="0"/>
              <a:t>şi </a:t>
            </a:r>
            <a:r>
              <a:rPr lang="ro-RO" sz="1400" dirty="0"/>
              <a:t>Municipiul </a:t>
            </a:r>
            <a:r>
              <a:rPr lang="en-US" sz="1400" dirty="0" err="1" smtClean="0"/>
              <a:t>Piteşti</a:t>
            </a:r>
            <a:r>
              <a:rPr lang="en-US" sz="1400" dirty="0" smtClean="0"/>
              <a:t> </a:t>
            </a:r>
            <a:r>
              <a:rPr lang="en-US" sz="1400" dirty="0"/>
              <a:t>(23.02.2018</a:t>
            </a:r>
            <a:r>
              <a:rPr lang="en-US" sz="1400" dirty="0" smtClean="0"/>
              <a:t>),</a:t>
            </a:r>
            <a:r>
              <a:rPr lang="ro-RO" sz="1400" dirty="0"/>
              <a:t> Municipiul </a:t>
            </a:r>
            <a:r>
              <a:rPr lang="en-US" sz="1400" dirty="0" smtClean="0"/>
              <a:t>Giurgiu </a:t>
            </a:r>
            <a:r>
              <a:rPr lang="en-US" sz="1400" dirty="0"/>
              <a:t>(28.02.2018), </a:t>
            </a:r>
            <a:r>
              <a:rPr lang="ro-RO" sz="1400" dirty="0"/>
              <a:t>Municipiul </a:t>
            </a:r>
            <a:r>
              <a:rPr lang="en-US" sz="1400" dirty="0" err="1" smtClean="0"/>
              <a:t>Călăraşi</a:t>
            </a:r>
            <a:r>
              <a:rPr lang="en-US" sz="1400" dirty="0" smtClean="0"/>
              <a:t> </a:t>
            </a:r>
            <a:r>
              <a:rPr lang="en-US" sz="1400" dirty="0"/>
              <a:t>(02.03.2018), </a:t>
            </a:r>
            <a:r>
              <a:rPr lang="ro-RO" sz="1400" dirty="0"/>
              <a:t>Municipiul </a:t>
            </a:r>
            <a:r>
              <a:rPr lang="en-US" sz="1400" dirty="0" smtClean="0"/>
              <a:t>Alexandria </a:t>
            </a:r>
            <a:r>
              <a:rPr lang="en-US" sz="1400" dirty="0"/>
              <a:t>şi </a:t>
            </a:r>
            <a:r>
              <a:rPr lang="ro-RO" sz="1400" dirty="0"/>
              <a:t>Municipiul </a:t>
            </a:r>
            <a:r>
              <a:rPr lang="en-US" sz="1400" dirty="0" err="1" smtClean="0"/>
              <a:t>Slobozia</a:t>
            </a:r>
            <a:r>
              <a:rPr lang="en-US" sz="1400" dirty="0" smtClean="0"/>
              <a:t> </a:t>
            </a:r>
            <a:r>
              <a:rPr lang="en-US" sz="1400" dirty="0"/>
              <a:t>(12.03.2018). </a:t>
            </a:r>
          </a:p>
          <a:p>
            <a:pPr marL="1428750" lvl="2" indent="-285750">
              <a:buFont typeface="Arial" panose="020B0604020202020204" pitchFamily="34" charset="0"/>
              <a:buChar char="−"/>
              <a:defRPr/>
            </a:pPr>
            <a:endParaRPr lang="ro-RO" sz="1400" dirty="0" smtClean="0">
              <a:latin typeface="+mn-lt"/>
            </a:endParaRPr>
          </a:p>
        </p:txBody>
      </p:sp>
      <p:pic>
        <p:nvPicPr>
          <p:cNvPr id="55299" name="Picture 2">
            <a:extLst>
              <a:ext uri="{FF2B5EF4-FFF2-40B4-BE49-F238E27FC236}">
                <a16:creationId xmlns="" xmlns:a16="http://schemas.microsoft.com/office/drawing/2014/main" id="{9DFBF888-0648-4ED2-A5E5-7B760BAEBB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17647"/>
          <a:stretch>
            <a:fillRect/>
          </a:stretch>
        </p:blipFill>
        <p:spPr bwMode="auto">
          <a:xfrm>
            <a:off x="7162800" y="5334000"/>
            <a:ext cx="1295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301" name="Dreptunghi 5">
            <a:extLst>
              <a:ext uri="{FF2B5EF4-FFF2-40B4-BE49-F238E27FC236}">
                <a16:creationId xmlns="" xmlns:a16="http://schemas.microsoft.com/office/drawing/2014/main" id="{5A6B7FEE-5E07-4E7F-84F8-D7AD4BD2D56B}"/>
              </a:ext>
            </a:extLst>
          </p:cNvPr>
          <p:cNvSpPr>
            <a:spLocks noChangeArrowheads="1"/>
          </p:cNvSpPr>
          <p:nvPr/>
        </p:nvSpPr>
        <p:spPr bwMode="auto">
          <a:xfrm>
            <a:off x="89171" y="1033046"/>
            <a:ext cx="91440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342900" indent="-342900">
              <a:buFontTx/>
              <a:buNone/>
              <a:defRPr/>
            </a:pPr>
            <a:r>
              <a:rPr lang="ro-RO" altLang="en-US" sz="1600" b="1" i="1" kern="0" dirty="0">
                <a:solidFill>
                  <a:schemeClr val="accent2"/>
                </a:solidFill>
                <a:latin typeface="+mn-lt"/>
                <a:cs typeface="+mn-cs"/>
              </a:rPr>
              <a:t>1.3. - </a:t>
            </a:r>
            <a:r>
              <a:rPr lang="it-IT" altLang="en-US" sz="1600" b="1" i="1" kern="0" dirty="0">
                <a:solidFill>
                  <a:schemeClr val="accent2"/>
                </a:solidFill>
                <a:latin typeface="+mn-lt"/>
                <a:cs typeface="+mn-cs"/>
              </a:rPr>
              <a:t>Verificare preliminară </a:t>
            </a:r>
            <a:r>
              <a:rPr lang="it-IT" altLang="en-US" sz="1600" b="1" i="1" kern="0" dirty="0" smtClean="0">
                <a:solidFill>
                  <a:schemeClr val="accent2"/>
                </a:solidFill>
                <a:latin typeface="+mn-lt"/>
                <a:cs typeface="+mn-cs"/>
              </a:rPr>
              <a:t>SIDU, PMUD, DJ FESI</a:t>
            </a:r>
            <a:endParaRPr lang="ro-RO" altLang="ro-RO" sz="1600" b="1" i="1" kern="0" dirty="0">
              <a:solidFill>
                <a:schemeClr val="accent2"/>
              </a:solidFill>
              <a:latin typeface="+mn-lt"/>
              <a:cs typeface="+mn-cs"/>
            </a:endParaRPr>
          </a:p>
        </p:txBody>
      </p:sp>
    </p:spTree>
    <p:extLst>
      <p:ext uri="{BB962C8B-B14F-4D97-AF65-F5344CB8AC3E}">
        <p14:creationId xmlns:p14="http://schemas.microsoft.com/office/powerpoint/2010/main" val="3325738671"/>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de Master">
  <a:themeElements>
    <a:clrScheme name="Slide 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 Master">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lide 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 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 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 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 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 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 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 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 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 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 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 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Slide Master</Template>
  <TotalTime>6048</TotalTime>
  <Words>1906</Words>
  <Application>Microsoft Office PowerPoint</Application>
  <PresentationFormat>On-screen Show (4:3)</PresentationFormat>
  <Paragraphs>173</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Wingdings</vt:lpstr>
      <vt:lpstr>Slide Master</vt:lpstr>
      <vt:lpstr>PowerPoint Presentation</vt:lpstr>
      <vt:lpstr>PowerPoint Presentation</vt:lpstr>
      <vt:lpstr>Sprijinirea elaborării/ actualizării/ modificării documentelor programatice aferente implementării dezvoltării urbane durabile în perioada 2014-2020</vt:lpstr>
      <vt:lpstr>PowerPoint Presentation</vt:lpstr>
      <vt:lpstr>Sprijinirea elaborării/ actualizării/ modificării documentelor programatice aferente implementării dezvoltării urbane durabile în perioada 2014-2020 (SIDU și PMUD)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Dana Traian</dc:creator>
  <cp:lastModifiedBy>Cozia Georgescu</cp:lastModifiedBy>
  <cp:revision>518</cp:revision>
  <cp:lastPrinted>2017-12-04T11:43:41Z</cp:lastPrinted>
  <dcterms:created xsi:type="dcterms:W3CDTF">1601-01-01T00:00:00Z</dcterms:created>
  <dcterms:modified xsi:type="dcterms:W3CDTF">2018-06-04T08:52:00Z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