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88" r:id="rId2"/>
    <p:sldId id="256" r:id="rId3"/>
    <p:sldId id="287" r:id="rId4"/>
    <p:sldId id="285" r:id="rId5"/>
    <p:sldId id="271" r:id="rId6"/>
    <p:sldId id="284" r:id="rId7"/>
    <p:sldId id="269" r:id="rId8"/>
    <p:sldId id="286" r:id="rId9"/>
    <p:sldId id="275" r:id="rId10"/>
    <p:sldId id="276" r:id="rId11"/>
    <p:sldId id="277" r:id="rId12"/>
    <p:sldId id="259" r:id="rId13"/>
    <p:sldId id="279" r:id="rId14"/>
    <p:sldId id="280" r:id="rId15"/>
    <p:sldId id="282" r:id="rId16"/>
    <p:sldId id="283" r:id="rId17"/>
    <p:sldId id="26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94" autoAdjust="0"/>
  </p:normalViewPr>
  <p:slideViewPr>
    <p:cSldViewPr>
      <p:cViewPr>
        <p:scale>
          <a:sx n="75" d="100"/>
          <a:sy n="75" d="100"/>
        </p:scale>
        <p:origin x="-1156" y="-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6" y="-73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aie_de_lucr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iagrama%20&#238;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anina%20Magureanu\Desktop\sinteza%20INMA\New%20folder\New%20orient\grafic%20INM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tilia%20Radu\AppData\Local\Microsoft\Windows\Temporary%20Internet%20Files\Content.Outlook\UFQVEW3I\SMEs_Excel%20tool%20for%20data%20collection%20Roman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ro-RO" dirty="0" smtClean="0"/>
              <a:t>Ce este inovarea?</a:t>
            </a:r>
            <a:endParaRPr lang="vi-VN" dirty="0"/>
          </a:p>
        </c:rich>
      </c:tx>
      <c:layout>
        <c:manualLayout>
          <c:xMode val="edge"/>
          <c:yMode val="edge"/>
          <c:x val="0.23817901234567887"/>
          <c:y val="2.0833333333333429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'Foaie1'!$B$1</c:f>
              <c:strCache>
                <c:ptCount val="1"/>
                <c:pt idx="0">
                  <c:v>Introducerea de noi produse/servicii pe piață</c:v>
                </c:pt>
              </c:strCache>
            </c:strRef>
          </c:tx>
          <c:cat>
            <c:strRef>
              <c:f>'Foaie1'!$A$2:$A$4</c:f>
              <c:strCache>
                <c:ptCount val="3"/>
                <c:pt idx="0">
                  <c:v>IMM-uri</c:v>
                </c:pt>
                <c:pt idx="1">
                  <c:v>Administrație publică</c:v>
                </c:pt>
                <c:pt idx="2">
                  <c:v>Cercetare-  Dezvoltare</c:v>
                </c:pt>
              </c:strCache>
            </c:strRef>
          </c:cat>
          <c:val>
            <c:numRef>
              <c:f>'Foaie1'!$B$2:$B$4</c:f>
              <c:numCache>
                <c:formatCode>0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'Foaie1'!$C$1</c:f>
              <c:strCache>
                <c:ptCount val="1"/>
                <c:pt idx="0">
                  <c:v>Dezvoltarea unui produs/serviciu deja existent</c:v>
                </c:pt>
              </c:strCache>
            </c:strRef>
          </c:tx>
          <c:cat>
            <c:strRef>
              <c:f>'Foaie1'!$A$2:$A$4</c:f>
              <c:strCache>
                <c:ptCount val="3"/>
                <c:pt idx="0">
                  <c:v>IMM-uri</c:v>
                </c:pt>
                <c:pt idx="1">
                  <c:v>Administrație publică</c:v>
                </c:pt>
                <c:pt idx="2">
                  <c:v>Cercetare-  Dezvoltare</c:v>
                </c:pt>
              </c:strCache>
            </c:strRef>
          </c:cat>
          <c:val>
            <c:numRef>
              <c:f>'Foaie1'!$C$2:$C$4</c:f>
              <c:numCache>
                <c:formatCode>0</c:formatCode>
                <c:ptCount val="3"/>
                <c:pt idx="0">
                  <c:v>6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'Foaie1'!$D$1</c:f>
              <c:strCache>
                <c:ptCount val="1"/>
                <c:pt idx="0">
                  <c:v>Implementarea unui nou proces de inovare</c:v>
                </c:pt>
              </c:strCache>
            </c:strRef>
          </c:tx>
          <c:cat>
            <c:strRef>
              <c:f>'Foaie1'!$A$2:$A$4</c:f>
              <c:strCache>
                <c:ptCount val="3"/>
                <c:pt idx="0">
                  <c:v>IMM-uri</c:v>
                </c:pt>
                <c:pt idx="1">
                  <c:v>Administrație publică</c:v>
                </c:pt>
                <c:pt idx="2">
                  <c:v>Cercetare-  Dezvoltare</c:v>
                </c:pt>
              </c:strCache>
            </c:strRef>
          </c:cat>
          <c:val>
            <c:numRef>
              <c:f>'Foaie1'!$D$2:$D$4</c:f>
              <c:numCache>
                <c:formatCode>0</c:formatCode>
                <c:ptCount val="3"/>
                <c:pt idx="0">
                  <c:v>6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'Foaie1'!$E$1</c:f>
              <c:strCache>
                <c:ptCount val="1"/>
                <c:pt idx="0">
                  <c:v>Utilizarea unor noi tehnici de marketing </c:v>
                </c:pt>
              </c:strCache>
            </c:strRef>
          </c:tx>
          <c:cat>
            <c:strRef>
              <c:f>'Foaie1'!$A$2:$A$4</c:f>
              <c:strCache>
                <c:ptCount val="3"/>
                <c:pt idx="0">
                  <c:v>IMM-uri</c:v>
                </c:pt>
                <c:pt idx="1">
                  <c:v>Administrație publică</c:v>
                </c:pt>
                <c:pt idx="2">
                  <c:v>Cercetare-  Dezvoltare</c:v>
                </c:pt>
              </c:strCache>
            </c:strRef>
          </c:cat>
          <c:val>
            <c:numRef>
              <c:f>'Foaie1'!$E$2:$E$4</c:f>
              <c:numCache>
                <c:formatCode>0</c:formatCode>
                <c:ptCount val="3"/>
                <c:pt idx="0">
                  <c:v>3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ser>
          <c:idx val="4"/>
          <c:order val="4"/>
          <c:tx>
            <c:strRef>
              <c:f>'Foaie1'!$F$1</c:f>
              <c:strCache>
                <c:ptCount val="1"/>
                <c:pt idx="0">
                  <c:v>Utilizarea unor noi metode de organizare</c:v>
                </c:pt>
              </c:strCache>
            </c:strRef>
          </c:tx>
          <c:cat>
            <c:strRef>
              <c:f>'Foaie1'!$A$2:$A$4</c:f>
              <c:strCache>
                <c:ptCount val="3"/>
                <c:pt idx="0">
                  <c:v>IMM-uri</c:v>
                </c:pt>
                <c:pt idx="1">
                  <c:v>Administrație publică</c:v>
                </c:pt>
                <c:pt idx="2">
                  <c:v>Cercetare-  Dezvoltare</c:v>
                </c:pt>
              </c:strCache>
            </c:strRef>
          </c:cat>
          <c:val>
            <c:numRef>
              <c:f>'Foaie1'!$F$2:$F$4</c:f>
              <c:numCache>
                <c:formatCode>0</c:formatCode>
                <c:ptCount val="3"/>
                <c:pt idx="0">
                  <c:v>4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axId val="120766848"/>
        <c:axId val="120768384"/>
      </c:barChart>
      <c:catAx>
        <c:axId val="120766848"/>
        <c:scaling>
          <c:orientation val="minMax"/>
        </c:scaling>
        <c:axPos val="b"/>
        <c:majorTickMark val="none"/>
        <c:tickLblPos val="nextTo"/>
        <c:crossAx val="120768384"/>
        <c:crosses val="autoZero"/>
        <c:auto val="1"/>
        <c:lblAlgn val="ctr"/>
        <c:lblOffset val="100"/>
      </c:catAx>
      <c:valAx>
        <c:axId val="120768384"/>
        <c:scaling>
          <c:orientation val="minMax"/>
        </c:scaling>
        <c:axPos val="l"/>
        <c:majorGridlines/>
        <c:numFmt formatCode="0" sourceLinked="1"/>
        <c:majorTickMark val="none"/>
        <c:tickLblPos val="nextTo"/>
        <c:crossAx val="1207668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/>
            </a:pPr>
            <a:r>
              <a:rPr lang="ro-RO" dirty="0" smtClean="0"/>
              <a:t>Metode pentru inovare</a:t>
            </a:r>
            <a:endParaRPr lang="vi-VN" dirty="0"/>
          </a:p>
        </c:rich>
      </c:tx>
      <c:layout>
        <c:manualLayout>
          <c:xMode val="edge"/>
          <c:yMode val="edge"/>
          <c:x val="0.16588642328799821"/>
          <c:y val="2.000000000000001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6333878076561185E-2"/>
          <c:y val="0.54409820234734863"/>
          <c:w val="0.89649606299212559"/>
          <c:h val="0.39615336997969769"/>
        </c:manualLayout>
      </c:layout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'[Diagrama în Microsoft Office PowerPoint]Foaie2'!$A$1:$A$4</c:f>
              <c:strCache>
                <c:ptCount val="4"/>
                <c:pt idx="0">
                  <c:v>a) Dezvoltarea de noi produse/ servicii</c:v>
                </c:pt>
                <c:pt idx="1">
                  <c:v>b) Adoptarea de Noi tehnologii</c:v>
                </c:pt>
                <c:pt idx="2">
                  <c:v>c) Adoptarea unor metode organizaționale și de marketing noi </c:v>
                </c:pt>
                <c:pt idx="3">
                  <c:v>d) Instruire continuă a resurselor umane</c:v>
                </c:pt>
              </c:strCache>
            </c:strRef>
          </c:cat>
          <c:val>
            <c:numRef>
              <c:f>'[Diagrama în Microsoft Office PowerPoint]Foaie2'!$B$1:$B$4</c:f>
              <c:numCache>
                <c:formatCode>0%</c:formatCode>
                <c:ptCount val="4"/>
                <c:pt idx="0">
                  <c:v>0.44</c:v>
                </c:pt>
                <c:pt idx="1">
                  <c:v>0.22</c:v>
                </c:pt>
                <c:pt idx="2">
                  <c:v>0.17</c:v>
                </c:pt>
                <c:pt idx="3">
                  <c:v>0.17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05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5035620547431774E-2"/>
          <c:y val="0.11204937220685252"/>
          <c:w val="0.5383574709411324"/>
          <c:h val="0.77590125558629675"/>
        </c:manualLayout>
      </c:layout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Foaie1!$A$2:$A$5</c:f>
              <c:strCache>
                <c:ptCount val="4"/>
                <c:pt idx="0">
                  <c:v>Administrație publică</c:v>
                </c:pt>
                <c:pt idx="1">
                  <c:v>Universități/ Institute de Cercetare</c:v>
                </c:pt>
                <c:pt idx="2">
                  <c:v>IMM-uri</c:v>
                </c:pt>
                <c:pt idx="3">
                  <c:v>Altele</c:v>
                </c:pt>
              </c:strCache>
            </c:strRef>
          </c:cat>
          <c:val>
            <c:numRef>
              <c:f>Foaie1!$B$2:$B$5</c:f>
              <c:numCache>
                <c:formatCode>0%</c:formatCode>
                <c:ptCount val="4"/>
                <c:pt idx="0">
                  <c:v>0.25</c:v>
                </c:pt>
                <c:pt idx="1">
                  <c:v>0.34</c:v>
                </c:pt>
                <c:pt idx="2">
                  <c:v>0.31000000000000083</c:v>
                </c:pt>
                <c:pt idx="3">
                  <c:v>0.1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6896278590176008"/>
          <c:y val="8.4171454919486507E-2"/>
          <c:w val="0.40524371953505811"/>
          <c:h val="0.83726821309498634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400"/>
            </a:pPr>
            <a:r>
              <a:rPr lang="ro-RO" sz="1400" i="1" dirty="0" smtClean="0"/>
              <a:t>Rata de utilizare a Noilor Tehnologii</a:t>
            </a:r>
            <a:r>
              <a:rPr lang="ro-RO" sz="1400" i="1" baseline="0" dirty="0" smtClean="0"/>
              <a:t> in IMM-uri</a:t>
            </a:r>
            <a:endParaRPr lang="en-US" sz="1400" i="1" dirty="0"/>
          </a:p>
        </c:rich>
      </c:tx>
      <c:layout/>
    </c:title>
    <c:view3D>
      <c:rotX val="20"/>
      <c:perspective val="30"/>
    </c:view3D>
    <c:plotArea>
      <c:layout>
        <c:manualLayout>
          <c:layoutTarget val="inner"/>
          <c:xMode val="edge"/>
          <c:yMode val="edge"/>
          <c:x val="0"/>
          <c:y val="0.36458333333333331"/>
          <c:w val="1"/>
          <c:h val="0.3660943188553043"/>
        </c:manualLayout>
      </c:layout>
      <c:pie3DChart>
        <c:varyColors val="1"/>
        <c:ser>
          <c:idx val="0"/>
          <c:order val="0"/>
          <c:tx>
            <c:strRef>
              <c:f>Grafice!$C$69</c:f>
              <c:strCache>
                <c:ptCount val="1"/>
                <c:pt idx="0">
                  <c:v>No. of votes</c:v>
                </c:pt>
              </c:strCache>
            </c:strRef>
          </c:tx>
          <c:explosion val="26"/>
          <c:dLbls>
            <c:showPercent val="1"/>
            <c:showLeaderLines val="1"/>
          </c:dLbls>
          <c:cat>
            <c:strRef>
              <c:f>Grafice!$B$70:$B$73</c:f>
              <c:strCache>
                <c:ptCount val="4"/>
                <c:pt idx="0">
                  <c:v>a) 0% - 30%</c:v>
                </c:pt>
                <c:pt idx="1">
                  <c:v>b) 30% - 50%</c:v>
                </c:pt>
                <c:pt idx="2">
                  <c:v>c) 50% - 80%</c:v>
                </c:pt>
                <c:pt idx="3">
                  <c:v>d) 80% - 100%</c:v>
                </c:pt>
              </c:strCache>
            </c:strRef>
          </c:cat>
          <c:val>
            <c:numRef>
              <c:f>Grafice!$C$70:$C$73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1162F-C9FE-49E0-8F1B-60CDA367F64C}" type="doc">
      <dgm:prSet loTypeId="urn:microsoft.com/office/officeart/2005/8/layout/cycle6" loCatId="relationship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2F2680F-F799-4949-95BD-42919EBFDF19}">
      <dgm:prSet phldrT="[Text]" custT="1"/>
      <dgm:spPr/>
      <dgm:t>
        <a:bodyPr/>
        <a:lstStyle/>
        <a:p>
          <a:pPr algn="ctr"/>
          <a:r>
            <a:rPr lang="ro-RO" sz="1400" dirty="0" smtClean="0"/>
            <a:t>Noi Tehnologii </a:t>
          </a:r>
          <a:endParaRPr lang="en-US" sz="1400" dirty="0"/>
        </a:p>
      </dgm:t>
    </dgm:pt>
    <dgm:pt modelId="{35B70CD0-5EC7-4802-AB83-BF749EA0C544}" type="parTrans" cxnId="{024276E1-BA17-4671-8537-C7F306CB5CD8}">
      <dgm:prSet/>
      <dgm:spPr/>
      <dgm:t>
        <a:bodyPr/>
        <a:lstStyle/>
        <a:p>
          <a:pPr algn="ctr"/>
          <a:endParaRPr lang="en-US" sz="1100">
            <a:solidFill>
              <a:schemeClr val="tx1"/>
            </a:solidFill>
          </a:endParaRPr>
        </a:p>
      </dgm:t>
    </dgm:pt>
    <dgm:pt modelId="{85808924-C4A3-4B78-8B35-FB2483321FBB}" type="sibTrans" cxnId="{024276E1-BA17-4671-8537-C7F306CB5CD8}">
      <dgm:prSet/>
      <dgm:spPr/>
      <dgm:t>
        <a:bodyPr/>
        <a:lstStyle/>
        <a:p>
          <a:pPr algn="ctr"/>
          <a:endParaRPr lang="en-US" sz="1100">
            <a:solidFill>
              <a:schemeClr val="tx1"/>
            </a:solidFill>
          </a:endParaRPr>
        </a:p>
      </dgm:t>
    </dgm:pt>
    <dgm:pt modelId="{4847C543-D001-4CCE-9D99-39CC2F5BE8CE}">
      <dgm:prSet phldrT="[Text]" custT="1"/>
      <dgm:spPr/>
      <dgm:t>
        <a:bodyPr/>
        <a:lstStyle/>
        <a:p>
          <a:pPr algn="ctr"/>
          <a:r>
            <a:rPr lang="en-GB" sz="1400" dirty="0" smtClean="0">
              <a:latin typeface="Times New Roman" pitchFamily="18" charset="0"/>
              <a:cs typeface="Times New Roman" pitchFamily="18" charset="0"/>
            </a:rPr>
            <a:t>Management Strategic</a:t>
          </a:r>
          <a:endParaRPr lang="en-US" sz="1400" dirty="0"/>
        </a:p>
      </dgm:t>
    </dgm:pt>
    <dgm:pt modelId="{B12DC616-82AD-4E4B-ABBF-0CBE7D443FE7}" type="parTrans" cxnId="{DA5C9246-680B-4D8B-8FA0-52E3499F922C}">
      <dgm:prSet/>
      <dgm:spPr/>
      <dgm:t>
        <a:bodyPr/>
        <a:lstStyle/>
        <a:p>
          <a:pPr algn="ctr"/>
          <a:endParaRPr lang="en-US" sz="1100">
            <a:solidFill>
              <a:schemeClr val="tx1"/>
            </a:solidFill>
          </a:endParaRPr>
        </a:p>
      </dgm:t>
    </dgm:pt>
    <dgm:pt modelId="{294089B6-427F-4372-B60D-A1EAAA8C7539}" type="sibTrans" cxnId="{DA5C9246-680B-4D8B-8FA0-52E3499F922C}">
      <dgm:prSet/>
      <dgm:spPr/>
      <dgm:t>
        <a:bodyPr/>
        <a:lstStyle/>
        <a:p>
          <a:pPr algn="ctr"/>
          <a:endParaRPr lang="en-US" sz="1100">
            <a:solidFill>
              <a:schemeClr val="tx1"/>
            </a:solidFill>
          </a:endParaRPr>
        </a:p>
      </dgm:t>
    </dgm:pt>
    <dgm:pt modelId="{D2F519AF-EB98-48FC-BB59-CF4A90EA7B5C}">
      <dgm:prSet phldrT="[Text]" custT="1"/>
      <dgm:spPr/>
      <dgm:t>
        <a:bodyPr/>
        <a:lstStyle/>
        <a:p>
          <a:pPr algn="ctr"/>
          <a:r>
            <a:rPr lang="en-GB" sz="1400" dirty="0" err="1" smtClean="0">
              <a:latin typeface="Times New Roman" pitchFamily="18" charset="0"/>
              <a:cs typeface="Times New Roman" pitchFamily="18" charset="0"/>
            </a:rPr>
            <a:t>Managementul</a:t>
          </a:r>
          <a:r>
            <a:rPr lang="en-GB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 smtClean="0">
              <a:latin typeface="Times New Roman" pitchFamily="18" charset="0"/>
              <a:cs typeface="Times New Roman" pitchFamily="18" charset="0"/>
            </a:rPr>
            <a:t>Cunoașterii</a:t>
          </a:r>
          <a:endParaRPr lang="en-US" sz="1400" dirty="0"/>
        </a:p>
      </dgm:t>
    </dgm:pt>
    <dgm:pt modelId="{3E7DB743-0FBB-455A-86DA-C05158A14DC4}" type="parTrans" cxnId="{B7D27A9F-C985-4015-B81F-FBEE9F85762B}">
      <dgm:prSet/>
      <dgm:spPr/>
      <dgm:t>
        <a:bodyPr/>
        <a:lstStyle/>
        <a:p>
          <a:pPr algn="ctr"/>
          <a:endParaRPr lang="en-US" sz="1100">
            <a:solidFill>
              <a:schemeClr val="tx1"/>
            </a:solidFill>
          </a:endParaRPr>
        </a:p>
      </dgm:t>
    </dgm:pt>
    <dgm:pt modelId="{9DA59039-5B1A-4E07-9EF3-0CB7F6D43F5F}" type="sibTrans" cxnId="{B7D27A9F-C985-4015-B81F-FBEE9F85762B}">
      <dgm:prSet/>
      <dgm:spPr/>
      <dgm:t>
        <a:bodyPr/>
        <a:lstStyle/>
        <a:p>
          <a:pPr algn="ctr"/>
          <a:endParaRPr lang="en-US" sz="1100">
            <a:solidFill>
              <a:schemeClr val="tx1"/>
            </a:solidFill>
          </a:endParaRPr>
        </a:p>
      </dgm:t>
    </dgm:pt>
    <dgm:pt modelId="{55117F72-7BE0-4FC4-A73C-D9CDE3F3352D}">
      <dgm:prSet phldrT="[Text]" custT="1"/>
      <dgm:spPr/>
      <dgm:t>
        <a:bodyPr/>
        <a:lstStyle/>
        <a:p>
          <a:pPr algn="ctr"/>
          <a:r>
            <a:rPr lang="ro-RO" sz="1400" dirty="0" smtClean="0"/>
            <a:t>Responsabilitate Socială Corporativă </a:t>
          </a:r>
          <a:endParaRPr lang="en-US" sz="1400" dirty="0"/>
        </a:p>
      </dgm:t>
    </dgm:pt>
    <dgm:pt modelId="{30639A6F-86EF-4F94-B8D8-F1DB64C60E0B}" type="parTrans" cxnId="{123D8EA1-CC05-4843-B4A0-671F9F760C60}">
      <dgm:prSet/>
      <dgm:spPr/>
      <dgm:t>
        <a:bodyPr/>
        <a:lstStyle/>
        <a:p>
          <a:pPr algn="ctr"/>
          <a:endParaRPr lang="en-US" sz="1100">
            <a:solidFill>
              <a:schemeClr val="tx1"/>
            </a:solidFill>
          </a:endParaRPr>
        </a:p>
      </dgm:t>
    </dgm:pt>
    <dgm:pt modelId="{955719C3-45D6-4ACE-A975-6B8FF92F8FF2}" type="sibTrans" cxnId="{123D8EA1-CC05-4843-B4A0-671F9F760C60}">
      <dgm:prSet/>
      <dgm:spPr/>
      <dgm:t>
        <a:bodyPr/>
        <a:lstStyle/>
        <a:p>
          <a:pPr algn="ctr"/>
          <a:endParaRPr lang="en-US" sz="1100">
            <a:solidFill>
              <a:schemeClr val="tx1"/>
            </a:solidFill>
          </a:endParaRPr>
        </a:p>
      </dgm:t>
    </dgm:pt>
    <dgm:pt modelId="{33EA3D6E-8EB8-477A-A602-A8B2C54C39EF}">
      <dgm:prSet custT="1"/>
      <dgm:spPr/>
      <dgm:t>
        <a:bodyPr/>
        <a:lstStyle/>
        <a:p>
          <a:pPr algn="ctr"/>
          <a:r>
            <a:rPr lang="ro-RO" sz="1400" dirty="0" smtClean="0"/>
            <a:t>Managementul  Resurselor Umane </a:t>
          </a:r>
          <a:endParaRPr lang="en-US" sz="1400" dirty="0"/>
        </a:p>
      </dgm:t>
    </dgm:pt>
    <dgm:pt modelId="{7BB72BD2-AF04-4EC9-AEE5-DCF49DDB1D16}" type="parTrans" cxnId="{D21B8569-F9F5-44F4-86A3-73437293C06A}">
      <dgm:prSet/>
      <dgm:spPr/>
      <dgm:t>
        <a:bodyPr/>
        <a:lstStyle/>
        <a:p>
          <a:pPr algn="ctr"/>
          <a:endParaRPr lang="en-US" sz="1100">
            <a:solidFill>
              <a:schemeClr val="tx1"/>
            </a:solidFill>
          </a:endParaRPr>
        </a:p>
      </dgm:t>
    </dgm:pt>
    <dgm:pt modelId="{38C1F23C-E0AB-42BA-AB7A-EC04F2D66255}" type="sibTrans" cxnId="{D21B8569-F9F5-44F4-86A3-73437293C06A}">
      <dgm:prSet/>
      <dgm:spPr/>
      <dgm:t>
        <a:bodyPr/>
        <a:lstStyle/>
        <a:p>
          <a:pPr algn="ctr"/>
          <a:endParaRPr lang="en-US" sz="1100">
            <a:solidFill>
              <a:schemeClr val="tx1"/>
            </a:solidFill>
          </a:endParaRPr>
        </a:p>
      </dgm:t>
    </dgm:pt>
    <dgm:pt modelId="{47EEA815-9967-47A4-9B0B-FCC7CB6859B7}" type="pres">
      <dgm:prSet presAssocID="{1A91162F-C9FE-49E0-8F1B-60CDA367F6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8A1EB3-AC3C-41AC-A27F-8EDFCE899A0A}" type="pres">
      <dgm:prSet presAssocID="{A2F2680F-F799-4949-95BD-42919EBFDF19}" presName="node" presStyleLbl="node1" presStyleIdx="0" presStyleCnt="5" custScaleX="125696" custRadScaleRad="100192" custRadScaleInc="11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156E2-70B2-46A6-9C0B-CA13BF101DD8}" type="pres">
      <dgm:prSet presAssocID="{A2F2680F-F799-4949-95BD-42919EBFDF19}" presName="spNode" presStyleCnt="0"/>
      <dgm:spPr/>
    </dgm:pt>
    <dgm:pt modelId="{EC11B990-F7BC-45C5-841D-65E4C7B41239}" type="pres">
      <dgm:prSet presAssocID="{85808924-C4A3-4B78-8B35-FB2483321FB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0C20F09-2A43-4874-BAAB-2455C366696F}" type="pres">
      <dgm:prSet presAssocID="{4847C543-D001-4CCE-9D99-39CC2F5BE8CE}" presName="node" presStyleLbl="node1" presStyleIdx="1" presStyleCnt="5" custScaleX="150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3D049-7F19-4823-A845-006E2023F1EB}" type="pres">
      <dgm:prSet presAssocID="{4847C543-D001-4CCE-9D99-39CC2F5BE8CE}" presName="spNode" presStyleCnt="0"/>
      <dgm:spPr/>
    </dgm:pt>
    <dgm:pt modelId="{695B323D-60C9-4437-8F6D-2C906AA2E222}" type="pres">
      <dgm:prSet presAssocID="{294089B6-427F-4372-B60D-A1EAAA8C753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744568C-F148-4949-98B0-1106FAF7717B}" type="pres">
      <dgm:prSet presAssocID="{D2F519AF-EB98-48FC-BB59-CF4A90EA7B5C}" presName="node" presStyleLbl="node1" presStyleIdx="2" presStyleCnt="5" custScaleX="141408" custRadScaleRad="100668" custRadScaleInc="-90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7F9C5-0BC0-4B4A-862A-C57B25E83614}" type="pres">
      <dgm:prSet presAssocID="{D2F519AF-EB98-48FC-BB59-CF4A90EA7B5C}" presName="spNode" presStyleCnt="0"/>
      <dgm:spPr/>
    </dgm:pt>
    <dgm:pt modelId="{7B20A05B-1047-4B68-A868-582BD671204A}" type="pres">
      <dgm:prSet presAssocID="{9DA59039-5B1A-4E07-9EF3-0CB7F6D43F5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90E142D-1976-4B47-A06E-F0DC63BD94E6}" type="pres">
      <dgm:prSet presAssocID="{55117F72-7BE0-4FC4-A73C-D9CDE3F3352D}" presName="node" presStyleLbl="node1" presStyleIdx="3" presStyleCnt="5" custScaleX="130030" custScaleY="103197" custRadScaleRad="98356" custRadScaleInc="84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8DE9B-76D2-4C4D-B125-31BA643F116D}" type="pres">
      <dgm:prSet presAssocID="{55117F72-7BE0-4FC4-A73C-D9CDE3F3352D}" presName="spNode" presStyleCnt="0"/>
      <dgm:spPr/>
    </dgm:pt>
    <dgm:pt modelId="{F579B514-C9CC-47B0-B8B6-B1650AF5B87F}" type="pres">
      <dgm:prSet presAssocID="{955719C3-45D6-4ACE-A975-6B8FF92F8FF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D689F0F-57DC-495B-8696-51F6B2E9EE68}" type="pres">
      <dgm:prSet presAssocID="{33EA3D6E-8EB8-477A-A602-A8B2C54C39EF}" presName="node" presStyleLbl="node1" presStyleIdx="4" presStyleCnt="5" custScaleX="139386" custRadScaleRad="96163" custRadScaleInc="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410E8-8795-49CD-9D57-5ACE1768B998}" type="pres">
      <dgm:prSet presAssocID="{33EA3D6E-8EB8-477A-A602-A8B2C54C39EF}" presName="spNode" presStyleCnt="0"/>
      <dgm:spPr/>
    </dgm:pt>
    <dgm:pt modelId="{3D71331A-48B8-45B5-AEE4-F1B8B2746BA3}" type="pres">
      <dgm:prSet presAssocID="{38C1F23C-E0AB-42BA-AB7A-EC04F2D6625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DB56894-26ED-4E6F-8271-D8858343E97F}" type="presOf" srcId="{33EA3D6E-8EB8-477A-A602-A8B2C54C39EF}" destId="{6D689F0F-57DC-495B-8696-51F6B2E9EE68}" srcOrd="0" destOrd="0" presId="urn:microsoft.com/office/officeart/2005/8/layout/cycle6"/>
    <dgm:cxn modelId="{024276E1-BA17-4671-8537-C7F306CB5CD8}" srcId="{1A91162F-C9FE-49E0-8F1B-60CDA367F64C}" destId="{A2F2680F-F799-4949-95BD-42919EBFDF19}" srcOrd="0" destOrd="0" parTransId="{35B70CD0-5EC7-4802-AB83-BF749EA0C544}" sibTransId="{85808924-C4A3-4B78-8B35-FB2483321FBB}"/>
    <dgm:cxn modelId="{423DE3D4-ADEB-43E0-849F-1C79E7A97CD5}" type="presOf" srcId="{955719C3-45D6-4ACE-A975-6B8FF92F8FF2}" destId="{F579B514-C9CC-47B0-B8B6-B1650AF5B87F}" srcOrd="0" destOrd="0" presId="urn:microsoft.com/office/officeart/2005/8/layout/cycle6"/>
    <dgm:cxn modelId="{33516952-DDB6-4CBE-95A5-157934EAF545}" type="presOf" srcId="{A2F2680F-F799-4949-95BD-42919EBFDF19}" destId="{638A1EB3-AC3C-41AC-A27F-8EDFCE899A0A}" srcOrd="0" destOrd="0" presId="urn:microsoft.com/office/officeart/2005/8/layout/cycle6"/>
    <dgm:cxn modelId="{45256ED3-D0A7-4584-84D1-432D4FB7B1A2}" type="presOf" srcId="{38C1F23C-E0AB-42BA-AB7A-EC04F2D66255}" destId="{3D71331A-48B8-45B5-AEE4-F1B8B2746BA3}" srcOrd="0" destOrd="0" presId="urn:microsoft.com/office/officeart/2005/8/layout/cycle6"/>
    <dgm:cxn modelId="{C206E809-9620-483B-98B1-71653CE52A10}" type="presOf" srcId="{D2F519AF-EB98-48FC-BB59-CF4A90EA7B5C}" destId="{F744568C-F148-4949-98B0-1106FAF7717B}" srcOrd="0" destOrd="0" presId="urn:microsoft.com/office/officeart/2005/8/layout/cycle6"/>
    <dgm:cxn modelId="{B7D27A9F-C985-4015-B81F-FBEE9F85762B}" srcId="{1A91162F-C9FE-49E0-8F1B-60CDA367F64C}" destId="{D2F519AF-EB98-48FC-BB59-CF4A90EA7B5C}" srcOrd="2" destOrd="0" parTransId="{3E7DB743-0FBB-455A-86DA-C05158A14DC4}" sibTransId="{9DA59039-5B1A-4E07-9EF3-0CB7F6D43F5F}"/>
    <dgm:cxn modelId="{BCF51413-5749-4D3C-A4C2-AD8E41323A45}" type="presOf" srcId="{294089B6-427F-4372-B60D-A1EAAA8C7539}" destId="{695B323D-60C9-4437-8F6D-2C906AA2E222}" srcOrd="0" destOrd="0" presId="urn:microsoft.com/office/officeart/2005/8/layout/cycle6"/>
    <dgm:cxn modelId="{04C68AFC-2D59-4049-A138-E1F476FCC7CD}" type="presOf" srcId="{85808924-C4A3-4B78-8B35-FB2483321FBB}" destId="{EC11B990-F7BC-45C5-841D-65E4C7B41239}" srcOrd="0" destOrd="0" presId="urn:microsoft.com/office/officeart/2005/8/layout/cycle6"/>
    <dgm:cxn modelId="{F61BB561-C312-4D69-9C86-36EA8CD85292}" type="presOf" srcId="{1A91162F-C9FE-49E0-8F1B-60CDA367F64C}" destId="{47EEA815-9967-47A4-9B0B-FCC7CB6859B7}" srcOrd="0" destOrd="0" presId="urn:microsoft.com/office/officeart/2005/8/layout/cycle6"/>
    <dgm:cxn modelId="{402CF22B-1985-46E3-8FE2-E1148F688052}" type="presOf" srcId="{55117F72-7BE0-4FC4-A73C-D9CDE3F3352D}" destId="{790E142D-1976-4B47-A06E-F0DC63BD94E6}" srcOrd="0" destOrd="0" presId="urn:microsoft.com/office/officeart/2005/8/layout/cycle6"/>
    <dgm:cxn modelId="{123D8EA1-CC05-4843-B4A0-671F9F760C60}" srcId="{1A91162F-C9FE-49E0-8F1B-60CDA367F64C}" destId="{55117F72-7BE0-4FC4-A73C-D9CDE3F3352D}" srcOrd="3" destOrd="0" parTransId="{30639A6F-86EF-4F94-B8D8-F1DB64C60E0B}" sibTransId="{955719C3-45D6-4ACE-A975-6B8FF92F8FF2}"/>
    <dgm:cxn modelId="{BA454457-414A-45C2-AF57-525557F9C6FB}" type="presOf" srcId="{4847C543-D001-4CCE-9D99-39CC2F5BE8CE}" destId="{00C20F09-2A43-4874-BAAB-2455C366696F}" srcOrd="0" destOrd="0" presId="urn:microsoft.com/office/officeart/2005/8/layout/cycle6"/>
    <dgm:cxn modelId="{82416A18-489E-4003-8729-57937BCD1AAB}" type="presOf" srcId="{9DA59039-5B1A-4E07-9EF3-0CB7F6D43F5F}" destId="{7B20A05B-1047-4B68-A868-582BD671204A}" srcOrd="0" destOrd="0" presId="urn:microsoft.com/office/officeart/2005/8/layout/cycle6"/>
    <dgm:cxn modelId="{DA5C9246-680B-4D8B-8FA0-52E3499F922C}" srcId="{1A91162F-C9FE-49E0-8F1B-60CDA367F64C}" destId="{4847C543-D001-4CCE-9D99-39CC2F5BE8CE}" srcOrd="1" destOrd="0" parTransId="{B12DC616-82AD-4E4B-ABBF-0CBE7D443FE7}" sibTransId="{294089B6-427F-4372-B60D-A1EAAA8C7539}"/>
    <dgm:cxn modelId="{D21B8569-F9F5-44F4-86A3-73437293C06A}" srcId="{1A91162F-C9FE-49E0-8F1B-60CDA367F64C}" destId="{33EA3D6E-8EB8-477A-A602-A8B2C54C39EF}" srcOrd="4" destOrd="0" parTransId="{7BB72BD2-AF04-4EC9-AEE5-DCF49DDB1D16}" sibTransId="{38C1F23C-E0AB-42BA-AB7A-EC04F2D66255}"/>
    <dgm:cxn modelId="{C2061F21-8C5B-4684-AB4B-4B8E7CD90245}" type="presParOf" srcId="{47EEA815-9967-47A4-9B0B-FCC7CB6859B7}" destId="{638A1EB3-AC3C-41AC-A27F-8EDFCE899A0A}" srcOrd="0" destOrd="0" presId="urn:microsoft.com/office/officeart/2005/8/layout/cycle6"/>
    <dgm:cxn modelId="{225127BA-8FF0-4D06-B2B0-F6F78BA610F9}" type="presParOf" srcId="{47EEA815-9967-47A4-9B0B-FCC7CB6859B7}" destId="{784156E2-70B2-46A6-9C0B-CA13BF101DD8}" srcOrd="1" destOrd="0" presId="urn:microsoft.com/office/officeart/2005/8/layout/cycle6"/>
    <dgm:cxn modelId="{4C6C42BD-B282-4B00-949A-ED45173BA6BA}" type="presParOf" srcId="{47EEA815-9967-47A4-9B0B-FCC7CB6859B7}" destId="{EC11B990-F7BC-45C5-841D-65E4C7B41239}" srcOrd="2" destOrd="0" presId="urn:microsoft.com/office/officeart/2005/8/layout/cycle6"/>
    <dgm:cxn modelId="{D17CBBD0-E0A4-4918-99AD-AEB74D10A8C3}" type="presParOf" srcId="{47EEA815-9967-47A4-9B0B-FCC7CB6859B7}" destId="{00C20F09-2A43-4874-BAAB-2455C366696F}" srcOrd="3" destOrd="0" presId="urn:microsoft.com/office/officeart/2005/8/layout/cycle6"/>
    <dgm:cxn modelId="{C4B871CE-E0D8-46EF-BCCA-A14D3344461E}" type="presParOf" srcId="{47EEA815-9967-47A4-9B0B-FCC7CB6859B7}" destId="{E0B3D049-7F19-4823-A845-006E2023F1EB}" srcOrd="4" destOrd="0" presId="urn:microsoft.com/office/officeart/2005/8/layout/cycle6"/>
    <dgm:cxn modelId="{14242B0E-6006-48CF-907E-F4186D62957A}" type="presParOf" srcId="{47EEA815-9967-47A4-9B0B-FCC7CB6859B7}" destId="{695B323D-60C9-4437-8F6D-2C906AA2E222}" srcOrd="5" destOrd="0" presId="urn:microsoft.com/office/officeart/2005/8/layout/cycle6"/>
    <dgm:cxn modelId="{FFF90C81-2685-461D-8AEF-63F4AAEAFAB9}" type="presParOf" srcId="{47EEA815-9967-47A4-9B0B-FCC7CB6859B7}" destId="{F744568C-F148-4949-98B0-1106FAF7717B}" srcOrd="6" destOrd="0" presId="urn:microsoft.com/office/officeart/2005/8/layout/cycle6"/>
    <dgm:cxn modelId="{0FA06E8D-756D-4451-B3CD-8B6BF39651F0}" type="presParOf" srcId="{47EEA815-9967-47A4-9B0B-FCC7CB6859B7}" destId="{2A87F9C5-0BC0-4B4A-862A-C57B25E83614}" srcOrd="7" destOrd="0" presId="urn:microsoft.com/office/officeart/2005/8/layout/cycle6"/>
    <dgm:cxn modelId="{11BF8A79-DB96-427F-9C12-51D90E9DD13E}" type="presParOf" srcId="{47EEA815-9967-47A4-9B0B-FCC7CB6859B7}" destId="{7B20A05B-1047-4B68-A868-582BD671204A}" srcOrd="8" destOrd="0" presId="urn:microsoft.com/office/officeart/2005/8/layout/cycle6"/>
    <dgm:cxn modelId="{AE46B284-8020-45E7-A025-8B8A83C0CF3D}" type="presParOf" srcId="{47EEA815-9967-47A4-9B0B-FCC7CB6859B7}" destId="{790E142D-1976-4B47-A06E-F0DC63BD94E6}" srcOrd="9" destOrd="0" presId="urn:microsoft.com/office/officeart/2005/8/layout/cycle6"/>
    <dgm:cxn modelId="{4F20D7F4-F602-489C-96BB-5141C8493A1C}" type="presParOf" srcId="{47EEA815-9967-47A4-9B0B-FCC7CB6859B7}" destId="{5AE8DE9B-76D2-4C4D-B125-31BA643F116D}" srcOrd="10" destOrd="0" presId="urn:microsoft.com/office/officeart/2005/8/layout/cycle6"/>
    <dgm:cxn modelId="{E7A108D2-EA7E-4C09-A0AD-2D8267CA4D76}" type="presParOf" srcId="{47EEA815-9967-47A4-9B0B-FCC7CB6859B7}" destId="{F579B514-C9CC-47B0-B8B6-B1650AF5B87F}" srcOrd="11" destOrd="0" presId="urn:microsoft.com/office/officeart/2005/8/layout/cycle6"/>
    <dgm:cxn modelId="{E9C26DB7-4389-417B-9E01-F225DFD5976B}" type="presParOf" srcId="{47EEA815-9967-47A4-9B0B-FCC7CB6859B7}" destId="{6D689F0F-57DC-495B-8696-51F6B2E9EE68}" srcOrd="12" destOrd="0" presId="urn:microsoft.com/office/officeart/2005/8/layout/cycle6"/>
    <dgm:cxn modelId="{9D76E2FE-1D29-4751-A0B5-AA9C356EF6B7}" type="presParOf" srcId="{47EEA815-9967-47A4-9B0B-FCC7CB6859B7}" destId="{681410E8-8795-49CD-9D57-5ACE1768B998}" srcOrd="13" destOrd="0" presId="urn:microsoft.com/office/officeart/2005/8/layout/cycle6"/>
    <dgm:cxn modelId="{7ABCE686-04DF-49EC-938A-6D0BC90C5C71}" type="presParOf" srcId="{47EEA815-9967-47A4-9B0B-FCC7CB6859B7}" destId="{3D71331A-48B8-45B5-AEE4-F1B8B2746BA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CDEC0-285C-4484-AFD0-5DAB45C3D43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6467D6-382B-40C1-ACEA-350D99E80BB9}">
      <dgm:prSet phldrT="[Text]" custT="1"/>
      <dgm:spPr/>
      <dgm:t>
        <a:bodyPr/>
        <a:lstStyle/>
        <a:p>
          <a:r>
            <a:rPr lang="ro-RO" sz="2100" dirty="0" smtClean="0">
              <a:latin typeface="Times New Roman" pitchFamily="18" charset="0"/>
              <a:cs typeface="Times New Roman" pitchFamily="18" charset="0"/>
            </a:rPr>
            <a:t>	Agentul INMA trebuie să:</a:t>
          </a:r>
          <a:endParaRPr lang="en-US" sz="2100" dirty="0"/>
        </a:p>
      </dgm:t>
    </dgm:pt>
    <dgm:pt modelId="{F5640591-42EF-4E1C-BE60-175E5477D57B}" type="parTrans" cxnId="{4A343033-2BFA-46CD-9137-DA47107069E4}">
      <dgm:prSet/>
      <dgm:spPr/>
      <dgm:t>
        <a:bodyPr/>
        <a:lstStyle/>
        <a:p>
          <a:endParaRPr lang="en-US"/>
        </a:p>
      </dgm:t>
    </dgm:pt>
    <dgm:pt modelId="{B511A31A-8865-4DB8-8A9F-E692806054A7}" type="sibTrans" cxnId="{4A343033-2BFA-46CD-9137-DA47107069E4}">
      <dgm:prSet/>
      <dgm:spPr/>
      <dgm:t>
        <a:bodyPr/>
        <a:lstStyle/>
        <a:p>
          <a:endParaRPr lang="en-US"/>
        </a:p>
      </dgm:t>
    </dgm:pt>
    <dgm:pt modelId="{CD8BFD78-445E-4D4B-BFFD-62DFB4B93220}">
      <dgm:prSet phldrT="[Text]" custT="1"/>
      <dgm:spPr/>
      <dgm:t>
        <a:bodyPr/>
        <a:lstStyle/>
        <a:p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să înțeleagă cum poate susține afacerea</a:t>
          </a:r>
          <a:endParaRPr lang="en-US" sz="1800" dirty="0"/>
        </a:p>
      </dgm:t>
    </dgm:pt>
    <dgm:pt modelId="{A4393332-7BE1-4E16-85D3-03D5A7AD4115}" type="parTrans" cxnId="{6C44D003-F548-4F0A-B832-B5AA6A95EC1D}">
      <dgm:prSet/>
      <dgm:spPr/>
      <dgm:t>
        <a:bodyPr/>
        <a:lstStyle/>
        <a:p>
          <a:endParaRPr lang="en-US"/>
        </a:p>
      </dgm:t>
    </dgm:pt>
    <dgm:pt modelId="{2A2785EF-35B1-4B68-B3C6-BA38055493A2}" type="sibTrans" cxnId="{6C44D003-F548-4F0A-B832-B5AA6A95EC1D}">
      <dgm:prSet/>
      <dgm:spPr/>
      <dgm:t>
        <a:bodyPr/>
        <a:lstStyle/>
        <a:p>
          <a:endParaRPr lang="en-US"/>
        </a:p>
      </dgm:t>
    </dgm:pt>
    <dgm:pt modelId="{7BEDDED0-B10E-4D3D-B885-04D1AD818894}">
      <dgm:prSet phldrT="[Text]"/>
      <dgm:spPr/>
      <dgm:t>
        <a:bodyPr/>
        <a:lstStyle/>
        <a:p>
          <a:r>
            <a:rPr lang="ro-RO" sz="2100" dirty="0" smtClean="0">
              <a:latin typeface="Times New Roman" pitchFamily="18" charset="0"/>
              <a:cs typeface="Times New Roman" pitchFamily="18" charset="0"/>
            </a:rPr>
            <a:t> 	Agentul INMA trebuie să:</a:t>
          </a:r>
          <a:endParaRPr lang="en-US" sz="2100" dirty="0"/>
        </a:p>
      </dgm:t>
    </dgm:pt>
    <dgm:pt modelId="{5DC93AD9-4D6C-4771-A642-24126D063AEA}" type="parTrans" cxnId="{9FEFF9B7-E9DA-43DB-8E3C-4550616E853E}">
      <dgm:prSet/>
      <dgm:spPr/>
      <dgm:t>
        <a:bodyPr/>
        <a:lstStyle/>
        <a:p>
          <a:endParaRPr lang="en-US"/>
        </a:p>
      </dgm:t>
    </dgm:pt>
    <dgm:pt modelId="{A24CA97A-9364-4151-ABDC-A2C41ACC3317}" type="sibTrans" cxnId="{9FEFF9B7-E9DA-43DB-8E3C-4550616E853E}">
      <dgm:prSet/>
      <dgm:spPr/>
      <dgm:t>
        <a:bodyPr/>
        <a:lstStyle/>
        <a:p>
          <a:endParaRPr lang="en-US"/>
        </a:p>
      </dgm:t>
    </dgm:pt>
    <dgm:pt modelId="{E9D1A9B3-F5A9-4141-AEAF-36E588CCADE1}">
      <dgm:prSet phldrT="[Text]"/>
      <dgm:spPr/>
      <dgm:t>
        <a:bodyPr/>
        <a:lstStyle/>
        <a:p>
          <a:r>
            <a:rPr lang="ro-RO" sz="2100" dirty="0" smtClean="0">
              <a:latin typeface="Times New Roman" pitchFamily="18" charset="0"/>
              <a:cs typeface="Times New Roman" pitchFamily="18" charset="0"/>
            </a:rPr>
            <a:t>	Agentul INMA trebuie să:</a:t>
          </a:r>
          <a:endParaRPr lang="en-US" sz="2100" dirty="0"/>
        </a:p>
      </dgm:t>
    </dgm:pt>
    <dgm:pt modelId="{1EEB778B-8E24-4B51-8FAA-EB5345D28405}" type="parTrans" cxnId="{780F4959-790B-477E-9680-FB5389155DDD}">
      <dgm:prSet/>
      <dgm:spPr/>
      <dgm:t>
        <a:bodyPr/>
        <a:lstStyle/>
        <a:p>
          <a:endParaRPr lang="en-US"/>
        </a:p>
      </dgm:t>
    </dgm:pt>
    <dgm:pt modelId="{6A67E0B3-76BA-474F-91B3-11B50B89B6B2}" type="sibTrans" cxnId="{780F4959-790B-477E-9680-FB5389155DDD}">
      <dgm:prSet/>
      <dgm:spPr/>
      <dgm:t>
        <a:bodyPr/>
        <a:lstStyle/>
        <a:p>
          <a:endParaRPr lang="en-US"/>
        </a:p>
      </dgm:t>
    </dgm:pt>
    <dgm:pt modelId="{2099E707-63CE-4E67-B22C-A17D762661C5}">
      <dgm:prSet phldrT="[Text]" custT="1"/>
      <dgm:spPr/>
      <dgm:t>
        <a:bodyPr/>
        <a:lstStyle/>
        <a:p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aibă cunoștințe de ultimă oră in domeniile: Noi tehnologii,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Management Strategic, Managementul Cunoașterii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 Responsabilitate Corporativă Socială și Managementul Resurselor umane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1800" dirty="0"/>
        </a:p>
      </dgm:t>
    </dgm:pt>
    <dgm:pt modelId="{1550F7B5-E10A-475A-9E2A-A51966403382}" type="parTrans" cxnId="{73A82087-FF59-43A5-A9E0-9F947D63D6BF}">
      <dgm:prSet/>
      <dgm:spPr/>
      <dgm:t>
        <a:bodyPr/>
        <a:lstStyle/>
        <a:p>
          <a:endParaRPr lang="en-US"/>
        </a:p>
      </dgm:t>
    </dgm:pt>
    <dgm:pt modelId="{4FEB67A4-F61A-4E6F-BA95-B1979EA0F67A}" type="sibTrans" cxnId="{73A82087-FF59-43A5-A9E0-9F947D63D6BF}">
      <dgm:prSet/>
      <dgm:spPr/>
      <dgm:t>
        <a:bodyPr/>
        <a:lstStyle/>
        <a:p>
          <a:endParaRPr lang="en-US"/>
        </a:p>
      </dgm:t>
    </dgm:pt>
    <dgm:pt modelId="{0BA2C1AE-6F7F-485A-BF6E-10F037E03C61}">
      <dgm:prSet phldrT="[Text]" custT="1"/>
      <dgm:spPr/>
      <dgm:t>
        <a:bodyPr/>
        <a:lstStyle/>
        <a:p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fie capabil să facă față provocărilor </a:t>
          </a:r>
          <a:endParaRPr lang="en-US" sz="1800" dirty="0"/>
        </a:p>
      </dgm:t>
    </dgm:pt>
    <dgm:pt modelId="{E2BD8305-C05D-41F4-B418-64FC5E6798E0}" type="parTrans" cxnId="{C2418A28-6056-4B36-B807-0097749F82DC}">
      <dgm:prSet/>
      <dgm:spPr/>
      <dgm:t>
        <a:bodyPr/>
        <a:lstStyle/>
        <a:p>
          <a:endParaRPr lang="en-US"/>
        </a:p>
      </dgm:t>
    </dgm:pt>
    <dgm:pt modelId="{8DDB41AF-D763-41A3-9259-9F6B55D5EC74}" type="sibTrans" cxnId="{C2418A28-6056-4B36-B807-0097749F82DC}">
      <dgm:prSet/>
      <dgm:spPr/>
      <dgm:t>
        <a:bodyPr/>
        <a:lstStyle/>
        <a:p>
          <a:endParaRPr lang="en-US"/>
        </a:p>
      </dgm:t>
    </dgm:pt>
    <dgm:pt modelId="{6DB7F647-5EFF-4D98-AA53-5AE5349184CD}">
      <dgm:prSet phldrT="[Text]" custT="1"/>
      <dgm:spPr/>
      <dgm:t>
        <a:bodyPr/>
        <a:lstStyle/>
        <a:p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știe cum să implementeze proceduri</a:t>
          </a:r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1800" dirty="0"/>
        </a:p>
      </dgm:t>
    </dgm:pt>
    <dgm:pt modelId="{68486518-3895-4A49-8716-1B83732D85BF}" type="sibTrans" cxnId="{CC225824-AFA8-4638-9F1A-DAEDA9CB10DD}">
      <dgm:prSet/>
      <dgm:spPr/>
      <dgm:t>
        <a:bodyPr/>
        <a:lstStyle/>
        <a:p>
          <a:endParaRPr lang="en-US"/>
        </a:p>
      </dgm:t>
    </dgm:pt>
    <dgm:pt modelId="{23742F56-C3B2-46BF-B017-4262D2D61245}" type="parTrans" cxnId="{CC225824-AFA8-4638-9F1A-DAEDA9CB10DD}">
      <dgm:prSet/>
      <dgm:spPr/>
      <dgm:t>
        <a:bodyPr/>
        <a:lstStyle/>
        <a:p>
          <a:endParaRPr lang="en-US"/>
        </a:p>
      </dgm:t>
    </dgm:pt>
    <dgm:pt modelId="{E8C2F8B9-F7F9-4F64-BB59-A9C9182EEAA2}">
      <dgm:prSet phldrT="[Text]" custT="1"/>
      <dgm:spPr/>
      <dgm:t>
        <a:bodyPr/>
        <a:lstStyle/>
        <a:p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aibă angajați </a:t>
          </a:r>
          <a:r>
            <a:rPr lang="en-GB" sz="18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open minded” care s</a:t>
          </a:r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ă se asocieze cu valorile companiei </a:t>
          </a:r>
          <a:endParaRPr lang="en-US" sz="1800" dirty="0"/>
        </a:p>
      </dgm:t>
    </dgm:pt>
    <dgm:pt modelId="{C8F16EBA-E0D4-44D8-B001-BB3A7BE05F4D}" type="parTrans" cxnId="{C0F07803-A2B9-4919-A420-15743051B383}">
      <dgm:prSet/>
      <dgm:spPr/>
      <dgm:t>
        <a:bodyPr/>
        <a:lstStyle/>
        <a:p>
          <a:endParaRPr lang="en-US"/>
        </a:p>
      </dgm:t>
    </dgm:pt>
    <dgm:pt modelId="{F10C9B77-2AE7-4839-A81F-18D76DD25CBB}" type="sibTrans" cxnId="{C0F07803-A2B9-4919-A420-15743051B383}">
      <dgm:prSet/>
      <dgm:spPr/>
      <dgm:t>
        <a:bodyPr/>
        <a:lstStyle/>
        <a:p>
          <a:endParaRPr lang="en-US"/>
        </a:p>
      </dgm:t>
    </dgm:pt>
    <dgm:pt modelId="{BE7C2C5D-CF5B-46FD-AD76-DCC469C58C18}">
      <dgm:prSet/>
      <dgm:spPr/>
      <dgm:t>
        <a:bodyPr/>
        <a:lstStyle/>
        <a:p>
          <a:r>
            <a:rPr lang="ro-RO" sz="1800" dirty="0" smtClean="0">
              <a:latin typeface="Times New Roman" pitchFamily="18" charset="0"/>
              <a:cs typeface="Times New Roman" pitchFamily="18" charset="0"/>
            </a:rPr>
            <a:t>dezvolte o cultură inovativă </a:t>
          </a:r>
          <a:endParaRPr lang="en-US" sz="2100" dirty="0"/>
        </a:p>
      </dgm:t>
    </dgm:pt>
    <dgm:pt modelId="{3A270CC1-C81B-4492-8EEC-6CA07D4B3672}" type="parTrans" cxnId="{A06A9ADB-F8B7-4DAB-B420-7AD560D4CB93}">
      <dgm:prSet/>
      <dgm:spPr/>
      <dgm:t>
        <a:bodyPr/>
        <a:lstStyle/>
        <a:p>
          <a:endParaRPr lang="en-US"/>
        </a:p>
      </dgm:t>
    </dgm:pt>
    <dgm:pt modelId="{1E24D1B3-E2DD-4C42-953E-A8E79F77C185}" type="sibTrans" cxnId="{A06A9ADB-F8B7-4DAB-B420-7AD560D4CB93}">
      <dgm:prSet/>
      <dgm:spPr/>
      <dgm:t>
        <a:bodyPr/>
        <a:lstStyle/>
        <a:p>
          <a:endParaRPr lang="en-US"/>
        </a:p>
      </dgm:t>
    </dgm:pt>
    <dgm:pt modelId="{66A5366A-F17A-4F2F-A51D-2693310D2548}" type="pres">
      <dgm:prSet presAssocID="{B2CCDEC0-285C-4484-AFD0-5DAB45C3D43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42133A-2673-471C-AC23-88FF05F7850C}" type="pres">
      <dgm:prSet presAssocID="{666467D6-382B-40C1-ACEA-350D99E80BB9}" presName="comp" presStyleCnt="0"/>
      <dgm:spPr/>
    </dgm:pt>
    <dgm:pt modelId="{3F90454E-F367-4F29-AB2D-95643E141C5B}" type="pres">
      <dgm:prSet presAssocID="{666467D6-382B-40C1-ACEA-350D99E80BB9}" presName="box" presStyleLbl="node1" presStyleIdx="0" presStyleCnt="3" custLinFactNeighborX="1250"/>
      <dgm:spPr/>
      <dgm:t>
        <a:bodyPr/>
        <a:lstStyle/>
        <a:p>
          <a:endParaRPr lang="en-US"/>
        </a:p>
      </dgm:t>
    </dgm:pt>
    <dgm:pt modelId="{0668A96C-676F-4ED4-A058-B0563E3C8371}" type="pres">
      <dgm:prSet presAssocID="{666467D6-382B-40C1-ACEA-350D99E80BB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414485-8644-4BFA-ADA9-EFDD513735CF}" type="pres">
      <dgm:prSet presAssocID="{666467D6-382B-40C1-ACEA-350D99E80BB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99A1-F63B-4940-AE82-DD49A589F53B}" type="pres">
      <dgm:prSet presAssocID="{B511A31A-8865-4DB8-8A9F-E692806054A7}" presName="spacer" presStyleCnt="0"/>
      <dgm:spPr/>
    </dgm:pt>
    <dgm:pt modelId="{561EB4F2-3198-4A30-A438-CD076192746D}" type="pres">
      <dgm:prSet presAssocID="{7BEDDED0-B10E-4D3D-B885-04D1AD818894}" presName="comp" presStyleCnt="0"/>
      <dgm:spPr/>
    </dgm:pt>
    <dgm:pt modelId="{F2582027-A3ED-4B1A-A3FB-2F21C027DF41}" type="pres">
      <dgm:prSet presAssocID="{7BEDDED0-B10E-4D3D-B885-04D1AD818894}" presName="box" presStyleLbl="node1" presStyleIdx="1" presStyleCnt="3" custScaleY="111790"/>
      <dgm:spPr/>
      <dgm:t>
        <a:bodyPr/>
        <a:lstStyle/>
        <a:p>
          <a:endParaRPr lang="en-US"/>
        </a:p>
      </dgm:t>
    </dgm:pt>
    <dgm:pt modelId="{0800E712-24CF-4002-B7EB-2F301D21D953}" type="pres">
      <dgm:prSet presAssocID="{7BEDDED0-B10E-4D3D-B885-04D1AD81889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781D96-B137-42B2-844C-09D122433ACC}" type="pres">
      <dgm:prSet presAssocID="{7BEDDED0-B10E-4D3D-B885-04D1AD81889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73535-904E-4027-BD66-A0EEB4D9562A}" type="pres">
      <dgm:prSet presAssocID="{A24CA97A-9364-4151-ABDC-A2C41ACC3317}" presName="spacer" presStyleCnt="0"/>
      <dgm:spPr/>
    </dgm:pt>
    <dgm:pt modelId="{E2B8B05F-A9A3-411F-A012-49F266FF2FF3}" type="pres">
      <dgm:prSet presAssocID="{E9D1A9B3-F5A9-4141-AEAF-36E588CCADE1}" presName="comp" presStyleCnt="0"/>
      <dgm:spPr/>
    </dgm:pt>
    <dgm:pt modelId="{23D3E8E3-E9B6-4529-97AA-FAF26447CD86}" type="pres">
      <dgm:prSet presAssocID="{E9D1A9B3-F5A9-4141-AEAF-36E588CCADE1}" presName="box" presStyleLbl="node1" presStyleIdx="2" presStyleCnt="3"/>
      <dgm:spPr/>
      <dgm:t>
        <a:bodyPr/>
        <a:lstStyle/>
        <a:p>
          <a:endParaRPr lang="en-US"/>
        </a:p>
      </dgm:t>
    </dgm:pt>
    <dgm:pt modelId="{C2ED5DFC-5B9A-48AD-A85F-9A6277129BAE}" type="pres">
      <dgm:prSet presAssocID="{E9D1A9B3-F5A9-4141-AEAF-36E588CCADE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9FD285A-F0F3-40E5-94E6-6A2BE2A2E9B3}" type="pres">
      <dgm:prSet presAssocID="{E9D1A9B3-F5A9-4141-AEAF-36E588CCADE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F06A28-64AB-4417-847A-C99E53789DDE}" type="presOf" srcId="{666467D6-382B-40C1-ACEA-350D99E80BB9}" destId="{8C414485-8644-4BFA-ADA9-EFDD513735CF}" srcOrd="1" destOrd="0" presId="urn:microsoft.com/office/officeart/2005/8/layout/vList4"/>
    <dgm:cxn modelId="{685C4038-217C-4C37-99DE-C4A3DF26E4C7}" type="presOf" srcId="{BE7C2C5D-CF5B-46FD-AD76-DCC469C58C18}" destId="{3F90454E-F367-4F29-AB2D-95643E141C5B}" srcOrd="0" destOrd="1" presId="urn:microsoft.com/office/officeart/2005/8/layout/vList4"/>
    <dgm:cxn modelId="{FEE97C67-2AA9-4C20-9F61-4DFF261BC9BA}" type="presOf" srcId="{7BEDDED0-B10E-4D3D-B885-04D1AD818894}" destId="{A3781D96-B137-42B2-844C-09D122433ACC}" srcOrd="1" destOrd="0" presId="urn:microsoft.com/office/officeart/2005/8/layout/vList4"/>
    <dgm:cxn modelId="{462CC6BB-3580-4283-A8AA-FA06CD18B179}" type="presOf" srcId="{6DB7F647-5EFF-4D98-AA53-5AE5349184CD}" destId="{A3781D96-B137-42B2-844C-09D122433ACC}" srcOrd="1" destOrd="1" presId="urn:microsoft.com/office/officeart/2005/8/layout/vList4"/>
    <dgm:cxn modelId="{780F4959-790B-477E-9680-FB5389155DDD}" srcId="{B2CCDEC0-285C-4484-AFD0-5DAB45C3D43D}" destId="{E9D1A9B3-F5A9-4141-AEAF-36E588CCADE1}" srcOrd="2" destOrd="0" parTransId="{1EEB778B-8E24-4B51-8FAA-EB5345D28405}" sibTransId="{6A67E0B3-76BA-474F-91B3-11B50B89B6B2}"/>
    <dgm:cxn modelId="{9FEFF9B7-E9DA-43DB-8E3C-4550616E853E}" srcId="{B2CCDEC0-285C-4484-AFD0-5DAB45C3D43D}" destId="{7BEDDED0-B10E-4D3D-B885-04D1AD818894}" srcOrd="1" destOrd="0" parTransId="{5DC93AD9-4D6C-4771-A642-24126D063AEA}" sibTransId="{A24CA97A-9364-4151-ABDC-A2C41ACC3317}"/>
    <dgm:cxn modelId="{06328CF8-4D7E-41D2-BBEB-C56B35488970}" type="presOf" srcId="{BE7C2C5D-CF5B-46FD-AD76-DCC469C58C18}" destId="{8C414485-8644-4BFA-ADA9-EFDD513735CF}" srcOrd="1" destOrd="1" presId="urn:microsoft.com/office/officeart/2005/8/layout/vList4"/>
    <dgm:cxn modelId="{95AF3EC6-E449-44B2-8C0A-8C0C72403A20}" type="presOf" srcId="{0BA2C1AE-6F7F-485A-BF6E-10F037E03C61}" destId="{A3781D96-B137-42B2-844C-09D122433ACC}" srcOrd="1" destOrd="2" presId="urn:microsoft.com/office/officeart/2005/8/layout/vList4"/>
    <dgm:cxn modelId="{C2418A28-6056-4B36-B807-0097749F82DC}" srcId="{7BEDDED0-B10E-4D3D-B885-04D1AD818894}" destId="{0BA2C1AE-6F7F-485A-BF6E-10F037E03C61}" srcOrd="1" destOrd="0" parTransId="{E2BD8305-C05D-41F4-B418-64FC5E6798E0}" sibTransId="{8DDB41AF-D763-41A3-9259-9F6B55D5EC74}"/>
    <dgm:cxn modelId="{BDA235AE-ADAF-4A34-B473-3D7E6F6C82C2}" type="presOf" srcId="{CD8BFD78-445E-4D4B-BFFD-62DFB4B93220}" destId="{8C414485-8644-4BFA-ADA9-EFDD513735CF}" srcOrd="1" destOrd="2" presId="urn:microsoft.com/office/officeart/2005/8/layout/vList4"/>
    <dgm:cxn modelId="{73A82087-FF59-43A5-A9E0-9F947D63D6BF}" srcId="{E9D1A9B3-F5A9-4141-AEAF-36E588CCADE1}" destId="{2099E707-63CE-4E67-B22C-A17D762661C5}" srcOrd="0" destOrd="0" parTransId="{1550F7B5-E10A-475A-9E2A-A51966403382}" sibTransId="{4FEB67A4-F61A-4E6F-BA95-B1979EA0F67A}"/>
    <dgm:cxn modelId="{938A3CBF-2B55-40B9-9F75-CC5DEC20FD79}" type="presOf" srcId="{666467D6-382B-40C1-ACEA-350D99E80BB9}" destId="{3F90454E-F367-4F29-AB2D-95643E141C5B}" srcOrd="0" destOrd="0" presId="urn:microsoft.com/office/officeart/2005/8/layout/vList4"/>
    <dgm:cxn modelId="{BA89D714-F3E3-44B6-881B-29B6273EE5D2}" type="presOf" srcId="{0BA2C1AE-6F7F-485A-BF6E-10F037E03C61}" destId="{F2582027-A3ED-4B1A-A3FB-2F21C027DF41}" srcOrd="0" destOrd="2" presId="urn:microsoft.com/office/officeart/2005/8/layout/vList4"/>
    <dgm:cxn modelId="{D5A36C15-B8C3-4478-8C24-A7C96CB88EE9}" type="presOf" srcId="{E9D1A9B3-F5A9-4141-AEAF-36E588CCADE1}" destId="{C9FD285A-F0F3-40E5-94E6-6A2BE2A2E9B3}" srcOrd="1" destOrd="0" presId="urn:microsoft.com/office/officeart/2005/8/layout/vList4"/>
    <dgm:cxn modelId="{A06A9ADB-F8B7-4DAB-B420-7AD560D4CB93}" srcId="{666467D6-382B-40C1-ACEA-350D99E80BB9}" destId="{BE7C2C5D-CF5B-46FD-AD76-DCC469C58C18}" srcOrd="0" destOrd="0" parTransId="{3A270CC1-C81B-4492-8EEC-6CA07D4B3672}" sibTransId="{1E24D1B3-E2DD-4C42-953E-A8E79F77C185}"/>
    <dgm:cxn modelId="{2D298F18-3945-4D98-AAD2-3E19E39BE91F}" type="presOf" srcId="{6DB7F647-5EFF-4D98-AA53-5AE5349184CD}" destId="{F2582027-A3ED-4B1A-A3FB-2F21C027DF41}" srcOrd="0" destOrd="1" presId="urn:microsoft.com/office/officeart/2005/8/layout/vList4"/>
    <dgm:cxn modelId="{0FA53117-3171-40DF-BA26-B6F354B2E160}" type="presOf" srcId="{2099E707-63CE-4E67-B22C-A17D762661C5}" destId="{C9FD285A-F0F3-40E5-94E6-6A2BE2A2E9B3}" srcOrd="1" destOrd="1" presId="urn:microsoft.com/office/officeart/2005/8/layout/vList4"/>
    <dgm:cxn modelId="{4A343033-2BFA-46CD-9137-DA47107069E4}" srcId="{B2CCDEC0-285C-4484-AFD0-5DAB45C3D43D}" destId="{666467D6-382B-40C1-ACEA-350D99E80BB9}" srcOrd="0" destOrd="0" parTransId="{F5640591-42EF-4E1C-BE60-175E5477D57B}" sibTransId="{B511A31A-8865-4DB8-8A9F-E692806054A7}"/>
    <dgm:cxn modelId="{34A886FF-11E3-42EA-AC8F-08C401F4975C}" type="presOf" srcId="{2099E707-63CE-4E67-B22C-A17D762661C5}" destId="{23D3E8E3-E9B6-4529-97AA-FAF26447CD86}" srcOrd="0" destOrd="1" presId="urn:microsoft.com/office/officeart/2005/8/layout/vList4"/>
    <dgm:cxn modelId="{98416F7E-D18B-4879-9925-B62F143FBDB2}" type="presOf" srcId="{E9D1A9B3-F5A9-4141-AEAF-36E588CCADE1}" destId="{23D3E8E3-E9B6-4529-97AA-FAF26447CD86}" srcOrd="0" destOrd="0" presId="urn:microsoft.com/office/officeart/2005/8/layout/vList4"/>
    <dgm:cxn modelId="{88A053B5-136A-4EB4-9FA1-186507CE6787}" type="presOf" srcId="{7BEDDED0-B10E-4D3D-B885-04D1AD818894}" destId="{F2582027-A3ED-4B1A-A3FB-2F21C027DF41}" srcOrd="0" destOrd="0" presId="urn:microsoft.com/office/officeart/2005/8/layout/vList4"/>
    <dgm:cxn modelId="{75EBBA39-8754-450D-B61C-5D6E6D6C9A56}" type="presOf" srcId="{E8C2F8B9-F7F9-4F64-BB59-A9C9182EEAA2}" destId="{F2582027-A3ED-4B1A-A3FB-2F21C027DF41}" srcOrd="0" destOrd="3" presId="urn:microsoft.com/office/officeart/2005/8/layout/vList4"/>
    <dgm:cxn modelId="{6C44D003-F548-4F0A-B832-B5AA6A95EC1D}" srcId="{666467D6-382B-40C1-ACEA-350D99E80BB9}" destId="{CD8BFD78-445E-4D4B-BFFD-62DFB4B93220}" srcOrd="1" destOrd="0" parTransId="{A4393332-7BE1-4E16-85D3-03D5A7AD4115}" sibTransId="{2A2785EF-35B1-4B68-B3C6-BA38055493A2}"/>
    <dgm:cxn modelId="{51D13E65-371D-4BC2-8319-8434352E898A}" type="presOf" srcId="{B2CCDEC0-285C-4484-AFD0-5DAB45C3D43D}" destId="{66A5366A-F17A-4F2F-A51D-2693310D2548}" srcOrd="0" destOrd="0" presId="urn:microsoft.com/office/officeart/2005/8/layout/vList4"/>
    <dgm:cxn modelId="{C0F07803-A2B9-4919-A420-15743051B383}" srcId="{7BEDDED0-B10E-4D3D-B885-04D1AD818894}" destId="{E8C2F8B9-F7F9-4F64-BB59-A9C9182EEAA2}" srcOrd="2" destOrd="0" parTransId="{C8F16EBA-E0D4-44D8-B001-BB3A7BE05F4D}" sibTransId="{F10C9B77-2AE7-4839-A81F-18D76DD25CBB}"/>
    <dgm:cxn modelId="{E6F5BE6F-059C-4E98-B3FE-3386A676BF54}" type="presOf" srcId="{CD8BFD78-445E-4D4B-BFFD-62DFB4B93220}" destId="{3F90454E-F367-4F29-AB2D-95643E141C5B}" srcOrd="0" destOrd="2" presId="urn:microsoft.com/office/officeart/2005/8/layout/vList4"/>
    <dgm:cxn modelId="{F3D70850-5042-4FED-AA59-631180D5E254}" type="presOf" srcId="{E8C2F8B9-F7F9-4F64-BB59-A9C9182EEAA2}" destId="{A3781D96-B137-42B2-844C-09D122433ACC}" srcOrd="1" destOrd="3" presId="urn:microsoft.com/office/officeart/2005/8/layout/vList4"/>
    <dgm:cxn modelId="{CC225824-AFA8-4638-9F1A-DAEDA9CB10DD}" srcId="{7BEDDED0-B10E-4D3D-B885-04D1AD818894}" destId="{6DB7F647-5EFF-4D98-AA53-5AE5349184CD}" srcOrd="0" destOrd="0" parTransId="{23742F56-C3B2-46BF-B017-4262D2D61245}" sibTransId="{68486518-3895-4A49-8716-1B83732D85BF}"/>
    <dgm:cxn modelId="{BD4A70DF-1BBD-4681-82C7-71942258F756}" type="presParOf" srcId="{66A5366A-F17A-4F2F-A51D-2693310D2548}" destId="{7642133A-2673-471C-AC23-88FF05F7850C}" srcOrd="0" destOrd="0" presId="urn:microsoft.com/office/officeart/2005/8/layout/vList4"/>
    <dgm:cxn modelId="{9AE8A598-0E02-4DC1-A229-AC053CC83CB2}" type="presParOf" srcId="{7642133A-2673-471C-AC23-88FF05F7850C}" destId="{3F90454E-F367-4F29-AB2D-95643E141C5B}" srcOrd="0" destOrd="0" presId="urn:microsoft.com/office/officeart/2005/8/layout/vList4"/>
    <dgm:cxn modelId="{C5C289F2-75D0-4935-9858-17A7DE252D6D}" type="presParOf" srcId="{7642133A-2673-471C-AC23-88FF05F7850C}" destId="{0668A96C-676F-4ED4-A058-B0563E3C8371}" srcOrd="1" destOrd="0" presId="urn:microsoft.com/office/officeart/2005/8/layout/vList4"/>
    <dgm:cxn modelId="{9C98FFCA-BD5F-49DC-8CB5-081E3B7CFF8F}" type="presParOf" srcId="{7642133A-2673-471C-AC23-88FF05F7850C}" destId="{8C414485-8644-4BFA-ADA9-EFDD513735CF}" srcOrd="2" destOrd="0" presId="urn:microsoft.com/office/officeart/2005/8/layout/vList4"/>
    <dgm:cxn modelId="{C679ACAD-F728-4D7B-9D9B-320B4AD0BD0B}" type="presParOf" srcId="{66A5366A-F17A-4F2F-A51D-2693310D2548}" destId="{4C8599A1-F63B-4940-AE82-DD49A589F53B}" srcOrd="1" destOrd="0" presId="urn:microsoft.com/office/officeart/2005/8/layout/vList4"/>
    <dgm:cxn modelId="{02AA7E67-E97B-4419-A5C8-15F2A2EDCE0F}" type="presParOf" srcId="{66A5366A-F17A-4F2F-A51D-2693310D2548}" destId="{561EB4F2-3198-4A30-A438-CD076192746D}" srcOrd="2" destOrd="0" presId="urn:microsoft.com/office/officeart/2005/8/layout/vList4"/>
    <dgm:cxn modelId="{4C9BCBB3-A9BE-4B00-89A7-F5CDE86A4E72}" type="presParOf" srcId="{561EB4F2-3198-4A30-A438-CD076192746D}" destId="{F2582027-A3ED-4B1A-A3FB-2F21C027DF41}" srcOrd="0" destOrd="0" presId="urn:microsoft.com/office/officeart/2005/8/layout/vList4"/>
    <dgm:cxn modelId="{8E09EBB6-F8A7-4915-A6B8-794094169887}" type="presParOf" srcId="{561EB4F2-3198-4A30-A438-CD076192746D}" destId="{0800E712-24CF-4002-B7EB-2F301D21D953}" srcOrd="1" destOrd="0" presId="urn:microsoft.com/office/officeart/2005/8/layout/vList4"/>
    <dgm:cxn modelId="{D8184E8C-9C07-4987-BA57-9F5AE5F0126A}" type="presParOf" srcId="{561EB4F2-3198-4A30-A438-CD076192746D}" destId="{A3781D96-B137-42B2-844C-09D122433ACC}" srcOrd="2" destOrd="0" presId="urn:microsoft.com/office/officeart/2005/8/layout/vList4"/>
    <dgm:cxn modelId="{9F7F2F6E-F13D-4C4B-8BE5-A5016922CE20}" type="presParOf" srcId="{66A5366A-F17A-4F2F-A51D-2693310D2548}" destId="{79A73535-904E-4027-BD66-A0EEB4D9562A}" srcOrd="3" destOrd="0" presId="urn:microsoft.com/office/officeart/2005/8/layout/vList4"/>
    <dgm:cxn modelId="{86DD2DCD-3DE4-4FBE-8FC0-5A99ECE8C136}" type="presParOf" srcId="{66A5366A-F17A-4F2F-A51D-2693310D2548}" destId="{E2B8B05F-A9A3-411F-A012-49F266FF2FF3}" srcOrd="4" destOrd="0" presId="urn:microsoft.com/office/officeart/2005/8/layout/vList4"/>
    <dgm:cxn modelId="{76E90851-1933-429D-A2AC-AB26D53E5E02}" type="presParOf" srcId="{E2B8B05F-A9A3-411F-A012-49F266FF2FF3}" destId="{23D3E8E3-E9B6-4529-97AA-FAF26447CD86}" srcOrd="0" destOrd="0" presId="urn:microsoft.com/office/officeart/2005/8/layout/vList4"/>
    <dgm:cxn modelId="{FCC694DF-81A5-4EDB-8474-AC8DB242C698}" type="presParOf" srcId="{E2B8B05F-A9A3-411F-A012-49F266FF2FF3}" destId="{C2ED5DFC-5B9A-48AD-A85F-9A6277129BAE}" srcOrd="1" destOrd="0" presId="urn:microsoft.com/office/officeart/2005/8/layout/vList4"/>
    <dgm:cxn modelId="{F758E349-8CEC-4547-9F0B-3A8E4319C62B}" type="presParOf" srcId="{E2B8B05F-A9A3-411F-A012-49F266FF2FF3}" destId="{C9FD285A-F0F3-40E5-94E6-6A2BE2A2E9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8A1EB3-AC3C-41AC-A27F-8EDFCE899A0A}">
      <dsp:nvSpPr>
        <dsp:cNvPr id="0" name=""/>
        <dsp:cNvSpPr/>
      </dsp:nvSpPr>
      <dsp:spPr>
        <a:xfrm>
          <a:off x="2219912" y="1015"/>
          <a:ext cx="1666288" cy="861672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Noi Tehnologii </a:t>
          </a:r>
          <a:endParaRPr lang="en-US" sz="1400" kern="1200" dirty="0"/>
        </a:p>
      </dsp:txBody>
      <dsp:txXfrm>
        <a:off x="2219912" y="1015"/>
        <a:ext cx="1666288" cy="861672"/>
      </dsp:txXfrm>
    </dsp:sp>
    <dsp:sp modelId="{EC11B990-F7BC-45C5-841D-65E4C7B41239}">
      <dsp:nvSpPr>
        <dsp:cNvPr id="0" name=""/>
        <dsp:cNvSpPr/>
      </dsp:nvSpPr>
      <dsp:spPr>
        <a:xfrm>
          <a:off x="1245747" y="426516"/>
          <a:ext cx="3443836" cy="3443836"/>
        </a:xfrm>
        <a:custGeom>
          <a:avLst/>
          <a:gdLst/>
          <a:ahLst/>
          <a:cxnLst/>
          <a:rect l="0" t="0" r="0" b="0"/>
          <a:pathLst>
            <a:path>
              <a:moveTo>
                <a:pt x="2646509" y="269288"/>
              </a:moveTo>
              <a:arcTo wR="1721918" hR="1721918" stAng="18148593" swAng="1413182"/>
            </a:path>
          </a:pathLst>
        </a:custGeom>
        <a:noFill/>
        <a:ln w="1270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20F09-2A43-4874-BAAB-2455C366696F}">
      <dsp:nvSpPr>
        <dsp:cNvPr id="0" name=""/>
        <dsp:cNvSpPr/>
      </dsp:nvSpPr>
      <dsp:spPr>
        <a:xfrm>
          <a:off x="3610532" y="1192241"/>
          <a:ext cx="1998601" cy="861672"/>
        </a:xfrm>
        <a:prstGeom prst="roundRect">
          <a:avLst/>
        </a:prstGeom>
        <a:solidFill>
          <a:schemeClr val="accent3">
            <a:shade val="50000"/>
            <a:hueOff val="-138488"/>
            <a:satOff val="-19331"/>
            <a:lumOff val="19896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Times New Roman" pitchFamily="18" charset="0"/>
              <a:cs typeface="Times New Roman" pitchFamily="18" charset="0"/>
            </a:rPr>
            <a:t>Management Strategic</a:t>
          </a:r>
          <a:endParaRPr lang="en-US" sz="1400" kern="1200" dirty="0"/>
        </a:p>
      </dsp:txBody>
      <dsp:txXfrm>
        <a:off x="3610532" y="1192241"/>
        <a:ext cx="1998601" cy="861672"/>
      </dsp:txXfrm>
    </dsp:sp>
    <dsp:sp modelId="{695B323D-60C9-4437-8F6D-2C906AA2E222}">
      <dsp:nvSpPr>
        <dsp:cNvPr id="0" name=""/>
        <dsp:cNvSpPr/>
      </dsp:nvSpPr>
      <dsp:spPr>
        <a:xfrm>
          <a:off x="1252581" y="466844"/>
          <a:ext cx="3443836" cy="3443836"/>
        </a:xfrm>
        <a:custGeom>
          <a:avLst/>
          <a:gdLst/>
          <a:ahLst/>
          <a:cxnLst/>
          <a:rect l="0" t="0" r="0" b="0"/>
          <a:pathLst>
            <a:path>
              <a:moveTo>
                <a:pt x="3439006" y="1593035"/>
              </a:moveTo>
              <a:arcTo wR="1721918" hR="1721918" stAng="21342450" swAng="1176995"/>
            </a:path>
          </a:pathLst>
        </a:custGeom>
        <a:noFill/>
        <a:ln w="12700" cap="flat" cmpd="sng" algn="ctr">
          <a:solidFill>
            <a:schemeClr val="accent3">
              <a:shade val="90000"/>
              <a:hueOff val="-139775"/>
              <a:satOff val="-18256"/>
              <a:lumOff val="1712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4568C-F148-4949-98B0-1106FAF7717B}">
      <dsp:nvSpPr>
        <dsp:cNvPr id="0" name=""/>
        <dsp:cNvSpPr/>
      </dsp:nvSpPr>
      <dsp:spPr>
        <a:xfrm>
          <a:off x="3500732" y="2649597"/>
          <a:ext cx="1874574" cy="861672"/>
        </a:xfrm>
        <a:prstGeom prst="roundRect">
          <a:avLst/>
        </a:prstGeom>
        <a:solidFill>
          <a:schemeClr val="accent3">
            <a:shade val="50000"/>
            <a:hueOff val="-276976"/>
            <a:satOff val="-38662"/>
            <a:lumOff val="39791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latin typeface="Times New Roman" pitchFamily="18" charset="0"/>
              <a:cs typeface="Times New Roman" pitchFamily="18" charset="0"/>
            </a:rPr>
            <a:t>Managementul</a:t>
          </a:r>
          <a:r>
            <a:rPr lang="en-GB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 smtClean="0">
              <a:latin typeface="Times New Roman" pitchFamily="18" charset="0"/>
              <a:cs typeface="Times New Roman" pitchFamily="18" charset="0"/>
            </a:rPr>
            <a:t>Cunoașterii</a:t>
          </a:r>
          <a:endParaRPr lang="en-US" sz="1400" kern="1200" dirty="0"/>
        </a:p>
      </dsp:txBody>
      <dsp:txXfrm>
        <a:off x="3500732" y="2649597"/>
        <a:ext cx="1874574" cy="861672"/>
      </dsp:txXfrm>
    </dsp:sp>
    <dsp:sp modelId="{7B20A05B-1047-4B68-A868-582BD671204A}">
      <dsp:nvSpPr>
        <dsp:cNvPr id="0" name=""/>
        <dsp:cNvSpPr/>
      </dsp:nvSpPr>
      <dsp:spPr>
        <a:xfrm>
          <a:off x="1283297" y="422070"/>
          <a:ext cx="3443836" cy="3443836"/>
        </a:xfrm>
        <a:custGeom>
          <a:avLst/>
          <a:gdLst/>
          <a:ahLst/>
          <a:cxnLst/>
          <a:rect l="0" t="0" r="0" b="0"/>
          <a:pathLst>
            <a:path>
              <a:moveTo>
                <a:pt x="2752196" y="3101602"/>
              </a:moveTo>
              <a:arcTo wR="1721918" hR="1721918" stAng="3194969" swAng="4317993"/>
            </a:path>
          </a:pathLst>
        </a:custGeom>
        <a:noFill/>
        <a:ln w="12700" cap="flat" cmpd="sng" algn="ctr">
          <a:solidFill>
            <a:schemeClr val="accent3">
              <a:shade val="90000"/>
              <a:hueOff val="-279550"/>
              <a:satOff val="-36511"/>
              <a:lumOff val="3425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E142D-1976-4B47-A06E-F0DC63BD94E6}">
      <dsp:nvSpPr>
        <dsp:cNvPr id="0" name=""/>
        <dsp:cNvSpPr/>
      </dsp:nvSpPr>
      <dsp:spPr>
        <a:xfrm>
          <a:off x="700868" y="2649588"/>
          <a:ext cx="1723741" cy="889219"/>
        </a:xfrm>
        <a:prstGeom prst="roundRect">
          <a:avLst/>
        </a:prstGeom>
        <a:solidFill>
          <a:schemeClr val="accent3">
            <a:shade val="50000"/>
            <a:hueOff val="-276976"/>
            <a:satOff val="-38662"/>
            <a:lumOff val="39791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Responsabilitate Socială Corporativă </a:t>
          </a:r>
          <a:endParaRPr lang="en-US" sz="1400" kern="1200" dirty="0"/>
        </a:p>
      </dsp:txBody>
      <dsp:txXfrm>
        <a:off x="700868" y="2649588"/>
        <a:ext cx="1723741" cy="889219"/>
      </dsp:txXfrm>
    </dsp:sp>
    <dsp:sp modelId="{F579B514-C9CC-47B0-B8B6-B1650AF5B87F}">
      <dsp:nvSpPr>
        <dsp:cNvPr id="0" name=""/>
        <dsp:cNvSpPr/>
      </dsp:nvSpPr>
      <dsp:spPr>
        <a:xfrm>
          <a:off x="1308059" y="539620"/>
          <a:ext cx="3443836" cy="3443836"/>
        </a:xfrm>
        <a:custGeom>
          <a:avLst/>
          <a:gdLst/>
          <a:ahLst/>
          <a:cxnLst/>
          <a:rect l="0" t="0" r="0" b="0"/>
          <a:pathLst>
            <a:path>
              <a:moveTo>
                <a:pt x="43003" y="2104342"/>
              </a:moveTo>
              <a:arcTo wR="1721918" hR="1721918" stAng="10030084" swAng="1134626"/>
            </a:path>
          </a:pathLst>
        </a:custGeom>
        <a:noFill/>
        <a:ln w="12700" cap="flat" cmpd="sng" algn="ctr">
          <a:solidFill>
            <a:schemeClr val="accent3">
              <a:shade val="90000"/>
              <a:hueOff val="-279550"/>
              <a:satOff val="-36511"/>
              <a:lumOff val="3425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89F0F-57DC-495B-8696-51F6B2E9EE68}">
      <dsp:nvSpPr>
        <dsp:cNvPr id="0" name=""/>
        <dsp:cNvSpPr/>
      </dsp:nvSpPr>
      <dsp:spPr>
        <a:xfrm>
          <a:off x="473783" y="1211793"/>
          <a:ext cx="1847769" cy="861672"/>
        </a:xfrm>
        <a:prstGeom prst="roundRect">
          <a:avLst/>
        </a:prstGeom>
        <a:solidFill>
          <a:schemeClr val="accent3">
            <a:shade val="50000"/>
            <a:hueOff val="-138488"/>
            <a:satOff val="-19331"/>
            <a:lumOff val="19896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Managementul  Resurselor Umane </a:t>
          </a:r>
          <a:endParaRPr lang="en-US" sz="1400" kern="1200" dirty="0"/>
        </a:p>
      </dsp:txBody>
      <dsp:txXfrm>
        <a:off x="473783" y="1211793"/>
        <a:ext cx="1847769" cy="861672"/>
      </dsp:txXfrm>
    </dsp:sp>
    <dsp:sp modelId="{3D71331A-48B8-45B5-AEE4-F1B8B2746BA3}">
      <dsp:nvSpPr>
        <dsp:cNvPr id="0" name=""/>
        <dsp:cNvSpPr/>
      </dsp:nvSpPr>
      <dsp:spPr>
        <a:xfrm>
          <a:off x="1373240" y="363575"/>
          <a:ext cx="3443836" cy="3443836"/>
        </a:xfrm>
        <a:custGeom>
          <a:avLst/>
          <a:gdLst/>
          <a:ahLst/>
          <a:cxnLst/>
          <a:rect l="0" t="0" r="0" b="0"/>
          <a:pathLst>
            <a:path>
              <a:moveTo>
                <a:pt x="242509" y="840809"/>
              </a:moveTo>
              <a:arcTo wR="1721918" hR="1721918" stAng="12646635" swAng="1703146"/>
            </a:path>
          </a:pathLst>
        </a:custGeom>
        <a:noFill/>
        <a:ln w="12700" cap="flat" cmpd="sng" algn="ctr">
          <a:solidFill>
            <a:schemeClr val="accent3">
              <a:shade val="90000"/>
              <a:hueOff val="-139775"/>
              <a:satOff val="-18256"/>
              <a:lumOff val="1712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90454E-F367-4F29-AB2D-95643E141C5B}">
      <dsp:nvSpPr>
        <dsp:cNvPr id="0" name=""/>
        <dsp:cNvSpPr/>
      </dsp:nvSpPr>
      <dsp:spPr>
        <a:xfrm>
          <a:off x="0" y="0"/>
          <a:ext cx="7696199" cy="1476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>
              <a:latin typeface="Times New Roman" pitchFamily="18" charset="0"/>
              <a:cs typeface="Times New Roman" pitchFamily="18" charset="0"/>
            </a:rPr>
            <a:t>	Agentul INMA trebuie să:</a:t>
          </a:r>
          <a:endParaRPr lang="en-US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dezvolte o cultură inovativă </a:t>
          </a:r>
          <a:endParaRPr lang="en-US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să înțeleagă cum poate susține afacerea</a:t>
          </a:r>
          <a:endParaRPr lang="en-US" sz="1800" kern="1200" dirty="0"/>
        </a:p>
      </dsp:txBody>
      <dsp:txXfrm>
        <a:off x="1686928" y="0"/>
        <a:ext cx="6009271" cy="1476883"/>
      </dsp:txXfrm>
    </dsp:sp>
    <dsp:sp modelId="{0668A96C-676F-4ED4-A058-B0563E3C8371}">
      <dsp:nvSpPr>
        <dsp:cNvPr id="0" name=""/>
        <dsp:cNvSpPr/>
      </dsp:nvSpPr>
      <dsp:spPr>
        <a:xfrm>
          <a:off x="147688" y="147688"/>
          <a:ext cx="1539240" cy="11815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82027-A3ED-4B1A-A3FB-2F21C027DF41}">
      <dsp:nvSpPr>
        <dsp:cNvPr id="0" name=""/>
        <dsp:cNvSpPr/>
      </dsp:nvSpPr>
      <dsp:spPr>
        <a:xfrm>
          <a:off x="0" y="1624571"/>
          <a:ext cx="7696199" cy="1651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>
              <a:latin typeface="Times New Roman" pitchFamily="18" charset="0"/>
              <a:cs typeface="Times New Roman" pitchFamily="18" charset="0"/>
            </a:rPr>
            <a:t> 	Agentul INMA trebuie să:</a:t>
          </a:r>
          <a:endParaRPr lang="en-US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știe cum să implementeze proceduri</a:t>
          </a: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fie capabil să facă față provocărilor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aibă angajați </a:t>
          </a:r>
          <a:r>
            <a:rPr lang="en-GB" sz="1800" kern="12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open minded” care s</a:t>
          </a: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ă se asocieze cu valorile companiei </a:t>
          </a:r>
          <a:endParaRPr lang="en-US" sz="1800" kern="1200" dirty="0"/>
        </a:p>
      </dsp:txBody>
      <dsp:txXfrm>
        <a:off x="1686928" y="1624571"/>
        <a:ext cx="6009271" cy="1651008"/>
      </dsp:txXfrm>
    </dsp:sp>
    <dsp:sp modelId="{0800E712-24CF-4002-B7EB-2F301D21D953}">
      <dsp:nvSpPr>
        <dsp:cNvPr id="0" name=""/>
        <dsp:cNvSpPr/>
      </dsp:nvSpPr>
      <dsp:spPr>
        <a:xfrm>
          <a:off x="147688" y="1859322"/>
          <a:ext cx="1539240" cy="11815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3E8E3-E9B6-4529-97AA-FAF26447CD86}">
      <dsp:nvSpPr>
        <dsp:cNvPr id="0" name=""/>
        <dsp:cNvSpPr/>
      </dsp:nvSpPr>
      <dsp:spPr>
        <a:xfrm>
          <a:off x="0" y="3423268"/>
          <a:ext cx="7696199" cy="1476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>
              <a:latin typeface="Times New Roman" pitchFamily="18" charset="0"/>
              <a:cs typeface="Times New Roman" pitchFamily="18" charset="0"/>
            </a:rPr>
            <a:t>	Agentul INMA trebuie să:</a:t>
          </a:r>
          <a:endParaRPr lang="en-US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aibă cunoștințe de ultimă oră in domeniile: Noi tehnologii,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Management Strategic, Managementul Cunoașterii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ro-RO" sz="1800" kern="1200" dirty="0" smtClean="0">
              <a:latin typeface="Times New Roman" pitchFamily="18" charset="0"/>
              <a:cs typeface="Times New Roman" pitchFamily="18" charset="0"/>
            </a:rPr>
            <a:t> Responsabilitate Corporativă Socială și Managementul Resurselor umane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1800" kern="1200" dirty="0"/>
        </a:p>
      </dsp:txBody>
      <dsp:txXfrm>
        <a:off x="1686928" y="3423268"/>
        <a:ext cx="6009271" cy="1476883"/>
      </dsp:txXfrm>
    </dsp:sp>
    <dsp:sp modelId="{C2ED5DFC-5B9A-48AD-A85F-9A6277129BAE}">
      <dsp:nvSpPr>
        <dsp:cNvPr id="0" name=""/>
        <dsp:cNvSpPr/>
      </dsp:nvSpPr>
      <dsp:spPr>
        <a:xfrm>
          <a:off x="147688" y="3570956"/>
          <a:ext cx="1539240" cy="11815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71962-A899-4186-93CA-1AAE027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081E71-5B2A-45DB-9883-2448E25A8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DA3E3E-BFFA-4367-9926-7C180B85E23A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28104A-4260-4986-8A19-88E92B18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jpeg"/><Relationship Id="rId4" Type="http://schemas.openxmlformats.org/officeDocument/2006/relationships/image" Target="../media/image2.wmf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w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4.pn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igla_ADR_n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638800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:\proiecte\documente proiect mybusiness\identitate vizuala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6388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ubstituent conținut 3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" y="56388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tăText 9"/>
          <p:cNvSpPr txBox="1"/>
          <p:nvPr/>
        </p:nvSpPr>
        <p:spPr>
          <a:xfrm>
            <a:off x="1371600" y="2971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 smtClean="0"/>
              <a:t>BINE AȚI VENIT!</a:t>
            </a: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ă 3"/>
          <p:cNvGraphicFramePr/>
          <p:nvPr/>
        </p:nvGraphicFramePr>
        <p:xfrm>
          <a:off x="381000" y="2057400"/>
          <a:ext cx="4038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ă 4"/>
          <p:cNvGraphicFramePr/>
          <p:nvPr/>
        </p:nvGraphicFramePr>
        <p:xfrm>
          <a:off x="4419600" y="1828800"/>
          <a:ext cx="4191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u 1"/>
          <p:cNvSpPr txBox="1">
            <a:spLocks/>
          </p:cNvSpPr>
          <p:nvPr/>
        </p:nvSpPr>
        <p:spPr>
          <a:xfrm>
            <a:off x="1981200" y="533400"/>
            <a:ext cx="6629400" cy="10668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 anchorCtr="0">
            <a:normAutofit fontScale="97500"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</a:pPr>
            <a:r>
              <a:rPr lang="ro-RO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Abordarea conceptului de Inovare</a:t>
            </a:r>
            <a:endParaRPr kumimoji="0" lang="en-US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Geanina Magureanu\AppData\Local\Microsoft\Windows\INetCache\IE\SMXWH1UJ\user-innovatio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1524000" cy="1524000"/>
          </a:xfrm>
          <a:prstGeom prst="rect">
            <a:avLst/>
          </a:prstGeom>
          <a:noFill/>
        </p:spPr>
      </p:pic>
      <p:pic>
        <p:nvPicPr>
          <p:cNvPr id="13" name="Picture 1" descr="D:\proiecte\documente proiect mybusiness\identitate vizuala\EU flag-Erasmus+_vect_P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6096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in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60960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Sigla_ADR_new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60960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Geanina Magureanu\AppData\Local\Microsoft\Windows\INetCache\IE\SMXWH1UJ\2006031400_innovation-1-tm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96069"/>
            <a:ext cx="3534770" cy="3009331"/>
          </a:xfrm>
          <a:prstGeom prst="rect">
            <a:avLst/>
          </a:prstGeom>
          <a:noFill/>
        </p:spPr>
      </p:pic>
      <p:pic>
        <p:nvPicPr>
          <p:cNvPr id="5" name="Picture 1" descr="D:\proiecte\documente proiect mybusiness\identitate vizuala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096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in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Sigla_ADR_ne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60960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tăText 9"/>
          <p:cNvSpPr txBox="1"/>
          <p:nvPr/>
        </p:nvSpPr>
        <p:spPr>
          <a:xfrm>
            <a:off x="3962400" y="1600200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Taxe locale ridicate; 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Fonduri insuficiente;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Acces greoi la finanțare; 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Lipsa abilităților manageriale;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Acces dificil la informare și sprijin pentru IMM-uri;</a:t>
            </a:r>
          </a:p>
          <a:p>
            <a:pPr algn="just"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Legislația privind ocuparea forței de muncă și protecția socială asupra persoanelor aflate în căutarea unui loc de muncă;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Acces dificil la piețele internaționale;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Competiția neloială;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Instabilitatea economiei mondiale.</a:t>
            </a:r>
          </a:p>
        </p:txBody>
      </p:sp>
      <p:sp>
        <p:nvSpPr>
          <p:cNvPr id="12" name="Titlu 1"/>
          <p:cNvSpPr txBox="1">
            <a:spLocks/>
          </p:cNvSpPr>
          <p:nvPr/>
        </p:nvSpPr>
        <p:spPr>
          <a:xfrm>
            <a:off x="1219200" y="381000"/>
            <a:ext cx="6629400" cy="9144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 anchorCtr="0">
            <a:normAutofit fontScale="82500" lnSpcReduction="10000"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o-RO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Provocările </a:t>
            </a:r>
            <a:r>
              <a:rPr lang="vi-VN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IMM-urilor </a:t>
            </a:r>
            <a:r>
              <a:rPr lang="ro-RO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 privire la </a:t>
            </a:r>
            <a:r>
              <a:rPr lang="vi-VN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inovare 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proiecte\documente proiect mybusiness\identitate vizuala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198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Sigla_ADR_ne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0198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u 1"/>
          <p:cNvSpPr txBox="1">
            <a:spLocks/>
          </p:cNvSpPr>
          <p:nvPr/>
        </p:nvSpPr>
        <p:spPr>
          <a:xfrm>
            <a:off x="838200" y="228600"/>
            <a:ext cx="7391400" cy="6858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GB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Agentul</a:t>
            </a:r>
            <a:r>
              <a:rPr lang="en-GB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GB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Managementul</a:t>
            </a:r>
            <a:r>
              <a:rPr lang="en-GB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Inovării</a:t>
            </a:r>
            <a:endParaRPr kumimoji="0" lang="en-US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Nomogramă 7"/>
          <p:cNvGraphicFramePr/>
          <p:nvPr/>
        </p:nvGraphicFramePr>
        <p:xfrm>
          <a:off x="1066800" y="1295400"/>
          <a:ext cx="6019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203" name="Picture 11" descr="C:\Users\Geanina Magureanu\AppData\Local\Microsoft\Windows\INetCache\IE\SMXWH1UJ\20131218_innovationsquare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25908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ă 3"/>
          <p:cNvGraphicFramePr/>
          <p:nvPr/>
        </p:nvGraphicFramePr>
        <p:xfrm>
          <a:off x="4114800" y="990600"/>
          <a:ext cx="4267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 descr="D:\proiecte\documente proiect mybusiness\identitate vizuala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in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0198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Sigla_ADR_ne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60198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Geanina Magureanu\AppData\Local\Microsoft\Windows\INetCache\IE\NYQEIABO\what-SMEs-can-expect-from-value-creating-innovation-management-consulting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295400"/>
            <a:ext cx="3108036" cy="2229678"/>
          </a:xfrm>
          <a:prstGeom prst="rect">
            <a:avLst/>
          </a:prstGeom>
          <a:noFill/>
        </p:spPr>
      </p:pic>
      <p:sp>
        <p:nvSpPr>
          <p:cNvPr id="9" name="Titlu 1"/>
          <p:cNvSpPr txBox="1">
            <a:spLocks/>
          </p:cNvSpPr>
          <p:nvPr/>
        </p:nvSpPr>
        <p:spPr>
          <a:xfrm>
            <a:off x="533400" y="76200"/>
            <a:ext cx="7391400" cy="8382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GB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ctorii</a:t>
            </a:r>
            <a:r>
              <a:rPr lang="ro-RO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principali ai sistemului de inovare</a:t>
            </a:r>
          </a:p>
          <a:p>
            <a:pPr lvl="0" algn="ctr">
              <a:spcBef>
                <a:spcPct val="0"/>
              </a:spcBef>
            </a:pPr>
            <a:r>
              <a:rPr lang="ro-RO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și relația dintre aceștia</a:t>
            </a:r>
            <a:endParaRPr kumimoji="0" lang="en-US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stituent conținut 2"/>
          <p:cNvSpPr txBox="1">
            <a:spLocks/>
          </p:cNvSpPr>
          <p:nvPr/>
        </p:nvSpPr>
        <p:spPr>
          <a:xfrm>
            <a:off x="304800" y="3581400"/>
            <a:ext cx="86106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Relația dintre IMM-uri , Administrația Publică și mediul de Cercetare: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   - o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relație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de colaborare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cu administrația publică și mediul de cercetare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relație codependent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cu reprezentanții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dministrației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ublice.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ro-RO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 regiunea Sud-Muntenia, există companii care au semnat contracte de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prestări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servicii cu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administrația publică locală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/>
          <p:cNvGraphicFramePr>
            <a:graphicFrameLocks noGrp="1"/>
          </p:cNvGraphicFramePr>
          <p:nvPr>
            <p:ph sz="quarter" idx="1"/>
          </p:nvPr>
        </p:nvGraphicFramePr>
        <p:xfrm>
          <a:off x="2514600" y="914400"/>
          <a:ext cx="5715000" cy="460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398"/>
                <a:gridCol w="1241962"/>
                <a:gridCol w="1653640"/>
              </a:tblGrid>
              <a:tr h="59156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ro-RO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oi orientări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Utilizate </a:t>
                      </a:r>
                    </a:p>
                    <a:p>
                      <a:pPr algn="ctr"/>
                      <a:r>
                        <a:rPr lang="ro-RO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în</a:t>
                      </a:r>
                      <a:r>
                        <a:rPr lang="ro-RO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IMM-uri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o-RO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Importanță </a:t>
                      </a:r>
                    </a:p>
                    <a:p>
                      <a:pPr algn="ctr"/>
                      <a:r>
                        <a:rPr kumimoji="0" lang="ro-RO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pentru IMM-uri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90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Managementul Cunoașterii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Generarea și intensificarea cunoștințelor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Managementul Competențelor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Învățare pe tot parcursul vieții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Învățare</a:t>
                      </a:r>
                      <a:r>
                        <a:rPr lang="ro-RO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organizațională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6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Capital </a:t>
                      </a:r>
                      <a:r>
                        <a:rPr lang="ro-RO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intelectual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1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es-ES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apacitatea de absorbție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6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Managementul bazat pe valoare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Responsabilitate corporativă</a:t>
                      </a:r>
                      <a:r>
                        <a:rPr lang="ro-RO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vi-VN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socială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D:\proiecte\documente proiect mybusiness\identitate vizuala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172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172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u 1"/>
          <p:cNvSpPr txBox="1">
            <a:spLocks/>
          </p:cNvSpPr>
          <p:nvPr/>
        </p:nvSpPr>
        <p:spPr>
          <a:xfrm>
            <a:off x="2743200" y="228600"/>
            <a:ext cx="5334000" cy="6096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o-RO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 Orientări în resurse umane</a:t>
            </a:r>
            <a:endParaRPr lang="en-US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Geanina Magureanu\AppData\Local\Microsoft\Windows\INetCache\IE\NYQEIABO\community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2209800" cy="1981200"/>
          </a:xfrm>
          <a:prstGeom prst="rect">
            <a:avLst/>
          </a:prstGeom>
          <a:noFill/>
        </p:spPr>
      </p:pic>
      <p:pic>
        <p:nvPicPr>
          <p:cNvPr id="3078" name="Picture 6" descr="C:\Users\Geanina Magureanu\AppData\Local\Microsoft\Windows\INetCache\IE\SMXWH1UJ\training-graphic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733800"/>
            <a:ext cx="2133600" cy="1646582"/>
          </a:xfrm>
          <a:prstGeom prst="rect">
            <a:avLst/>
          </a:prstGeom>
          <a:noFill/>
        </p:spPr>
      </p:pic>
      <p:pic>
        <p:nvPicPr>
          <p:cNvPr id="9" name="Picture 1" descr="Sigla_ADR_new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6172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648200" cy="5257800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o-RO" dirty="0" smtClean="0"/>
              <a:t>	</a:t>
            </a:r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i="1" dirty="0" smtClean="0">
                <a:latin typeface="Times New Roman" pitchFamily="18" charset="0"/>
                <a:cs typeface="Times New Roman" pitchFamily="18" charset="0"/>
              </a:rPr>
              <a:t>Noi </a:t>
            </a:r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Tehnologii utilizate în IMM-uri </a:t>
            </a:r>
            <a:r>
              <a:rPr lang="ro-RO" sz="3200" b="1" i="1" dirty="0" smtClean="0"/>
              <a:t>:</a:t>
            </a:r>
          </a:p>
          <a:p>
            <a:pPr lvl="0">
              <a:buNone/>
            </a:pPr>
            <a:endParaRPr lang="ro-RO" sz="3200" b="1" i="1" dirty="0" smtClean="0"/>
          </a:p>
          <a:p>
            <a:r>
              <a:rPr lang="es-ES" dirty="0" smtClean="0"/>
              <a:t>E-mail</a:t>
            </a:r>
            <a:r>
              <a:rPr lang="ro-RO" dirty="0" smtClean="0"/>
              <a:t>;</a:t>
            </a:r>
            <a:endParaRPr lang="en-US" dirty="0" smtClean="0"/>
          </a:p>
          <a:p>
            <a:r>
              <a:rPr lang="es-ES" dirty="0" smtClean="0"/>
              <a:t>Tele</a:t>
            </a:r>
            <a:r>
              <a:rPr lang="ro-RO" dirty="0" smtClean="0"/>
              <a:t>fon;</a:t>
            </a:r>
            <a:endParaRPr lang="en-US" dirty="0" smtClean="0"/>
          </a:p>
          <a:p>
            <a:r>
              <a:rPr lang="ro-RO" dirty="0" smtClean="0"/>
              <a:t>Web-s</a:t>
            </a:r>
            <a:r>
              <a:rPr lang="es-ES" dirty="0" smtClean="0"/>
              <a:t>ite</a:t>
            </a:r>
            <a:r>
              <a:rPr lang="ro-RO" dirty="0" smtClean="0"/>
              <a:t>;</a:t>
            </a:r>
            <a:endParaRPr lang="en-US" dirty="0" smtClean="0"/>
          </a:p>
          <a:p>
            <a:r>
              <a:rPr lang="es-ES" dirty="0" smtClean="0"/>
              <a:t>Microsoft Office</a:t>
            </a:r>
            <a:r>
              <a:rPr lang="ro-RO" dirty="0" smtClean="0"/>
              <a:t>;</a:t>
            </a:r>
          </a:p>
          <a:p>
            <a:r>
              <a:rPr lang="ro-RO" dirty="0" smtClean="0"/>
              <a:t>Si</a:t>
            </a:r>
            <a:r>
              <a:rPr lang="es-ES" dirty="0" smtClean="0"/>
              <a:t>stem</a:t>
            </a:r>
            <a:r>
              <a:rPr lang="ro-RO" dirty="0" smtClean="0"/>
              <a:t> de stocare a datelor;</a:t>
            </a:r>
            <a:endParaRPr lang="en-US" dirty="0" smtClean="0"/>
          </a:p>
          <a:p>
            <a:r>
              <a:rPr lang="ro-RO" dirty="0" smtClean="0"/>
              <a:t>S</a:t>
            </a:r>
            <a:r>
              <a:rPr lang="es-ES" dirty="0" smtClean="0"/>
              <a:t>oftware</a:t>
            </a:r>
            <a:r>
              <a:rPr lang="ro-RO" dirty="0" smtClean="0"/>
              <a:t> (contabilitate, facturare, resurse umane, etc.);</a:t>
            </a:r>
            <a:endParaRPr lang="en-US" dirty="0" smtClean="0"/>
          </a:p>
          <a:p>
            <a:r>
              <a:rPr lang="ro-RO" dirty="0" smtClean="0"/>
              <a:t>E</a:t>
            </a:r>
            <a:r>
              <a:rPr lang="es-ES" dirty="0" smtClean="0"/>
              <a:t>chipamente multifuncționale</a:t>
            </a:r>
            <a:r>
              <a:rPr lang="ro-RO" dirty="0" smtClean="0"/>
              <a:t>;</a:t>
            </a:r>
          </a:p>
          <a:p>
            <a:r>
              <a:rPr lang="es-ES" dirty="0" smtClean="0"/>
              <a:t>Echipamente competitive noi</a:t>
            </a:r>
            <a:r>
              <a:rPr lang="ro-RO" dirty="0" smtClean="0"/>
              <a:t>;</a:t>
            </a:r>
            <a:endParaRPr lang="en-US" dirty="0" smtClean="0"/>
          </a:p>
        </p:txBody>
      </p:sp>
      <p:pic>
        <p:nvPicPr>
          <p:cNvPr id="4" name="Picture 1" descr="D:\proiecte\documente proiect mybusiness\identitate vizuala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9436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19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u 1"/>
          <p:cNvSpPr txBox="1">
            <a:spLocks/>
          </p:cNvSpPr>
          <p:nvPr/>
        </p:nvSpPr>
        <p:spPr>
          <a:xfrm>
            <a:off x="1600200" y="152400"/>
            <a:ext cx="6019800" cy="6858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rmAutofit fontScale="97500" lnSpcReduction="10000"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endParaRPr lang="en-US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ă 6"/>
          <p:cNvGraphicFramePr/>
          <p:nvPr/>
        </p:nvGraphicFramePr>
        <p:xfrm>
          <a:off x="4953000" y="289560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2" name="Picture 4" descr="C:\Users\Geanina Magureanu\AppData\Local\Microsoft\Windows\INetCache\IE\SMXWH1UJ\Multimedia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09600"/>
            <a:ext cx="3082613" cy="2057400"/>
          </a:xfrm>
          <a:prstGeom prst="rect">
            <a:avLst/>
          </a:prstGeom>
          <a:noFill/>
        </p:spPr>
      </p:pic>
      <p:pic>
        <p:nvPicPr>
          <p:cNvPr id="9" name="Picture 1" descr="Sigla_ADR_new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609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u 1"/>
          <p:cNvSpPr txBox="1">
            <a:spLocks/>
          </p:cNvSpPr>
          <p:nvPr/>
        </p:nvSpPr>
        <p:spPr>
          <a:xfrm>
            <a:off x="1143000" y="152400"/>
            <a:ext cx="6781800" cy="6096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rmAutofit fontScale="97500" lnSpcReduction="10000"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Profilul Agentului de inovare</a:t>
            </a:r>
            <a:endParaRPr lang="en-US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D:\proiecte\documente proiect mybusiness\identitate vizuala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in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Nomogramă 11"/>
          <p:cNvGraphicFramePr/>
          <p:nvPr/>
        </p:nvGraphicFramePr>
        <p:xfrm>
          <a:off x="609600" y="914400"/>
          <a:ext cx="7696200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" descr="Sigla_ADR_new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609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609600"/>
          </a:xfrm>
        </p:spPr>
        <p:txBody>
          <a:bodyPr>
            <a:normAutofit/>
          </a:bodyPr>
          <a:lstStyle/>
          <a:p>
            <a:pPr algn="ctr"/>
            <a:r>
              <a:rPr lang="ro-RO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Mulţumim </a:t>
            </a: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 atenție!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924800" cy="4648200"/>
          </a:xfrm>
        </p:spPr>
        <p:txBody>
          <a:bodyPr>
            <a:normAutofit/>
          </a:bodyPr>
          <a:lstStyle/>
          <a:p>
            <a:pPr lvl="1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Monica Geanina Măgureanu</a:t>
            </a:r>
          </a:p>
          <a:p>
            <a:pPr lvl="1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Otilia Adelina Radu</a:t>
            </a:r>
          </a:p>
          <a:p>
            <a:pPr lvl="1"/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o-RO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EXPERȚI</a:t>
            </a:r>
          </a:p>
          <a:p>
            <a:pPr>
              <a:buFontTx/>
              <a:buNone/>
            </a:pPr>
            <a:r>
              <a:rPr lang="ro-RO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Serviciul Dezvoltare</a:t>
            </a:r>
            <a:endParaRPr lang="en-US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o-RO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Direcția Dezvoltare și Comunicare </a:t>
            </a:r>
          </a:p>
          <a:p>
            <a:pPr>
              <a:buFontTx/>
              <a:buNone/>
            </a:pPr>
            <a:r>
              <a:rPr lang="ro-RO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Agenția pentru Dezvoltare </a:t>
            </a:r>
            <a:r>
              <a:rPr lang="ro-RO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Regioală</a:t>
            </a:r>
            <a:r>
              <a:rPr lang="ro-RO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Sud Muntenia</a:t>
            </a:r>
            <a:endParaRPr lang="en-US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o-RO" sz="2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Str. General </a:t>
            </a:r>
            <a:r>
              <a:rPr lang="en-US" sz="1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Constantin</a:t>
            </a:r>
            <a:r>
              <a:rPr lang="en-US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Pantazi</a:t>
            </a:r>
            <a:r>
              <a:rPr lang="en-US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</a:t>
            </a:r>
            <a:r>
              <a:rPr lang="ro-RO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.7A, C</a:t>
            </a:r>
            <a:r>
              <a:rPr lang="ro-RO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lang="en-US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o-RO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lang="en-US" sz="1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ro-RO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ș</a:t>
            </a:r>
            <a:r>
              <a:rPr lang="en-US" sz="1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endParaRPr lang="en-US" sz="1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o-RO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T</a:t>
            </a:r>
            <a:r>
              <a:rPr lang="en-US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ro-RO" sz="1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lefon</a:t>
            </a:r>
            <a:r>
              <a:rPr lang="en-US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0242-331-769; Fax: 0242-313 167</a:t>
            </a:r>
          </a:p>
          <a:p>
            <a:pPr>
              <a:buFontTx/>
              <a:buNone/>
            </a:pPr>
            <a:r>
              <a:rPr lang="ro-RO" sz="2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en-US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office@adrmuntenia.ro</a:t>
            </a:r>
          </a:p>
          <a:p>
            <a:pPr>
              <a:buFontTx/>
              <a:buNone/>
            </a:pPr>
            <a:r>
              <a:rPr lang="ro-RO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en-US" sz="20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Website</a:t>
            </a:r>
            <a:r>
              <a:rPr lang="en-US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www.adrmuntenia.ro</a:t>
            </a:r>
          </a:p>
          <a:p>
            <a:endParaRPr lang="en-US" dirty="0"/>
          </a:p>
        </p:txBody>
      </p:sp>
      <p:pic>
        <p:nvPicPr>
          <p:cNvPr id="4" name="Immagine 13" descr="chiocciola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7244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11" descr="we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1816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Geanina Magureanu\AppData\Local\Microsoft\Windows\INetCache\IE\SMXWH1UJ\thank-you-for-everything-cup-cakes-graphic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95400"/>
            <a:ext cx="3548418" cy="1501254"/>
          </a:xfrm>
          <a:prstGeom prst="rect">
            <a:avLst/>
          </a:prstGeom>
          <a:noFill/>
        </p:spPr>
      </p:pic>
      <p:pic>
        <p:nvPicPr>
          <p:cNvPr id="13" name="Picture 1" descr="D:\proiecte\documente proiect mybusiness\identitate vizuala\EU flag-Erasmus+_vect_P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943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in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9436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Sigla_ADR_new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59436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676400" y="1524000"/>
            <a:ext cx="6858000" cy="1524000"/>
          </a:xfrm>
        </p:spPr>
        <p:txBody>
          <a:bodyPr>
            <a:noAutofit/>
          </a:bodyPr>
          <a:lstStyle/>
          <a:p>
            <a:pPr algn="ctr"/>
            <a:r>
              <a:rPr lang="ro-RO" dirty="0" smtClean="0">
                <a:latin typeface="Calibri" pitchFamily="34" charset="0"/>
              </a:rPr>
              <a:t>SEMINAR DE INFORMARE: </a:t>
            </a:r>
            <a:br>
              <a:rPr lang="ro-RO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“</a:t>
            </a:r>
            <a:r>
              <a:rPr lang="ro-RO" dirty="0" smtClean="0">
                <a:latin typeface="Calibri" pitchFamily="34" charset="0"/>
              </a:rPr>
              <a:t>NEVOILE ȘI PROVOCĂRILE CU CARE SE CONFRUNTĂ IMM-URILE DIN ROMÂNIA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</a:rPr>
              <a:t>ÎN DOMENIUL INOVĂRII</a:t>
            </a:r>
            <a:r>
              <a:rPr lang="en-US" dirty="0" smtClean="0">
                <a:latin typeface="Calibri" pitchFamily="34" charset="0"/>
              </a:rPr>
              <a:t>”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2819400" y="5334000"/>
            <a:ext cx="4038600" cy="457200"/>
          </a:xfrm>
        </p:spPr>
        <p:txBody>
          <a:bodyPr>
            <a:normAutofit/>
          </a:bodyPr>
          <a:lstStyle/>
          <a:p>
            <a:r>
              <a:rPr lang="ro-RO" dirty="0" smtClean="0"/>
              <a:t>        Călărași - 28 Iunie 2016</a:t>
            </a:r>
            <a:endParaRPr lang="en-US" dirty="0"/>
          </a:p>
        </p:txBody>
      </p:sp>
      <p:pic>
        <p:nvPicPr>
          <p:cNvPr id="4" name="Picture 1" descr="Sigla_ADR_n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943600"/>
            <a:ext cx="33278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766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:\proiecte\documente proiect mybusiness\identitate vizuala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86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467600" cy="1143000"/>
          </a:xfrm>
        </p:spPr>
        <p:txBody>
          <a:bodyPr>
            <a:normAutofit/>
          </a:bodyPr>
          <a:lstStyle/>
          <a:p>
            <a:pPr algn="ctr"/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305800" cy="47244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o-RO" dirty="0" smtClean="0">
                <a:latin typeface="Calibri" pitchFamily="34" charset="0"/>
                <a:cs typeface="Times New Roman" pitchFamily="18" charset="0"/>
              </a:rPr>
              <a:t>F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inanțat de Comisia Europeană</a:t>
            </a:r>
            <a:r>
              <a:rPr lang="ro-RO" dirty="0" smtClean="0">
                <a:latin typeface="Calibri" pitchFamily="34" charset="0"/>
                <a:cs typeface="Times New Roman" pitchFamily="18" charset="0"/>
              </a:rPr>
              <a:t> prin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programul </a:t>
            </a:r>
            <a:r>
              <a:rPr lang="ro-RO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Erasmus +</a:t>
            </a:r>
            <a:r>
              <a:rPr lang="ro-RO" dirty="0" smtClean="0">
                <a:latin typeface="Calibri" pitchFamily="34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Perioada de implementare: 01 Noiembrie 2015 – 30 Octombrie 2017;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dirty="0" smtClean="0">
                <a:latin typeface="+mj-lt"/>
                <a:cs typeface="Times New Roman" pitchFamily="18" charset="0"/>
              </a:rPr>
              <a:t>Obiectiv</a:t>
            </a:r>
            <a:r>
              <a:rPr lang="ro-RO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vi-VN" dirty="0" smtClean="0">
                <a:latin typeface="+mj-lt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transferarea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Profil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ului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cupațional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uropean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și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programul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ului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formare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în domeniul Managementului Inovării în statele partenere în proiect: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Turcia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Italia,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Portugalia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România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Scop: formarea de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Manageri de Inovare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și dezvoltarea competențelor și abilităților acestora, astfel încât să corespundă cu cerințele de pe piața muncii.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Bugetul proiectului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r>
              <a:rPr lang="ro-RO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246.524</a:t>
            </a:r>
            <a:r>
              <a:rPr lang="fr-FR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Euro</a:t>
            </a:r>
            <a:r>
              <a:rPr lang="ro-RO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;</a:t>
            </a:r>
            <a:endParaRPr lang="fr-FR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Bugetul</a:t>
            </a:r>
            <a:r>
              <a:rPr lang="fr-FR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ADRSM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38.103</a:t>
            </a:r>
            <a:r>
              <a:rPr lang="en-US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Euro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dirty="0" smtClean="0"/>
          </a:p>
          <a:p>
            <a:pPr lvl="0" algn="just"/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u 1"/>
          <p:cNvSpPr txBox="1">
            <a:spLocks/>
          </p:cNvSpPr>
          <p:nvPr/>
        </p:nvSpPr>
        <p:spPr>
          <a:xfrm>
            <a:off x="838200" y="685800"/>
            <a:ext cx="7239000" cy="9906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o-RO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Proiectul INMA – Agenți pentru Managementul Inovării în cadrul IMM-urilor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ubstituent conținut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6324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Sigla_ADR_ne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proiecte\documente proiect mybusiness\identitate vizuala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324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4572000" y="838200"/>
            <a:ext cx="3733800" cy="2514600"/>
          </a:xfrm>
        </p:spPr>
        <p:txBody>
          <a:bodyPr/>
          <a:lstStyle/>
          <a:p>
            <a:pPr lvl="0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Consorțiul proiectului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este format din 6 parteneri din Turcia, Spania, Portugalia, Italia și România. </a:t>
            </a:r>
            <a:endParaRPr lang="en-US" dirty="0"/>
          </a:p>
        </p:txBody>
      </p:sp>
      <p:pic>
        <p:nvPicPr>
          <p:cNvPr id="6" name="Substituent conținut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6096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Sigla_ADR_ne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019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proiecte\documente proiect mybusiness\identitate vizuala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6019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Geanina Magureanu\Desktop\Screenshot 2016-06-16 09.40.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49250"/>
            <a:ext cx="3276600" cy="5665286"/>
          </a:xfrm>
          <a:prstGeom prst="rect">
            <a:avLst/>
          </a:prstGeom>
          <a:noFill/>
        </p:spPr>
      </p:pic>
      <p:pic>
        <p:nvPicPr>
          <p:cNvPr id="1031" name="Picture 7" descr="C:\Users\Geanina Magureanu\AppData\Local\Microsoft\Windows\INetCache\IE\BFIX4J89\team_puzzle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0480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3886200" y="1143000"/>
            <a:ext cx="4343400" cy="4495800"/>
          </a:xfrm>
        </p:spPr>
        <p:txBody>
          <a:bodyPr>
            <a:noAutofit/>
          </a:bodyPr>
          <a:lstStyle/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Crearea de locuri de muncă pentru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perso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nele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înalt calificate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, în special femei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, care nu sunt încadrate pe piața forței de muncă sau ocupă posturi sub nivelul lor de calificare;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Creșterea participării femeilor în sectorul tehnologiei informaţiei şi comunicaţiilor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Oferirea de soluții accesibile pentru nevoile/provocările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cu care se confruntă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IMM-urile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din Uniunea Europeană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contribuind astfel la sporirea gradului de inovare a acestora;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iseminarea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materialelor de informare și a programului  de instruire în rândul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furnizori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de educație și formare profesională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la nivel european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ubstituent conținut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5943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Sigla_ADR_ne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943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proiecte\documente proiect mybusiness\identitate vizuala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943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Geanina Magureanu\AppData\Local\Microsoft\Windows\INetCache\IE\MV0KQ6B1\presentati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752600"/>
            <a:ext cx="2694767" cy="2971800"/>
          </a:xfrm>
          <a:prstGeom prst="rect">
            <a:avLst/>
          </a:prstGeom>
          <a:noFill/>
        </p:spPr>
      </p:pic>
      <p:sp>
        <p:nvSpPr>
          <p:cNvPr id="9" name="Titlu 1"/>
          <p:cNvSpPr txBox="1">
            <a:spLocks/>
          </p:cNvSpPr>
          <p:nvPr/>
        </p:nvSpPr>
        <p:spPr>
          <a:xfrm>
            <a:off x="1066800" y="228600"/>
            <a:ext cx="6553200" cy="6858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o-RO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Obiectivele specifice ale proiectului: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343400" cy="3886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endParaRPr lang="vi-VN" sz="1900" b="1" dirty="0" smtClean="0">
              <a:latin typeface="Times New Roman (Corp)"/>
            </a:endParaRPr>
          </a:p>
          <a:p>
            <a:pPr algn="just">
              <a:buFont typeface="Wingdings" pitchFamily="2" charset="2"/>
              <a:buChar char="q"/>
            </a:pP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Persoane înalt calificate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în special femei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, care nu sunt încadrate pe piața forței de muncă sau ocupă posturi sub nivelul lor de calificare ;</a:t>
            </a:r>
          </a:p>
          <a:p>
            <a:pPr algn="just">
              <a:buFont typeface="Wingdings" pitchFamily="2" charset="2"/>
              <a:buChar char="q"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Stakeholderi (ex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: administrația publică,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universități,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institute de cercetare,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întreprinderi, organizații)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care au atribuții în domeniul Managementului Inovării;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Font typeface="Wingdings" pitchFamily="2" charset="2"/>
              <a:buChar char="q"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IMM-uri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u 1"/>
          <p:cNvSpPr txBox="1">
            <a:spLocks/>
          </p:cNvSpPr>
          <p:nvPr/>
        </p:nvSpPr>
        <p:spPr>
          <a:xfrm>
            <a:off x="762000" y="381000"/>
            <a:ext cx="6705600" cy="6858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vi-VN" sz="2800" b="1" i="1" dirty="0" smtClean="0">
                <a:solidFill>
                  <a:schemeClr val="tx2">
                    <a:lumMod val="50000"/>
                  </a:schemeClr>
                </a:solidFill>
              </a:rPr>
              <a:t>Grupul țintă al Proiectului INMA </a:t>
            </a:r>
          </a:p>
        </p:txBody>
      </p:sp>
      <p:pic>
        <p:nvPicPr>
          <p:cNvPr id="6" name="Substituent conținut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5943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Sigla_ADR_ne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943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proiecte\documente proiect mybusiness\identitate vizuala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943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Geanina Magureanu\AppData\Local\Microsoft\Windows\INetCache\IE\NYQEIABO\what-SMEs-can-expect-from-value-creating-innovation-management-consultin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530" y="1905000"/>
            <a:ext cx="367327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5943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Sigla_ADR_ne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943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proiecte\documente proiect mybusiness\identitate vizuala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943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u 1"/>
          <p:cNvSpPr txBox="1">
            <a:spLocks/>
          </p:cNvSpPr>
          <p:nvPr/>
        </p:nvSpPr>
        <p:spPr>
          <a:xfrm>
            <a:off x="1447800" y="685800"/>
            <a:ext cx="5943600" cy="5334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o-RO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Rezultatele proiectului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reptunghi 10"/>
          <p:cNvSpPr/>
          <p:nvPr/>
        </p:nvSpPr>
        <p:spPr>
          <a:xfrm>
            <a:off x="457200" y="1600200"/>
            <a:ext cx="8077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5 analize locale privind nevoile de inovare ale IMM-urilor din statele partenere în proiect;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1 raport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transn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țional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privind nevoile de inovare ale IMM-urilor din statele partenere în proiect;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Curriculă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ECVET adaptată la nevoile de inovare ale IMM-urilor;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1 Profil ocupațional ,,Manager de Inovare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adaptat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și actualizat;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8 evenimente de multiplicare;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1 curs de instruire comun;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cel puțin 75 participanți la cursul de instruire;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câte o sesiune de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internship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în fiecare țară;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cel puțin 75 participanți la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internship-ul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organizat la sediul IMM-urilor;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50 audituri privind nevoile de inovare ale IMM-urilor în vederea îmbunătățirii activității acestora.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1"/>
          <p:cNvSpPr txBox="1">
            <a:spLocks/>
          </p:cNvSpPr>
          <p:nvPr/>
        </p:nvSpPr>
        <p:spPr>
          <a:xfrm>
            <a:off x="762000" y="457200"/>
            <a:ext cx="7772400" cy="14478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 anchorCtr="0">
            <a:noAutofit/>
          </a:bodyPr>
          <a:lstStyle/>
          <a:p>
            <a:pPr algn="ctr"/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Programul de instruire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„Agenți pentru </a:t>
            </a: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anagementul </a:t>
            </a: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novării în cadrul IMM-urilor”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ubstituent conținut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5943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Sigla_ADR_ne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943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proiecte\documente proiect mybusiness\identitate vizuala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943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reptunghi 12"/>
          <p:cNvSpPr/>
          <p:nvPr/>
        </p:nvSpPr>
        <p:spPr>
          <a:xfrm>
            <a:off x="1219200" y="2286000"/>
            <a:ext cx="617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Module de instruire: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Management Strategic;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Managementul Resurselor Umane;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Managementul Cunoașterii;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Responsabilitate Socială Corporativă;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Noi Tehnologii și Comunicare</a:t>
            </a:r>
            <a:r>
              <a:rPr lang="ro-RO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133600" y="2057400"/>
            <a:ext cx="6172200" cy="205359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chemeClr val="bg1"/>
                </a:solidFill>
              </a:rPr>
              <a:t>Analiza privind nevoile/ provocările cu care se confruntă </a:t>
            </a:r>
            <a:r>
              <a:rPr lang="ro-RO" dirty="0" err="1" smtClean="0">
                <a:solidFill>
                  <a:schemeClr val="bg1"/>
                </a:solidFill>
              </a:rPr>
              <a:t>imm-urile</a:t>
            </a:r>
            <a:r>
              <a:rPr lang="ro-RO" dirty="0" smtClean="0">
                <a:solidFill>
                  <a:schemeClr val="bg1"/>
                </a:solidFill>
              </a:rPr>
              <a:t> din statele partenere în proiect în încercarea de a fi inovatoare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1" descr="Sigla_ADR_n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5626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ișor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iș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iș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2063</TotalTime>
  <Words>723</Words>
  <Application>Microsoft Office PowerPoint</Application>
  <PresentationFormat>Expunere pe ecran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18" baseType="lpstr">
      <vt:lpstr>Foișor</vt:lpstr>
      <vt:lpstr>Diapozitivul 1</vt:lpstr>
      <vt:lpstr>SEMINAR DE INFORMARE:  “NEVOILE ȘI PROVOCĂRILE CU CARE SE CONFRUNTĂ IMM-URILE DIN ROMÂNIA ÎN DOMENIUL INOVĂRII”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Analiza privind nevoile/ provocările cu care se confruntă imm-urile din statele partenere în proiect în încercarea de a fi inovatoare</vt:lpstr>
      <vt:lpstr>Diapozitivul 10</vt:lpstr>
      <vt:lpstr>Diapozitivul 11</vt:lpstr>
      <vt:lpstr>Diapozitivul 12</vt:lpstr>
      <vt:lpstr>Diapozitivul 13</vt:lpstr>
      <vt:lpstr>Diapozitivul 14</vt:lpstr>
      <vt:lpstr>Diapozitivul 15</vt:lpstr>
      <vt:lpstr>Diapozitivul 16</vt:lpstr>
      <vt:lpstr>Mulţumim pentru atenție!</vt:lpstr>
    </vt:vector>
  </TitlesOfParts>
  <Company>ADR Sud Muntenia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referitor la nevoile și provocările privind inovarea cu care se confruntă IMM-urile românești</dc:title>
  <dc:creator>Geanina Magureanu</dc:creator>
  <cp:lastModifiedBy>Geanina Magureanu</cp:lastModifiedBy>
  <cp:revision>234</cp:revision>
  <dcterms:created xsi:type="dcterms:W3CDTF">2016-05-16T13:02:58Z</dcterms:created>
  <dcterms:modified xsi:type="dcterms:W3CDTF">2016-06-28T05:23:52Z</dcterms:modified>
</cp:coreProperties>
</file>