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gif" ContentType="image/gif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0" r:id="rId1"/>
  </p:sldMasterIdLst>
  <p:notesMasterIdLst>
    <p:notesMasterId r:id="rId39"/>
  </p:notesMasterIdLst>
  <p:handoutMasterIdLst>
    <p:handoutMasterId r:id="rId40"/>
  </p:handoutMasterIdLst>
  <p:sldIdLst>
    <p:sldId id="799" r:id="rId2"/>
    <p:sldId id="1049" r:id="rId3"/>
    <p:sldId id="996" r:id="rId4"/>
    <p:sldId id="997" r:id="rId5"/>
    <p:sldId id="998" r:id="rId6"/>
    <p:sldId id="1009" r:id="rId7"/>
    <p:sldId id="1058" r:id="rId8"/>
    <p:sldId id="1011" r:id="rId9"/>
    <p:sldId id="1012" r:id="rId10"/>
    <p:sldId id="1013" r:id="rId11"/>
    <p:sldId id="1045" r:id="rId12"/>
    <p:sldId id="1056" r:id="rId13"/>
    <p:sldId id="1020" r:id="rId14"/>
    <p:sldId id="1021" r:id="rId15"/>
    <p:sldId id="1046" r:id="rId16"/>
    <p:sldId id="1048" r:id="rId17"/>
    <p:sldId id="1054" r:id="rId18"/>
    <p:sldId id="1026" r:id="rId19"/>
    <p:sldId id="1027" r:id="rId20"/>
    <p:sldId id="1028" r:id="rId21"/>
    <p:sldId id="1031" r:id="rId22"/>
    <p:sldId id="1033" r:id="rId23"/>
    <p:sldId id="1051" r:id="rId24"/>
    <p:sldId id="1057" r:id="rId25"/>
    <p:sldId id="1032" r:id="rId26"/>
    <p:sldId id="1034" r:id="rId27"/>
    <p:sldId id="1036" r:id="rId28"/>
    <p:sldId id="1006" r:id="rId29"/>
    <p:sldId id="1007" r:id="rId30"/>
    <p:sldId id="1008" r:id="rId31"/>
    <p:sldId id="1010" r:id="rId32"/>
    <p:sldId id="1059" r:id="rId33"/>
    <p:sldId id="1037" r:id="rId34"/>
    <p:sldId id="1038" r:id="rId35"/>
    <p:sldId id="1040" r:id="rId36"/>
    <p:sldId id="1039" r:id="rId37"/>
    <p:sldId id="1052" r:id="rId38"/>
  </p:sldIdLst>
  <p:sldSz cx="9144000" cy="6858000" type="screen4x3"/>
  <p:notesSz cx="6794500" cy="9931400"/>
  <p:defaultTextStyle>
    <a:defPPr>
      <a:defRPr lang="ro-RO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CC99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898" autoAdjust="0"/>
    <p:restoredTop sz="92174" autoAdjust="0"/>
  </p:normalViewPr>
  <p:slideViewPr>
    <p:cSldViewPr>
      <p:cViewPr varScale="1">
        <p:scale>
          <a:sx n="67" d="100"/>
          <a:sy n="67" d="100"/>
        </p:scale>
        <p:origin x="-152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7704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237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4813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4237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48100" y="0"/>
            <a:ext cx="2944813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4237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2925"/>
            <a:ext cx="2944813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4237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48100" y="9432925"/>
            <a:ext cx="2944813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31C29DD9-588C-4FC3-8F5F-53808FEFF71A}" type="slidenum">
              <a:rPr lang="en-US" altLang="ro-RO"/>
              <a:pPr/>
              <a:t>‹#›</a:t>
            </a:fld>
            <a:endParaRPr lang="en-US" altLang="ro-RO"/>
          </a:p>
        </p:txBody>
      </p:sp>
    </p:spTree>
    <p:extLst>
      <p:ext uri="{BB962C8B-B14F-4D97-AF65-F5344CB8AC3E}">
        <p14:creationId xmlns:p14="http://schemas.microsoft.com/office/powerpoint/2010/main" xmlns="" val="144705311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4813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256" tIns="47128" rIns="94256" bIns="47128" numCol="1" anchor="t" anchorCtr="0" compatLnSpc="1">
            <a:prstTxWarp prst="textNoShape">
              <a:avLst/>
            </a:prstTxWarp>
          </a:bodyPr>
          <a:lstStyle>
            <a:lvl1pPr defTabSz="942975" eaLnBrk="1" hangingPunct="1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o-RO"/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48100" y="0"/>
            <a:ext cx="2944813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256" tIns="47128" rIns="94256" bIns="47128" numCol="1" anchor="t" anchorCtr="0" compatLnSpc="1">
            <a:prstTxWarp prst="textNoShape">
              <a:avLst/>
            </a:prstTxWarp>
          </a:bodyPr>
          <a:lstStyle>
            <a:lvl1pPr algn="r" defTabSz="942975" eaLnBrk="1" hangingPunct="1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o-RO"/>
          </a:p>
        </p:txBody>
      </p:sp>
      <p:sp>
        <p:nvSpPr>
          <p:cNvPr id="205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6125"/>
            <a:ext cx="4964112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17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1038" y="4716463"/>
            <a:ext cx="5432425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256" tIns="47128" rIns="94256" bIns="4712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o-RO" noProof="0" smtClean="0"/>
              <a:t>Click to edit Master text styles</a:t>
            </a:r>
          </a:p>
          <a:p>
            <a:pPr lvl="1"/>
            <a:r>
              <a:rPr lang="ro-RO" noProof="0" smtClean="0"/>
              <a:t>Second level</a:t>
            </a:r>
          </a:p>
          <a:p>
            <a:pPr lvl="2"/>
            <a:r>
              <a:rPr lang="ro-RO" noProof="0" smtClean="0"/>
              <a:t>Third level</a:t>
            </a:r>
          </a:p>
          <a:p>
            <a:pPr lvl="3"/>
            <a:r>
              <a:rPr lang="ro-RO" noProof="0" smtClean="0"/>
              <a:t>Fourth level</a:t>
            </a:r>
          </a:p>
          <a:p>
            <a:pPr lvl="4"/>
            <a:r>
              <a:rPr lang="ro-RO" noProof="0" smtClean="0"/>
              <a:t>Fifth level</a:t>
            </a:r>
          </a:p>
        </p:txBody>
      </p:sp>
      <p:sp>
        <p:nvSpPr>
          <p:cNvPr id="717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2925"/>
            <a:ext cx="2944813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256" tIns="47128" rIns="94256" bIns="47128" numCol="1" anchor="b" anchorCtr="0" compatLnSpc="1">
            <a:prstTxWarp prst="textNoShape">
              <a:avLst/>
            </a:prstTxWarp>
          </a:bodyPr>
          <a:lstStyle>
            <a:lvl1pPr defTabSz="942975" eaLnBrk="1" hangingPunct="1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o-RO"/>
          </a:p>
        </p:txBody>
      </p:sp>
      <p:sp>
        <p:nvSpPr>
          <p:cNvPr id="717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48100" y="9432925"/>
            <a:ext cx="2944813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256" tIns="47128" rIns="94256" bIns="47128" numCol="1" anchor="b" anchorCtr="0" compatLnSpc="1">
            <a:prstTxWarp prst="textNoShape">
              <a:avLst/>
            </a:prstTxWarp>
          </a:bodyPr>
          <a:lstStyle>
            <a:lvl1pPr algn="r" defTabSz="942975" eaLnBrk="1" hangingPunct="1">
              <a:defRPr sz="1200"/>
            </a:lvl1pPr>
          </a:lstStyle>
          <a:p>
            <a:fld id="{34DF9439-0260-429E-88E0-1CAFD1E7212C}" type="slidenum">
              <a:rPr lang="ro-RO" altLang="ro-RO"/>
              <a:pPr/>
              <a:t>‹#›</a:t>
            </a:fld>
            <a:endParaRPr lang="ro-RO" altLang="ro-RO"/>
          </a:p>
        </p:txBody>
      </p:sp>
    </p:spTree>
    <p:extLst>
      <p:ext uri="{BB962C8B-B14F-4D97-AF65-F5344CB8AC3E}">
        <p14:creationId xmlns:p14="http://schemas.microsoft.com/office/powerpoint/2010/main" xmlns="" val="392848238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ubstituent imagine diapozitiv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123" name="Substituent note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altLang="ro-RO" dirty="0" smtClean="0"/>
          </a:p>
        </p:txBody>
      </p:sp>
      <p:sp>
        <p:nvSpPr>
          <p:cNvPr id="5124" name="Substituent număr diapozitiv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14FA5E7-2BBC-4148-AA03-3197D7026CC9}" type="slidenum">
              <a:rPr lang="ro-RO" altLang="ro-RO"/>
              <a:pPr/>
              <a:t>1</a:t>
            </a:fld>
            <a:endParaRPr lang="ro-RO" altLang="ro-RO" dirty="0"/>
          </a:p>
        </p:txBody>
      </p:sp>
    </p:spTree>
    <p:extLst>
      <p:ext uri="{BB962C8B-B14F-4D97-AF65-F5344CB8AC3E}">
        <p14:creationId xmlns:p14="http://schemas.microsoft.com/office/powerpoint/2010/main" xmlns="" val="411419951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Substituent imagine diapozitiv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5603" name="Substituent note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altLang="ro-RO" smtClean="0"/>
          </a:p>
        </p:txBody>
      </p:sp>
      <p:sp>
        <p:nvSpPr>
          <p:cNvPr id="25604" name="Substituent număr diapozitiv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462196A-1D5E-4B07-A87F-C4DA37941FC5}" type="slidenum">
              <a:rPr lang="ro-RO" altLang="ro-RO" smtClean="0"/>
              <a:pPr/>
              <a:t>11</a:t>
            </a:fld>
            <a:endParaRPr lang="ro-RO" altLang="ro-RO" smtClean="0"/>
          </a:p>
        </p:txBody>
      </p:sp>
    </p:spTree>
    <p:extLst>
      <p:ext uri="{BB962C8B-B14F-4D97-AF65-F5344CB8AC3E}">
        <p14:creationId xmlns:p14="http://schemas.microsoft.com/office/powerpoint/2010/main" xmlns="" val="301520499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Substituent imagine diapozitiv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5603" name="Substituent note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altLang="ro-RO" smtClean="0"/>
          </a:p>
        </p:txBody>
      </p:sp>
      <p:sp>
        <p:nvSpPr>
          <p:cNvPr id="25604" name="Substituent număr diapozitiv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462196A-1D5E-4B07-A87F-C4DA37941FC5}" type="slidenum">
              <a:rPr lang="ro-RO" altLang="ro-RO" smtClean="0"/>
              <a:pPr/>
              <a:t>12</a:t>
            </a:fld>
            <a:endParaRPr lang="ro-RO" altLang="ro-RO" smtClean="0"/>
          </a:p>
        </p:txBody>
      </p:sp>
    </p:spTree>
    <p:extLst>
      <p:ext uri="{BB962C8B-B14F-4D97-AF65-F5344CB8AC3E}">
        <p14:creationId xmlns:p14="http://schemas.microsoft.com/office/powerpoint/2010/main" xmlns="" val="59285230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Substituent imagine diapozitiv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6627" name="Substituent note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altLang="ro-RO" smtClean="0"/>
          </a:p>
        </p:txBody>
      </p:sp>
      <p:sp>
        <p:nvSpPr>
          <p:cNvPr id="26628" name="Substituent număr diapozitiv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A82AAB2-7F07-43BF-A6CF-53E35A6C747B}" type="slidenum">
              <a:rPr lang="ro-RO" altLang="ro-RO" smtClean="0"/>
              <a:pPr/>
              <a:t>16</a:t>
            </a:fld>
            <a:endParaRPr lang="ro-RO" altLang="ro-RO" smtClean="0"/>
          </a:p>
        </p:txBody>
      </p:sp>
    </p:spTree>
    <p:extLst>
      <p:ext uri="{BB962C8B-B14F-4D97-AF65-F5344CB8AC3E}">
        <p14:creationId xmlns:p14="http://schemas.microsoft.com/office/powerpoint/2010/main" xmlns="" val="69463966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stituent imagine diapozitiv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ubstituent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ubstituent număr diapozitiv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DF9439-0260-429E-88E0-1CAFD1E7212C}" type="slidenum">
              <a:rPr lang="ro-RO" altLang="ro-RO" smtClean="0"/>
              <a:pPr/>
              <a:t>18</a:t>
            </a:fld>
            <a:endParaRPr lang="ro-RO" altLang="ro-RO"/>
          </a:p>
        </p:txBody>
      </p:sp>
    </p:spTree>
    <p:extLst>
      <p:ext uri="{BB962C8B-B14F-4D97-AF65-F5344CB8AC3E}">
        <p14:creationId xmlns:p14="http://schemas.microsoft.com/office/powerpoint/2010/main" xmlns="" val="32246418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Substituent imagine diapozitiv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6627" name="Substituent note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altLang="ro-RO" smtClean="0"/>
          </a:p>
        </p:txBody>
      </p:sp>
      <p:sp>
        <p:nvSpPr>
          <p:cNvPr id="26628" name="Substituent număr diapozitiv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A82AAB2-7F07-43BF-A6CF-53E35A6C747B}" type="slidenum">
              <a:rPr lang="ro-RO" altLang="ro-RO" smtClean="0"/>
              <a:pPr/>
              <a:t>32</a:t>
            </a:fld>
            <a:endParaRPr lang="ro-RO" altLang="ro-RO" smtClean="0"/>
          </a:p>
        </p:txBody>
      </p:sp>
    </p:spTree>
    <p:extLst>
      <p:ext uri="{BB962C8B-B14F-4D97-AF65-F5344CB8AC3E}">
        <p14:creationId xmlns:p14="http://schemas.microsoft.com/office/powerpoint/2010/main" xmlns="" val="305496362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ro-RO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o-RO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o-RO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7188352-40C1-402A-8720-AF2FFF992DBE}" type="slidenum">
              <a:rPr lang="ro-RO" altLang="ro-RO"/>
              <a:pPr/>
              <a:t>‹#›</a:t>
            </a:fld>
            <a:endParaRPr lang="ro-RO" altLang="ro-RO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o-RO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o-RO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1A2BD69-FAC5-4AD8-B025-C8AA2668F020}" type="slidenum">
              <a:rPr lang="ro-RO" altLang="ro-RO"/>
              <a:pPr/>
              <a:t>‹#›</a:t>
            </a:fld>
            <a:endParaRPr lang="ro-RO" altLang="ro-RO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o-RO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o-RO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1C111DC-3388-40F7-B1E8-CA090D634118}" type="slidenum">
              <a:rPr lang="ro-RO" altLang="ro-RO"/>
              <a:pPr/>
              <a:t>‹#›</a:t>
            </a:fld>
            <a:endParaRPr lang="ro-RO" altLang="ro-RO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o-RO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o-RO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2C0F351-10A7-474E-A6D9-C6B297472DB5}" type="slidenum">
              <a:rPr lang="ro-RO" altLang="ro-RO"/>
              <a:pPr/>
              <a:t>‹#›</a:t>
            </a:fld>
            <a:endParaRPr lang="ro-RO" altLang="ro-RO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o-RO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o-RO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DBCA42A-D1C6-44A1-8247-2611A225A3DC}" type="slidenum">
              <a:rPr lang="ro-RO" altLang="ro-RO"/>
              <a:pPr/>
              <a:t>‹#›</a:t>
            </a:fld>
            <a:endParaRPr lang="ro-RO" altLang="ro-RO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o-RO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o-RO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27ED71C-7A0D-4442-BAC5-FB7EEFC1351F}" type="slidenum">
              <a:rPr lang="ro-RO" altLang="ro-RO"/>
              <a:pPr/>
              <a:t>‹#›</a:t>
            </a:fld>
            <a:endParaRPr lang="ro-RO" altLang="ro-RO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o-RO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o-RO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41C94BB-0191-429A-952F-E92CEEC15336}" type="slidenum">
              <a:rPr lang="ro-RO" altLang="ro-RO"/>
              <a:pPr/>
              <a:t>‹#›</a:t>
            </a:fld>
            <a:endParaRPr lang="ro-RO" altLang="ro-RO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o-RO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o-RO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938CA16-67B0-4111-8379-CE8BE04F1071}" type="slidenum">
              <a:rPr lang="ro-RO" altLang="ro-RO"/>
              <a:pPr/>
              <a:t>‹#›</a:t>
            </a:fld>
            <a:endParaRPr lang="ro-RO" altLang="ro-RO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o-RO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o-RO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18F9766-75E9-43AD-A535-6C3396EA512F}" type="slidenum">
              <a:rPr lang="ro-RO" altLang="ro-RO"/>
              <a:pPr/>
              <a:t>‹#›</a:t>
            </a:fld>
            <a:endParaRPr lang="ro-RO" altLang="ro-RO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o-RO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o-RO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589699A-FDA8-4E8D-9B68-AD9E2945A397}" type="slidenum">
              <a:rPr lang="ro-RO" altLang="ro-RO"/>
              <a:pPr/>
              <a:t>‹#›</a:t>
            </a:fld>
            <a:endParaRPr lang="ro-RO" altLang="ro-RO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o-RO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o-RO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5AB81F0-3E23-4C1D-9F52-2BABDD12B8EA}" type="slidenum">
              <a:rPr lang="ro-RO" altLang="ro-RO"/>
              <a:pPr/>
              <a:t>‹#›</a:t>
            </a:fld>
            <a:endParaRPr lang="ro-RO" altLang="ro-RO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o-RO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o-RO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8EECA82-E746-43A5-8E7B-EE3AF7000F05}" type="slidenum">
              <a:rPr lang="ro-RO" altLang="ro-RO"/>
              <a:pPr/>
              <a:t>‹#›</a:t>
            </a:fld>
            <a:endParaRPr lang="ro-RO" altLang="ro-RO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o-RO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o-RO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o-RO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E8CC849-9EE5-4963-8CEF-5CB5141CDA1C}" type="slidenum">
              <a:rPr lang="ro-RO" altLang="ro-RO"/>
              <a:pPr/>
              <a:t>‹#›</a:t>
            </a:fld>
            <a:endParaRPr lang="ro-RO" altLang="ro-RO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wmf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o-RO" altLang="ro-RO" smtClean="0"/>
              <a:t>Se face clic pentru editare stil titlu Coordonator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o-RO" altLang="ro-RO" smtClean="0"/>
              <a:t>Se face clic pentru editarea stilurilor textului Coordonatorului</a:t>
            </a:r>
          </a:p>
          <a:p>
            <a:pPr lvl="1"/>
            <a:r>
              <a:rPr lang="ro-RO" altLang="ro-RO" smtClean="0"/>
              <a:t>Nivelul secund</a:t>
            </a:r>
          </a:p>
          <a:p>
            <a:pPr lvl="2"/>
            <a:r>
              <a:rPr lang="ro-RO" altLang="ro-RO" smtClean="0"/>
              <a:t>Al treilea nivel</a:t>
            </a:r>
          </a:p>
          <a:p>
            <a:pPr lvl="3"/>
            <a:r>
              <a:rPr lang="ro-RO" altLang="ro-RO" smtClean="0"/>
              <a:t>Al patrulea nivel</a:t>
            </a:r>
          </a:p>
          <a:p>
            <a:pPr lvl="4"/>
            <a:r>
              <a:rPr lang="ro-RO" altLang="ro-RO" smtClean="0"/>
              <a:t>Al cincilea nivel</a:t>
            </a:r>
          </a:p>
        </p:txBody>
      </p:sp>
      <p:sp>
        <p:nvSpPr>
          <p:cNvPr id="25190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o-RO"/>
          </a:p>
        </p:txBody>
      </p:sp>
      <p:sp>
        <p:nvSpPr>
          <p:cNvPr id="25190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o-RO"/>
          </a:p>
        </p:txBody>
      </p:sp>
      <p:sp>
        <p:nvSpPr>
          <p:cNvPr id="25191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/>
            </a:lvl1pPr>
          </a:lstStyle>
          <a:p>
            <a:fld id="{3162692E-CA9E-46A3-95A5-B9EE32AB6B64}" type="slidenum">
              <a:rPr lang="ro-RO" altLang="ro-RO"/>
              <a:pPr/>
              <a:t>‹#›</a:t>
            </a:fld>
            <a:endParaRPr lang="ro-RO" altLang="ro-RO"/>
          </a:p>
        </p:txBody>
      </p:sp>
      <p:pic>
        <p:nvPicPr>
          <p:cNvPr id="1031" name="Picture 7" descr="Sigla_ADR_new"/>
          <p:cNvPicPr>
            <a:picLocks noChangeAspect="1" noChangeArrowheads="1"/>
          </p:cNvPicPr>
          <p:nvPr userDrawn="1"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0" y="0"/>
            <a:ext cx="3600450" cy="704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2" name="Rectangle 8"/>
          <p:cNvSpPr>
            <a:spLocks noChangeArrowheads="1"/>
          </p:cNvSpPr>
          <p:nvPr userDrawn="1"/>
        </p:nvSpPr>
        <p:spPr bwMode="auto">
          <a:xfrm>
            <a:off x="0" y="6597650"/>
            <a:ext cx="9144000" cy="260350"/>
          </a:xfrm>
          <a:prstGeom prst="rect">
            <a:avLst/>
          </a:prstGeom>
          <a:solidFill>
            <a:srgbClr val="DDD1C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1" hangingPunct="1"/>
            <a:r>
              <a:rPr lang="ro-RO" altLang="ro-RO" sz="1000" b="1">
                <a:latin typeface="Trebuchet MS" pitchFamily="34" charset="0"/>
              </a:rPr>
              <a:t>Cu gândul în viitor, acţionăm în prezent !</a:t>
            </a:r>
            <a:r>
              <a:rPr lang="ro-RO" altLang="ro-RO" sz="1400" b="1">
                <a:latin typeface="Trebuchet MS" pitchFamily="34" charset="0"/>
              </a:rPr>
              <a:t> 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  <p:sldLayoutId id="2147483662" r:id="rId12"/>
    <p:sldLayoutId id="2147483663" r:id="rId13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o-R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1.jpeg"/><Relationship Id="rId4" Type="http://schemas.openxmlformats.org/officeDocument/2006/relationships/image" Target="../media/image15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1.jpeg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33.gif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7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emf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emf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8.emf"/><Relationship Id="rId4" Type="http://schemas.openxmlformats.org/officeDocument/2006/relationships/image" Target="../media/image42.jpe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50.jpeg"/><Relationship Id="rId4" Type="http://schemas.openxmlformats.org/officeDocument/2006/relationships/image" Target="../media/image49.jpe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6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emf"/><Relationship Id="rId2" Type="http://schemas.openxmlformats.org/officeDocument/2006/relationships/image" Target="../media/image57.e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0.emf"/><Relationship Id="rId4" Type="http://schemas.openxmlformats.org/officeDocument/2006/relationships/image" Target="../media/image59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09600" y="1447800"/>
            <a:ext cx="7805738" cy="3054350"/>
          </a:xfrm>
        </p:spPr>
        <p:txBody>
          <a:bodyPr/>
          <a:lstStyle/>
          <a:p>
            <a:pPr eaLnBrk="1" hangingPunct="1">
              <a:defRPr/>
            </a:pPr>
            <a:r>
              <a:rPr lang="ro-RO" sz="28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INFORMARE PRIVIND PROIECTELE IMPLEMENTATE DE ADR SUD MUNTENIA</a:t>
            </a:r>
            <a:endParaRPr lang="ro-RO" sz="2800" b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762000"/>
          </a:xfrm>
        </p:spPr>
        <p:txBody>
          <a:bodyPr/>
          <a:lstStyle/>
          <a:p>
            <a:r>
              <a:rPr lang="ro-RO" sz="2400" b="1" dirty="0" smtClean="0"/>
              <a:t>Activităţile proiectului</a:t>
            </a:r>
            <a:endParaRPr lang="en-US" sz="2400" b="1" dirty="0"/>
          </a:p>
        </p:txBody>
      </p:sp>
      <p:sp>
        <p:nvSpPr>
          <p:cNvPr id="3" name="Substituent conținut 2"/>
          <p:cNvSpPr>
            <a:spLocks noGrp="1"/>
          </p:cNvSpPr>
          <p:nvPr>
            <p:ph idx="1"/>
          </p:nvPr>
        </p:nvSpPr>
        <p:spPr>
          <a:xfrm>
            <a:off x="455428" y="914400"/>
            <a:ext cx="8229600" cy="2286000"/>
          </a:xfrm>
        </p:spPr>
        <p:txBody>
          <a:bodyPr/>
          <a:lstStyle/>
          <a:p>
            <a:pPr>
              <a:buNone/>
            </a:pPr>
            <a:endParaRPr lang="ro-RO" sz="2800" dirty="0" smtClean="0"/>
          </a:p>
          <a:p>
            <a:pPr>
              <a:buNone/>
            </a:pPr>
            <a:r>
              <a:rPr lang="ro-RO" sz="1800" dirty="0" smtClean="0"/>
              <a:t>Sunt structurate pe 2 etape:</a:t>
            </a:r>
          </a:p>
          <a:p>
            <a:pPr marL="571500" indent="-571500" algn="just">
              <a:buAutoNum type="romanUcPeriod"/>
            </a:pPr>
            <a:r>
              <a:rPr lang="ro-RO" sz="1800" b="1" u="sng" dirty="0" smtClean="0">
                <a:cs typeface="Calibri" pitchFamily="34" charset="0"/>
              </a:rPr>
              <a:t>PRIMA  </a:t>
            </a:r>
            <a:r>
              <a:rPr lang="ro-RO" sz="1800" b="1" u="sng" dirty="0">
                <a:cs typeface="Calibri" pitchFamily="34" charset="0"/>
              </a:rPr>
              <a:t>ETAPĂ:</a:t>
            </a:r>
          </a:p>
          <a:p>
            <a:pPr algn="just">
              <a:buFontTx/>
              <a:buChar char="-"/>
            </a:pPr>
            <a:r>
              <a:rPr lang="ro-RO" sz="1800" dirty="0" smtClean="0">
                <a:cs typeface="Calibri" pitchFamily="34" charset="0"/>
              </a:rPr>
              <a:t>Organizarea a </a:t>
            </a:r>
            <a:r>
              <a:rPr lang="en-US" sz="1800" dirty="0" smtClean="0">
                <a:cs typeface="Calibri" pitchFamily="34" charset="0"/>
              </a:rPr>
              <a:t>7</a:t>
            </a:r>
            <a:r>
              <a:rPr lang="ro-RO" sz="1800" dirty="0" smtClean="0">
                <a:cs typeface="Calibri" pitchFamily="34" charset="0"/>
              </a:rPr>
              <a:t> întâlniri de lucru transnaționale în Lituania, Olanda, Polonia, Suedia,</a:t>
            </a:r>
            <a:r>
              <a:rPr lang="en-US" sz="1800" dirty="0" smtClean="0">
                <a:cs typeface="Calibri" pitchFamily="34" charset="0"/>
              </a:rPr>
              <a:t> </a:t>
            </a:r>
            <a:r>
              <a:rPr lang="en-US" sz="1800" dirty="0" err="1" smtClean="0">
                <a:cs typeface="Calibri" pitchFamily="34" charset="0"/>
              </a:rPr>
              <a:t>Spania</a:t>
            </a:r>
            <a:r>
              <a:rPr lang="en-US" sz="1800" dirty="0" smtClean="0">
                <a:cs typeface="Calibri" pitchFamily="34" charset="0"/>
              </a:rPr>
              <a:t>, </a:t>
            </a:r>
            <a:r>
              <a:rPr lang="ro-RO" sz="1800" dirty="0" smtClean="0">
                <a:cs typeface="Calibri" pitchFamily="34" charset="0"/>
              </a:rPr>
              <a:t>România</a:t>
            </a:r>
            <a:r>
              <a:rPr lang="en-US" sz="1800" dirty="0" smtClean="0">
                <a:cs typeface="Calibri" pitchFamily="34" charset="0"/>
              </a:rPr>
              <a:t>, </a:t>
            </a:r>
            <a:r>
              <a:rPr lang="en-US" sz="1800" dirty="0" err="1" smtClean="0">
                <a:cs typeface="Calibri" pitchFamily="34" charset="0"/>
              </a:rPr>
              <a:t>Slovacia</a:t>
            </a:r>
            <a:r>
              <a:rPr lang="ro-RO" sz="1800" dirty="0" smtClean="0">
                <a:cs typeface="Calibri" pitchFamily="34" charset="0"/>
              </a:rPr>
              <a:t>;</a:t>
            </a:r>
          </a:p>
          <a:p>
            <a:pPr algn="just">
              <a:buFontTx/>
              <a:buChar char="-"/>
            </a:pPr>
            <a:r>
              <a:rPr lang="ro-RO" sz="1800" dirty="0" smtClean="0">
                <a:cs typeface="Calibri" pitchFamily="34" charset="0"/>
              </a:rPr>
              <a:t>Organizarea </a:t>
            </a:r>
            <a:r>
              <a:rPr lang="ro-RO" sz="1800" dirty="0">
                <a:cs typeface="Calibri" pitchFamily="34" charset="0"/>
              </a:rPr>
              <a:t>a </a:t>
            </a:r>
            <a:r>
              <a:rPr lang="en-US" sz="1800" dirty="0" smtClean="0">
                <a:cs typeface="Calibri" pitchFamily="34" charset="0"/>
              </a:rPr>
              <a:t>7</a:t>
            </a:r>
            <a:r>
              <a:rPr lang="ro-RO" sz="1800" dirty="0" smtClean="0">
                <a:cs typeface="Calibri" pitchFamily="34" charset="0"/>
              </a:rPr>
              <a:t> </a:t>
            </a:r>
            <a:r>
              <a:rPr lang="ro-RO" sz="1800" dirty="0">
                <a:cs typeface="Calibri" pitchFamily="34" charset="0"/>
              </a:rPr>
              <a:t>vizite de studiu la partenerul gazdă;</a:t>
            </a:r>
          </a:p>
          <a:p>
            <a:pPr algn="just">
              <a:buFontTx/>
              <a:buChar char="-"/>
            </a:pPr>
            <a:r>
              <a:rPr lang="ro-RO" sz="1800" dirty="0">
                <a:cs typeface="Calibri" pitchFamily="34" charset="0"/>
              </a:rPr>
              <a:t>Organizarea a 6 întâlniri a grupurilor de </a:t>
            </a:r>
            <a:r>
              <a:rPr lang="ro-RO" sz="1800" dirty="0" err="1">
                <a:cs typeface="Calibri" pitchFamily="34" charset="0"/>
              </a:rPr>
              <a:t>stakeholderi</a:t>
            </a:r>
            <a:r>
              <a:rPr lang="ro-RO" sz="1800" dirty="0">
                <a:cs typeface="Calibri" pitchFamily="34" charset="0"/>
              </a:rPr>
              <a:t>;</a:t>
            </a:r>
          </a:p>
          <a:p>
            <a:pPr algn="just">
              <a:buFontTx/>
              <a:buChar char="-"/>
            </a:pPr>
            <a:r>
              <a:rPr lang="ro-RO" sz="1800" dirty="0" smtClean="0">
                <a:cs typeface="Calibri" pitchFamily="34" charset="0"/>
              </a:rPr>
              <a:t>Elaborarea </a:t>
            </a:r>
            <a:r>
              <a:rPr lang="ro-RO" sz="1800" dirty="0">
                <a:cs typeface="Calibri" pitchFamily="34" charset="0"/>
              </a:rPr>
              <a:t>a 6 Planuri Locale de Acțiune;</a:t>
            </a:r>
          </a:p>
          <a:p>
            <a:pPr marL="0" indent="0" algn="just">
              <a:buNone/>
            </a:pPr>
            <a:r>
              <a:rPr lang="ro-RO" sz="1800" b="1" dirty="0" smtClean="0">
                <a:cs typeface="Calibri" pitchFamily="34" charset="0"/>
              </a:rPr>
              <a:t>I</a:t>
            </a:r>
            <a:r>
              <a:rPr lang="ro-RO" sz="1800" dirty="0" smtClean="0">
                <a:cs typeface="Calibri" pitchFamily="34" charset="0"/>
              </a:rPr>
              <a:t>I</a:t>
            </a:r>
            <a:r>
              <a:rPr lang="ro-RO" sz="1800" dirty="0">
                <a:cs typeface="Calibri" pitchFamily="34" charset="0"/>
              </a:rPr>
              <a:t>. </a:t>
            </a:r>
            <a:r>
              <a:rPr lang="ro-RO" sz="1800" b="1" u="sng" dirty="0"/>
              <a:t>A DOUA </a:t>
            </a:r>
            <a:r>
              <a:rPr lang="ro-RO" sz="1800" b="1" u="sng" dirty="0" smtClean="0"/>
              <a:t>ETAPĂ</a:t>
            </a:r>
            <a:r>
              <a:rPr lang="ro-RO" sz="1800" b="1" u="sng" dirty="0"/>
              <a:t> </a:t>
            </a:r>
            <a:r>
              <a:rPr lang="ro-RO" sz="1800" dirty="0" smtClean="0"/>
              <a:t>– </a:t>
            </a:r>
            <a:r>
              <a:rPr lang="ro-RO" sz="1800" dirty="0"/>
              <a:t>M</a:t>
            </a:r>
            <a:r>
              <a:rPr lang="vi-VN" sz="1800" dirty="0"/>
              <a:t>onitoriz</a:t>
            </a:r>
            <a:r>
              <a:rPr lang="ro-RO" sz="1800" dirty="0" err="1"/>
              <a:t>area</a:t>
            </a:r>
            <a:r>
              <a:rPr lang="vi-VN" sz="1800" dirty="0"/>
              <a:t> Planu</a:t>
            </a:r>
            <a:r>
              <a:rPr lang="ro-RO" sz="1800" dirty="0" err="1"/>
              <a:t>rilor</a:t>
            </a:r>
            <a:r>
              <a:rPr lang="ro-RO" sz="1800" dirty="0"/>
              <a:t> </a:t>
            </a:r>
            <a:r>
              <a:rPr lang="vi-VN" sz="1800" dirty="0"/>
              <a:t>de </a:t>
            </a:r>
            <a:r>
              <a:rPr lang="vi-VN" sz="1800" dirty="0" smtClean="0"/>
              <a:t>Acţiune</a:t>
            </a:r>
            <a:r>
              <a:rPr lang="ro-RO" sz="1800" dirty="0" smtClean="0"/>
              <a:t>;</a:t>
            </a:r>
            <a:r>
              <a:rPr lang="ro-RO" cap="none" dirty="0" smtClean="0">
                <a:solidFill>
                  <a:schemeClr val="tx1"/>
                </a:solidFill>
                <a:latin typeface="+mn-lt"/>
              </a:rPr>
              <a:t/>
            </a:r>
            <a:br>
              <a:rPr lang="ro-RO" cap="none" dirty="0" smtClean="0">
                <a:solidFill>
                  <a:schemeClr val="tx1"/>
                </a:solidFill>
                <a:latin typeface="+mn-lt"/>
              </a:rPr>
            </a:br>
            <a:endParaRPr lang="en-US" dirty="0"/>
          </a:p>
        </p:txBody>
      </p:sp>
      <p:pic>
        <p:nvPicPr>
          <p:cNvPr id="4" name="Imagine 3" descr="C:\Users\Lidia Ilie\Desktop\fotolia_46072355_subscription_xxl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27028" y="4114800"/>
            <a:ext cx="5486400" cy="22699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Afbeelding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81158" y="0"/>
            <a:ext cx="1962842" cy="980728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85800"/>
            <a:ext cx="8229600" cy="731838"/>
          </a:xfrm>
        </p:spPr>
        <p:txBody>
          <a:bodyPr/>
          <a:lstStyle/>
          <a:p>
            <a:pPr>
              <a:defRPr/>
            </a:pPr>
            <a:r>
              <a:rPr lang="ro-RO" b="1" dirty="0" smtClean="0">
                <a:solidFill>
                  <a:srgbClr val="3333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/>
            </a:r>
            <a:br>
              <a:rPr lang="ro-RO" b="1" dirty="0" smtClean="0">
                <a:solidFill>
                  <a:srgbClr val="3333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ro-RO" dirty="0" smtClean="0"/>
              <a:t/>
            </a:r>
            <a:br>
              <a:rPr lang="ro-RO" dirty="0" smtClean="0"/>
            </a:br>
            <a:endParaRPr lang="en-US" dirty="0"/>
          </a:p>
        </p:txBody>
      </p:sp>
      <p:sp>
        <p:nvSpPr>
          <p:cNvPr id="13315" name="Content Placeholder 2"/>
          <p:cNvSpPr>
            <a:spLocks noGrp="1"/>
          </p:cNvSpPr>
          <p:nvPr>
            <p:ph sz="half" idx="1"/>
          </p:nvPr>
        </p:nvSpPr>
        <p:spPr>
          <a:xfrm>
            <a:off x="143541" y="1700896"/>
            <a:ext cx="5876260" cy="5029200"/>
          </a:xfrm>
        </p:spPr>
        <p:txBody>
          <a:bodyPr/>
          <a:lstStyle/>
          <a:p>
            <a:pPr>
              <a:buFontTx/>
              <a:buNone/>
            </a:pPr>
            <a:endParaRPr lang="ro-RO" altLang="ro-RO" sz="2000" b="1" dirty="0" smtClean="0"/>
          </a:p>
          <a:p>
            <a:pPr algn="just"/>
            <a:r>
              <a:rPr lang="ro-RO" altLang="ro-RO" sz="2000" b="1" dirty="0" smtClean="0"/>
              <a:t> 13</a:t>
            </a:r>
            <a:r>
              <a:rPr lang="ro-RO" altLang="ro-RO" sz="2000" dirty="0" smtClean="0"/>
              <a:t> </a:t>
            </a:r>
            <a:r>
              <a:rPr lang="ro-RO" altLang="ro-RO" sz="2000" b="1" dirty="0" smtClean="0"/>
              <a:t>–</a:t>
            </a:r>
            <a:r>
              <a:rPr lang="ro-RO" altLang="ro-RO" sz="2000" dirty="0" smtClean="0"/>
              <a:t> </a:t>
            </a:r>
            <a:r>
              <a:rPr lang="ro-RO" altLang="ro-RO" sz="2000" b="1" dirty="0" smtClean="0"/>
              <a:t>15 Martie 2017, Vilnius Lituania </a:t>
            </a:r>
            <a:r>
              <a:rPr lang="ro-RO" altLang="ro-RO" sz="2000" dirty="0" smtClean="0"/>
              <a:t>– Participare</a:t>
            </a:r>
            <a:r>
              <a:rPr lang="en-US" altLang="ro-RO" sz="2000" dirty="0" smtClean="0"/>
              <a:t>a</a:t>
            </a:r>
            <a:r>
              <a:rPr lang="ro-RO" altLang="ro-RO" sz="2000" dirty="0" smtClean="0"/>
              <a:t> la </a:t>
            </a:r>
            <a:r>
              <a:rPr lang="ro-RO" altLang="ro-RO" sz="2000" dirty="0" err="1" smtClean="0"/>
              <a:t>Kick</a:t>
            </a:r>
            <a:r>
              <a:rPr lang="ro-RO" altLang="ro-RO" sz="2000" dirty="0" smtClean="0"/>
              <a:t> off </a:t>
            </a:r>
            <a:r>
              <a:rPr lang="ro-RO" altLang="ro-RO" sz="2000" dirty="0" err="1" smtClean="0"/>
              <a:t>meeting</a:t>
            </a:r>
            <a:r>
              <a:rPr lang="ro-RO" altLang="ro-RO" sz="2000" dirty="0" smtClean="0"/>
              <a:t> și la vizita de studiu;</a:t>
            </a:r>
          </a:p>
          <a:p>
            <a:pPr algn="just"/>
            <a:r>
              <a:rPr lang="ro-RO" altLang="ro-RO" sz="2000" b="1" dirty="0"/>
              <a:t>Martie – </a:t>
            </a:r>
            <a:r>
              <a:rPr lang="ro-RO" altLang="ro-RO" sz="2000" b="1" dirty="0" smtClean="0"/>
              <a:t>Iunie </a:t>
            </a:r>
            <a:r>
              <a:rPr lang="ro-RO" altLang="ro-RO" sz="2000" b="1" dirty="0"/>
              <a:t>2017 </a:t>
            </a:r>
            <a:r>
              <a:rPr lang="ro-RO" altLang="ro-RO" sz="2000" dirty="0"/>
              <a:t>– </a:t>
            </a:r>
            <a:r>
              <a:rPr lang="ro-RO" altLang="ro-RO" sz="2000" dirty="0" smtClean="0"/>
              <a:t>elaborarea Profilului Economic </a:t>
            </a:r>
            <a:r>
              <a:rPr lang="ro-RO" altLang="ro-RO" sz="2000" dirty="0"/>
              <a:t>de </a:t>
            </a:r>
            <a:r>
              <a:rPr lang="ro-RO" altLang="ro-RO" sz="2000" dirty="0" smtClean="0"/>
              <a:t>Specializare Inteligentă </a:t>
            </a:r>
            <a:r>
              <a:rPr lang="ro-RO" altLang="ro-RO" sz="2000" dirty="0"/>
              <a:t>al regiunii Sud Muntenia şi descrierea </a:t>
            </a:r>
            <a:r>
              <a:rPr lang="ro-RO" altLang="ro-RO" sz="2000" dirty="0" smtClean="0"/>
              <a:t>Instrumentului </a:t>
            </a:r>
            <a:r>
              <a:rPr lang="ro-RO" altLang="ro-RO" sz="2000" dirty="0"/>
              <a:t>de </a:t>
            </a:r>
            <a:r>
              <a:rPr lang="ro-RO" altLang="ro-RO" sz="2000" dirty="0" smtClean="0"/>
              <a:t>Politică </a:t>
            </a:r>
            <a:r>
              <a:rPr lang="ro-RO" altLang="ro-RO" sz="2000" dirty="0"/>
              <a:t>în vederea elaborării „Expert </a:t>
            </a:r>
            <a:r>
              <a:rPr lang="ro-RO" altLang="ro-RO" sz="2000" dirty="0" err="1"/>
              <a:t>Paper</a:t>
            </a:r>
            <a:r>
              <a:rPr lang="ro-RO" altLang="ro-RO" sz="2000" dirty="0" smtClean="0"/>
              <a:t>”;</a:t>
            </a:r>
          </a:p>
          <a:p>
            <a:pPr algn="just"/>
            <a:r>
              <a:rPr lang="ro-RO" altLang="ro-RO" sz="2000" b="1" dirty="0" smtClean="0"/>
              <a:t>Martie – Iulie 2017 </a:t>
            </a:r>
            <a:r>
              <a:rPr lang="ro-RO" altLang="ro-RO" sz="2000" dirty="0" smtClean="0"/>
              <a:t>– Evaluarea cadrului legislativ cu privire la politica de </a:t>
            </a:r>
            <a:r>
              <a:rPr lang="ro-RO" altLang="ro-RO" sz="2000" dirty="0" err="1" smtClean="0"/>
              <a:t>clusterizare</a:t>
            </a:r>
            <a:r>
              <a:rPr lang="ro-RO" altLang="ro-RO" sz="2000" dirty="0" smtClean="0"/>
              <a:t>;</a:t>
            </a:r>
          </a:p>
          <a:p>
            <a:r>
              <a:rPr lang="ro-RO" altLang="ro-RO" sz="2000" b="1" dirty="0" smtClean="0"/>
              <a:t>20 Iunie 2017, Târgoviște</a:t>
            </a:r>
            <a:r>
              <a:rPr lang="ro-RO" altLang="ro-RO" sz="2000" dirty="0" smtClean="0"/>
              <a:t> – Organizare prima întâlnire a grupului de </a:t>
            </a:r>
            <a:r>
              <a:rPr lang="ro-RO" altLang="ro-RO" sz="2000" dirty="0" err="1" smtClean="0"/>
              <a:t>stakeholderi</a:t>
            </a:r>
            <a:r>
              <a:rPr lang="ro-RO" altLang="ro-RO" sz="1800" dirty="0" smtClean="0"/>
              <a:t>;</a:t>
            </a:r>
          </a:p>
          <a:p>
            <a:pPr marL="0" indent="0">
              <a:buNone/>
            </a:pPr>
            <a:endParaRPr lang="en-US" altLang="ro-RO" dirty="0" smtClean="0"/>
          </a:p>
        </p:txBody>
      </p:sp>
      <p:pic>
        <p:nvPicPr>
          <p:cNvPr id="13316" name="Picture 4" descr="C:\Users\Lidia Ilie\AppData\Local\Microsoft\Windows\INetCache\Content.Outlook\95QKJDD3\19250619_1136114216489348_6568057556146728028_o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19801" y="1905000"/>
            <a:ext cx="3048000" cy="205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7" name="Picture 8" descr="C:\Users\Lidia Ilie\Desktop\17239686_1417464968285469_5233365301248175933_o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19801" y="4095598"/>
            <a:ext cx="3048000" cy="22290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Afbeelding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81158" y="0"/>
            <a:ext cx="1962842" cy="980728"/>
          </a:xfrm>
          <a:prstGeom prst="rect">
            <a:avLst/>
          </a:prstGeom>
        </p:spPr>
      </p:pic>
      <p:sp>
        <p:nvSpPr>
          <p:cNvPr id="7" name="Dreptunghi 6"/>
          <p:cNvSpPr/>
          <p:nvPr/>
        </p:nvSpPr>
        <p:spPr>
          <a:xfrm>
            <a:off x="1752600" y="839405"/>
            <a:ext cx="542855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o-RO" sz="2000" b="1" dirty="0" smtClean="0"/>
              <a:t>Activităţile implementate în perioada </a:t>
            </a:r>
            <a:br>
              <a:rPr lang="ro-RO" sz="2000" b="1" dirty="0" smtClean="0"/>
            </a:br>
            <a:r>
              <a:rPr lang="ro-RO" sz="2000" b="1" dirty="0" smtClean="0"/>
              <a:t>Ianuarie – Noiembrie 2017</a:t>
            </a:r>
            <a:endParaRPr lang="en-US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85800"/>
            <a:ext cx="8229600" cy="731838"/>
          </a:xfrm>
        </p:spPr>
        <p:txBody>
          <a:bodyPr/>
          <a:lstStyle/>
          <a:p>
            <a:pPr>
              <a:defRPr/>
            </a:pPr>
            <a:r>
              <a:rPr lang="ro-RO" b="1" dirty="0" smtClean="0">
                <a:solidFill>
                  <a:srgbClr val="3333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/>
            </a:r>
            <a:br>
              <a:rPr lang="ro-RO" b="1" dirty="0" smtClean="0">
                <a:solidFill>
                  <a:srgbClr val="3333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ro-RO" dirty="0" smtClean="0"/>
              <a:t/>
            </a:r>
            <a:br>
              <a:rPr lang="ro-RO" dirty="0" smtClean="0"/>
            </a:br>
            <a:endParaRPr lang="en-US" dirty="0"/>
          </a:p>
        </p:txBody>
      </p:sp>
      <p:sp>
        <p:nvSpPr>
          <p:cNvPr id="13315" name="Content Placeholder 2"/>
          <p:cNvSpPr>
            <a:spLocks noGrp="1"/>
          </p:cNvSpPr>
          <p:nvPr>
            <p:ph sz="half" idx="1"/>
          </p:nvPr>
        </p:nvSpPr>
        <p:spPr>
          <a:xfrm>
            <a:off x="76198" y="1654950"/>
            <a:ext cx="8839202" cy="2307450"/>
          </a:xfrm>
        </p:spPr>
        <p:txBody>
          <a:bodyPr/>
          <a:lstStyle/>
          <a:p>
            <a:pPr algn="just"/>
            <a:r>
              <a:rPr lang="ro-RO" altLang="ro-RO" sz="2000" b="1" dirty="0" smtClean="0"/>
              <a:t> </a:t>
            </a:r>
            <a:r>
              <a:rPr lang="ro-RO" altLang="ro-RO" sz="1800" b="1" dirty="0"/>
              <a:t>August – Septembrie 2017 </a:t>
            </a:r>
            <a:r>
              <a:rPr lang="ro-RO" altLang="ro-RO" sz="1800" dirty="0"/>
              <a:t>– Intervievarea Clusterelor  din regiunea Sud Muntenia și elaborarea Analizei Chestionarelor Clusterelor (IND AGRO POL, MECHATREC, Polul de Competitivitate Auto Muntenia, Start Inovare, </a:t>
            </a:r>
            <a:r>
              <a:rPr lang="ro-RO" altLang="ro-RO" sz="1800" dirty="0" smtClean="0"/>
              <a:t>Romanian </a:t>
            </a:r>
            <a:r>
              <a:rPr lang="ro-RO" altLang="ro-RO" sz="1800" dirty="0"/>
              <a:t>Textile Concept, Sprint Acarom şi Cermand</a:t>
            </a:r>
            <a:r>
              <a:rPr lang="ro-RO" altLang="ro-RO" sz="1800" dirty="0" smtClean="0"/>
              <a:t>);</a:t>
            </a:r>
            <a:endParaRPr lang="ro-RO" altLang="ro-RO" sz="1800" dirty="0"/>
          </a:p>
          <a:p>
            <a:pPr algn="just"/>
            <a:r>
              <a:rPr lang="ro-RO" altLang="ro-RO" sz="1800" b="1" dirty="0" smtClean="0"/>
              <a:t>16 - 18 octombrie 2017, Groningen, Olanda</a:t>
            </a:r>
            <a:r>
              <a:rPr lang="ro-RO" altLang="ro-RO" sz="1800" dirty="0" smtClean="0"/>
              <a:t>– Participare</a:t>
            </a:r>
            <a:r>
              <a:rPr lang="en-US" altLang="ro-RO" sz="1800" dirty="0" smtClean="0"/>
              <a:t>a</a:t>
            </a:r>
            <a:r>
              <a:rPr lang="ro-RO" altLang="ro-RO" sz="1800" dirty="0" smtClean="0"/>
              <a:t> la a doua întâlnire inter-regională și la vizita de studiu;</a:t>
            </a:r>
          </a:p>
          <a:p>
            <a:pPr algn="just"/>
            <a:r>
              <a:rPr lang="ro-RO" altLang="ro-RO" sz="1800" b="1" dirty="0" smtClean="0"/>
              <a:t>16 noiembrie 2017, Târgoviște</a:t>
            </a:r>
            <a:r>
              <a:rPr lang="ro-RO" altLang="ro-RO" sz="1800" dirty="0" smtClean="0"/>
              <a:t> – Organizarea celei de a doua întâlniri a grupului de </a:t>
            </a:r>
            <a:r>
              <a:rPr lang="ro-RO" altLang="ro-RO" sz="1800" dirty="0" err="1" smtClean="0"/>
              <a:t>stakeholderi</a:t>
            </a:r>
            <a:r>
              <a:rPr lang="ro-RO" altLang="ro-RO" sz="1800" dirty="0" smtClean="0"/>
              <a:t>;</a:t>
            </a:r>
          </a:p>
          <a:p>
            <a:pPr marL="0" indent="0">
              <a:buNone/>
            </a:pPr>
            <a:endParaRPr lang="en-US" altLang="ro-RO" dirty="0" smtClean="0"/>
          </a:p>
        </p:txBody>
      </p:sp>
      <p:pic>
        <p:nvPicPr>
          <p:cNvPr id="6" name="Afbeelding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81158" y="0"/>
            <a:ext cx="1962842" cy="980728"/>
          </a:xfrm>
          <a:prstGeom prst="rect">
            <a:avLst/>
          </a:prstGeom>
        </p:spPr>
      </p:pic>
      <p:sp>
        <p:nvSpPr>
          <p:cNvPr id="7" name="Dreptunghi 6"/>
          <p:cNvSpPr/>
          <p:nvPr/>
        </p:nvSpPr>
        <p:spPr>
          <a:xfrm>
            <a:off x="1828800" y="762000"/>
            <a:ext cx="52578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o-RO" sz="2000" b="1" dirty="0" smtClean="0"/>
              <a:t>Activităţile implementate în perioada </a:t>
            </a:r>
            <a:br>
              <a:rPr lang="ro-RO" sz="2000" b="1" dirty="0" smtClean="0"/>
            </a:br>
            <a:r>
              <a:rPr lang="ro-RO" sz="2000" b="1" dirty="0" smtClean="0"/>
              <a:t>Ianuarie – Noiembrie 2017</a:t>
            </a:r>
            <a:endParaRPr lang="en-US" sz="200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082260" y="4237074"/>
            <a:ext cx="2937540" cy="215972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130260" y="4237074"/>
            <a:ext cx="2879037" cy="2189846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6198" y="4237074"/>
            <a:ext cx="2895602" cy="21526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8021276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>
          <a:xfrm>
            <a:off x="448340" y="1016506"/>
            <a:ext cx="8229600" cy="914400"/>
          </a:xfrm>
        </p:spPr>
        <p:txBody>
          <a:bodyPr/>
          <a:lstStyle/>
          <a:p>
            <a:r>
              <a:rPr lang="ro-RO" sz="2400" b="1" dirty="0" smtClean="0">
                <a:solidFill>
                  <a:srgbClr val="0070C0"/>
                </a:solidFill>
              </a:rPr>
              <a:t>3. Proiectul Social Green – </a:t>
            </a:r>
            <a:r>
              <a:rPr lang="ro-RO" sz="2400" b="1" dirty="0" err="1" smtClean="0">
                <a:solidFill>
                  <a:srgbClr val="0070C0"/>
                </a:solidFill>
              </a:rPr>
              <a:t>Interreg</a:t>
            </a:r>
            <a:r>
              <a:rPr lang="ro-RO" sz="2400" b="1" dirty="0" smtClean="0">
                <a:solidFill>
                  <a:srgbClr val="0070C0"/>
                </a:solidFill>
              </a:rPr>
              <a:t> EUROPE</a:t>
            </a:r>
            <a:br>
              <a:rPr lang="ro-RO" sz="2400" b="1" dirty="0" smtClean="0">
                <a:solidFill>
                  <a:srgbClr val="0070C0"/>
                </a:solidFill>
              </a:rPr>
            </a:br>
            <a:r>
              <a:rPr lang="ro-RO" sz="2400" b="1" dirty="0" smtClean="0">
                <a:solidFill>
                  <a:srgbClr val="0070C0"/>
                </a:solidFill>
              </a:rPr>
              <a:t> </a:t>
            </a:r>
            <a:endParaRPr lang="en-US" sz="2400" dirty="0"/>
          </a:p>
        </p:txBody>
      </p:sp>
      <p:sp>
        <p:nvSpPr>
          <p:cNvPr id="3" name="Substituent conținut 2"/>
          <p:cNvSpPr>
            <a:spLocks noGrp="1"/>
          </p:cNvSpPr>
          <p:nvPr>
            <p:ph idx="1"/>
          </p:nvPr>
        </p:nvSpPr>
        <p:spPr>
          <a:xfrm>
            <a:off x="473149" y="1844749"/>
            <a:ext cx="8229600" cy="4068763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en-US" sz="1800" dirty="0" err="1" smtClean="0">
                <a:solidFill>
                  <a:schemeClr val="tx1"/>
                </a:solidFill>
              </a:rPr>
              <a:t>Proiect</a:t>
            </a:r>
            <a:r>
              <a:rPr lang="en-US" sz="1800" dirty="0" smtClean="0">
                <a:solidFill>
                  <a:schemeClr val="tx1"/>
                </a:solidFill>
              </a:rPr>
              <a:t> </a:t>
            </a:r>
            <a:r>
              <a:rPr lang="en-US" sz="1800" dirty="0" err="1" smtClean="0">
                <a:solidFill>
                  <a:schemeClr val="tx1"/>
                </a:solidFill>
              </a:rPr>
              <a:t>finan</a:t>
            </a:r>
            <a:r>
              <a:rPr lang="ro-RO" sz="1800" dirty="0" err="1" smtClean="0">
                <a:solidFill>
                  <a:schemeClr val="tx1"/>
                </a:solidFill>
              </a:rPr>
              <a:t>ţat</a:t>
            </a:r>
            <a:r>
              <a:rPr lang="ro-RO" sz="1800" dirty="0" smtClean="0">
                <a:solidFill>
                  <a:schemeClr val="tx1"/>
                </a:solidFill>
              </a:rPr>
              <a:t> prin Programul </a:t>
            </a:r>
            <a:r>
              <a:rPr lang="ro-RO" sz="1800" b="1" dirty="0" err="1" smtClean="0">
                <a:solidFill>
                  <a:schemeClr val="tx1"/>
                </a:solidFill>
              </a:rPr>
              <a:t>Interreg</a:t>
            </a:r>
            <a:r>
              <a:rPr lang="ro-RO" sz="1800" b="1" dirty="0" smtClean="0">
                <a:solidFill>
                  <a:schemeClr val="tx1"/>
                </a:solidFill>
              </a:rPr>
              <a:t> EUROPE</a:t>
            </a:r>
            <a:r>
              <a:rPr lang="en-US" sz="1800" b="1" dirty="0" smtClean="0">
                <a:solidFill>
                  <a:schemeClr val="tx1"/>
                </a:solidFill>
              </a:rPr>
              <a:t>;</a:t>
            </a:r>
          </a:p>
          <a:p>
            <a:pPr algn="just">
              <a:lnSpc>
                <a:spcPct val="150000"/>
              </a:lnSpc>
            </a:pPr>
            <a:r>
              <a:rPr lang="ro-RO" sz="1800" b="1" dirty="0" smtClean="0">
                <a:solidFill>
                  <a:schemeClr val="tx1"/>
                </a:solidFill>
              </a:rPr>
              <a:t>Durata de implementare:</a:t>
            </a:r>
            <a:r>
              <a:rPr lang="ro-RO" sz="1800" dirty="0" smtClean="0">
                <a:solidFill>
                  <a:schemeClr val="tx1"/>
                </a:solidFill>
              </a:rPr>
              <a:t> 1 aprilie 2016 - 31 </a:t>
            </a:r>
            <a:r>
              <a:rPr lang="en-US" sz="1800" dirty="0" smtClean="0">
                <a:solidFill>
                  <a:schemeClr val="tx1"/>
                </a:solidFill>
              </a:rPr>
              <a:t>  </a:t>
            </a:r>
            <a:r>
              <a:rPr lang="ro-RO" sz="1800" dirty="0" smtClean="0">
                <a:solidFill>
                  <a:schemeClr val="tx1"/>
                </a:solidFill>
              </a:rPr>
              <a:t>martie 2021;</a:t>
            </a:r>
          </a:p>
          <a:p>
            <a:pPr algn="just">
              <a:lnSpc>
                <a:spcPct val="150000"/>
              </a:lnSpc>
            </a:pPr>
            <a:r>
              <a:rPr lang="ro-RO" sz="1800" b="1" dirty="0" smtClean="0">
                <a:solidFill>
                  <a:schemeClr val="tx1"/>
                </a:solidFill>
              </a:rPr>
              <a:t>Valoarea totală a proiectului: 1.188,765 Euro</a:t>
            </a:r>
            <a:r>
              <a:rPr lang="ro-RO" sz="1800" dirty="0" smtClean="0">
                <a:solidFill>
                  <a:schemeClr val="tx1"/>
                </a:solidFill>
              </a:rPr>
              <a:t>, din care bugetul </a:t>
            </a:r>
            <a:r>
              <a:rPr lang="ro-RO" sz="1800" b="1" dirty="0" smtClean="0">
                <a:solidFill>
                  <a:schemeClr val="tx1"/>
                </a:solidFill>
              </a:rPr>
              <a:t>ADR Sud Muntenia 138.248</a:t>
            </a:r>
            <a:r>
              <a:rPr lang="en-US" sz="1800" b="1" dirty="0" smtClean="0">
                <a:solidFill>
                  <a:schemeClr val="tx1"/>
                </a:solidFill>
              </a:rPr>
              <a:t> </a:t>
            </a:r>
            <a:r>
              <a:rPr lang="ro-RO" sz="1800" b="1" dirty="0" smtClean="0">
                <a:solidFill>
                  <a:schemeClr val="tx1"/>
                </a:solidFill>
              </a:rPr>
              <a:t>–</a:t>
            </a:r>
            <a:r>
              <a:rPr lang="en-US" sz="1800" b="1" dirty="0" smtClean="0">
                <a:solidFill>
                  <a:schemeClr val="tx1"/>
                </a:solidFill>
              </a:rPr>
              <a:t> </a:t>
            </a:r>
            <a:r>
              <a:rPr lang="ro-RO" sz="1800" b="1" dirty="0" smtClean="0">
                <a:solidFill>
                  <a:schemeClr val="tx1"/>
                </a:solidFill>
              </a:rPr>
              <a:t>Euro;</a:t>
            </a:r>
            <a:r>
              <a:rPr lang="ro-RO" sz="1800" dirty="0" smtClean="0">
                <a:solidFill>
                  <a:schemeClr val="tx1"/>
                </a:solidFill>
              </a:rPr>
              <a:t>                                                                                                                                                                    </a:t>
            </a:r>
            <a:endParaRPr lang="ro-RO" sz="1800" dirty="0"/>
          </a:p>
          <a:p>
            <a:pPr algn="just">
              <a:lnSpc>
                <a:spcPct val="150000"/>
              </a:lnSpc>
            </a:pPr>
            <a:r>
              <a:rPr lang="en-US" sz="1800" b="1" dirty="0" err="1" smtClean="0">
                <a:solidFill>
                  <a:schemeClr val="tx1"/>
                </a:solidFill>
              </a:rPr>
              <a:t>Obiectiv</a:t>
            </a:r>
            <a:r>
              <a:rPr lang="en-US" sz="1800" b="1" dirty="0" smtClean="0">
                <a:solidFill>
                  <a:schemeClr val="tx1"/>
                </a:solidFill>
              </a:rPr>
              <a:t> general</a:t>
            </a:r>
            <a:r>
              <a:rPr lang="en-US" sz="1800" dirty="0" smtClean="0">
                <a:solidFill>
                  <a:schemeClr val="tx1"/>
                </a:solidFill>
              </a:rPr>
              <a:t>:</a:t>
            </a:r>
            <a:r>
              <a:rPr lang="ro-RO" sz="1800" dirty="0" smtClean="0">
                <a:solidFill>
                  <a:schemeClr val="tx1"/>
                </a:solidFill>
              </a:rPr>
              <a:t> </a:t>
            </a:r>
            <a:r>
              <a:rPr lang="ro-RO" sz="1800" dirty="0"/>
              <a:t>Î</a:t>
            </a:r>
            <a:r>
              <a:rPr lang="vi-VN" sz="1800" dirty="0" smtClean="0">
                <a:solidFill>
                  <a:schemeClr val="tx1"/>
                </a:solidFill>
              </a:rPr>
              <a:t>mbunătăți</a:t>
            </a:r>
            <a:r>
              <a:rPr lang="ro-RO" sz="1800" dirty="0" smtClean="0">
                <a:solidFill>
                  <a:schemeClr val="tx1"/>
                </a:solidFill>
              </a:rPr>
              <a:t>rea</a:t>
            </a:r>
            <a:r>
              <a:rPr lang="vi-VN" sz="1800" dirty="0" smtClean="0">
                <a:solidFill>
                  <a:schemeClr val="tx1"/>
                </a:solidFill>
              </a:rPr>
              <a:t> politicil</a:t>
            </a:r>
            <a:r>
              <a:rPr lang="ro-RO" sz="1800" dirty="0" smtClean="0">
                <a:solidFill>
                  <a:schemeClr val="tx1"/>
                </a:solidFill>
              </a:rPr>
              <a:t>or</a:t>
            </a:r>
            <a:r>
              <a:rPr lang="vi-VN" sz="1800" dirty="0" smtClean="0">
                <a:solidFill>
                  <a:schemeClr val="tx1"/>
                </a:solidFill>
              </a:rPr>
              <a:t> de dezvoltare regională</a:t>
            </a:r>
            <a:r>
              <a:rPr lang="ro-RO" sz="1800" dirty="0" smtClean="0">
                <a:solidFill>
                  <a:schemeClr val="tx1"/>
                </a:solidFill>
              </a:rPr>
              <a:t> </a:t>
            </a:r>
            <a:r>
              <a:rPr lang="vi-VN" sz="1800" dirty="0" smtClean="0">
                <a:solidFill>
                  <a:schemeClr val="tx1"/>
                </a:solidFill>
              </a:rPr>
              <a:t>referitoare la promovarea locuințelor sociale ecologice, prin creșterea eficienței energetice și utilizarea energiilor regenerabile</a:t>
            </a:r>
            <a:r>
              <a:rPr lang="ro-RO" sz="1800" dirty="0" smtClean="0"/>
              <a:t>.</a:t>
            </a:r>
          </a:p>
          <a:p>
            <a:pPr algn="just">
              <a:lnSpc>
                <a:spcPct val="150000"/>
              </a:lnSpc>
            </a:pPr>
            <a:r>
              <a:rPr lang="en-US" sz="1800" b="1" u="sng" dirty="0"/>
              <a:t>ADR S</a:t>
            </a:r>
            <a:r>
              <a:rPr lang="ro-RO" sz="1800" b="1" u="sng" dirty="0"/>
              <a:t>ud </a:t>
            </a:r>
            <a:r>
              <a:rPr lang="en-US" sz="1800" b="1" u="sng" dirty="0"/>
              <a:t>M</a:t>
            </a:r>
            <a:r>
              <a:rPr lang="ro-RO" sz="1800" b="1" u="sng" dirty="0" err="1"/>
              <a:t>untenia</a:t>
            </a:r>
            <a:r>
              <a:rPr lang="ro-RO" sz="1800" b="1" u="sng" dirty="0"/>
              <a:t> </a:t>
            </a:r>
            <a:r>
              <a:rPr lang="en-US" sz="1800" b="1" u="sng" dirty="0"/>
              <a:t>– </a:t>
            </a:r>
            <a:r>
              <a:rPr lang="en-US" sz="1800" b="1" u="sng" dirty="0" err="1"/>
              <a:t>partener</a:t>
            </a:r>
            <a:r>
              <a:rPr lang="en-US" sz="1800" b="1" u="sng" dirty="0"/>
              <a:t> </a:t>
            </a:r>
            <a:r>
              <a:rPr lang="ro-RO" sz="1800" b="1" u="sng" dirty="0" smtClean="0"/>
              <a:t>în cadrul proiectului </a:t>
            </a:r>
            <a:r>
              <a:rPr lang="ro-RO" sz="1800" b="1" u="sng" dirty="0"/>
              <a:t>începând cu 6 aprilie 2017</a:t>
            </a:r>
            <a:r>
              <a:rPr lang="ro-RO" sz="1800" dirty="0"/>
              <a:t>.</a:t>
            </a:r>
          </a:p>
          <a:p>
            <a:pPr algn="just">
              <a:lnSpc>
                <a:spcPct val="150000"/>
              </a:lnSpc>
            </a:pPr>
            <a:endParaRPr lang="en-US" sz="1800" dirty="0"/>
          </a:p>
        </p:txBody>
      </p:sp>
      <p:pic>
        <p:nvPicPr>
          <p:cNvPr id="2050" name="Picture 2" descr="C:\Users\Lidia Ilie\Desktop\1[2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77000" y="0"/>
            <a:ext cx="2667000" cy="110266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sz="2400" b="1" dirty="0" smtClean="0"/>
              <a:t>Consorţiul proiectului</a:t>
            </a:r>
            <a:endParaRPr lang="en-US" sz="2400" b="1" dirty="0"/>
          </a:p>
        </p:txBody>
      </p:sp>
      <p:sp>
        <p:nvSpPr>
          <p:cNvPr id="3" name="Substituent conținut 2"/>
          <p:cNvSpPr>
            <a:spLocks noGrp="1"/>
          </p:cNvSpPr>
          <p:nvPr>
            <p:ph idx="1"/>
          </p:nvPr>
        </p:nvSpPr>
        <p:spPr>
          <a:xfrm>
            <a:off x="457200" y="1371600"/>
            <a:ext cx="5638800" cy="4754563"/>
          </a:xfrm>
        </p:spPr>
        <p:txBody>
          <a:bodyPr/>
          <a:lstStyle/>
          <a:p>
            <a:pPr algn="just"/>
            <a:r>
              <a:rPr lang="ro-RO" sz="1800" b="1" dirty="0" smtClean="0">
                <a:solidFill>
                  <a:schemeClr val="tx1"/>
                </a:solidFill>
              </a:rPr>
              <a:t>8 Parteneri din 6 țări</a:t>
            </a:r>
            <a:r>
              <a:rPr lang="ro-RO" sz="1800" dirty="0" smtClean="0">
                <a:solidFill>
                  <a:schemeClr val="tx1"/>
                </a:solidFill>
              </a:rPr>
              <a:t>, reprezentând 8 regiuni din Suedia, Portugalia, Spania, Croația, Estonia, România</a:t>
            </a:r>
            <a:r>
              <a:rPr lang="en-US" sz="1800" dirty="0" smtClean="0">
                <a:solidFill>
                  <a:schemeClr val="tx1"/>
                </a:solidFill>
              </a:rPr>
              <a:t>:</a:t>
            </a:r>
          </a:p>
          <a:p>
            <a:pPr lvl="1" algn="just">
              <a:buFont typeface="Wingdings" pitchFamily="2" charset="2"/>
              <a:buChar char="ü"/>
            </a:pPr>
            <a:r>
              <a:rPr lang="en-US" sz="1800" dirty="0" smtClean="0">
                <a:solidFill>
                  <a:schemeClr val="tx1"/>
                </a:solidFill>
              </a:rPr>
              <a:t> </a:t>
            </a:r>
            <a:r>
              <a:rPr lang="en-US" sz="1800" b="1" dirty="0" err="1" smtClean="0">
                <a:solidFill>
                  <a:schemeClr val="tx1"/>
                </a:solidFill>
              </a:rPr>
              <a:t>Nordregio</a:t>
            </a:r>
            <a:r>
              <a:rPr lang="ro-RO" sz="1800" b="1" dirty="0" smtClean="0">
                <a:solidFill>
                  <a:schemeClr val="tx1"/>
                </a:solidFill>
              </a:rPr>
              <a:t>, Suedia - </a:t>
            </a:r>
            <a:r>
              <a:rPr lang="en-US" sz="1800" b="1" dirty="0" smtClean="0">
                <a:solidFill>
                  <a:schemeClr val="tx1"/>
                </a:solidFill>
              </a:rPr>
              <a:t> </a:t>
            </a:r>
            <a:r>
              <a:rPr lang="en-US" sz="1800" b="1" dirty="0" err="1" smtClean="0">
                <a:solidFill>
                  <a:schemeClr val="tx1"/>
                </a:solidFill>
              </a:rPr>
              <a:t>Lider</a:t>
            </a:r>
            <a:r>
              <a:rPr lang="en-US" sz="1800" b="1" dirty="0" smtClean="0">
                <a:solidFill>
                  <a:schemeClr val="tx1"/>
                </a:solidFill>
              </a:rPr>
              <a:t> de </a:t>
            </a:r>
            <a:r>
              <a:rPr lang="en-US" sz="1800" b="1" dirty="0" err="1" smtClean="0">
                <a:solidFill>
                  <a:schemeClr val="tx1"/>
                </a:solidFill>
              </a:rPr>
              <a:t>proiect</a:t>
            </a:r>
            <a:r>
              <a:rPr lang="en-US" sz="1800" b="1" dirty="0" smtClean="0">
                <a:solidFill>
                  <a:schemeClr val="tx1"/>
                </a:solidFill>
              </a:rPr>
              <a:t>;</a:t>
            </a:r>
          </a:p>
          <a:p>
            <a:pPr lvl="1" algn="just">
              <a:buFont typeface="Wingdings" pitchFamily="2" charset="2"/>
              <a:buChar char="ü"/>
            </a:pPr>
            <a:r>
              <a:rPr lang="en-US" sz="1800" b="1" dirty="0" err="1" smtClean="0">
                <a:solidFill>
                  <a:schemeClr val="tx1"/>
                </a:solidFill>
              </a:rPr>
              <a:t>Agen</a:t>
            </a:r>
            <a:r>
              <a:rPr lang="ro-RO" sz="1800" b="1" dirty="0" err="1" smtClean="0">
                <a:solidFill>
                  <a:schemeClr val="tx1"/>
                </a:solidFill>
              </a:rPr>
              <a:t>ția</a:t>
            </a:r>
            <a:r>
              <a:rPr lang="ro-RO" sz="1800" b="1" dirty="0" smtClean="0">
                <a:solidFill>
                  <a:schemeClr val="tx1"/>
                </a:solidFill>
              </a:rPr>
              <a:t> Energetică din Tartu, Estonia</a:t>
            </a:r>
            <a:r>
              <a:rPr lang="en-US" sz="1800" b="1" dirty="0" smtClean="0">
                <a:solidFill>
                  <a:schemeClr val="tx1"/>
                </a:solidFill>
              </a:rPr>
              <a:t>;</a:t>
            </a:r>
          </a:p>
          <a:p>
            <a:pPr lvl="1" algn="just">
              <a:buFont typeface="Wingdings" pitchFamily="2" charset="2"/>
              <a:buChar char="ü"/>
            </a:pPr>
            <a:r>
              <a:rPr lang="en-US" sz="1800" b="1" dirty="0" err="1" smtClean="0">
                <a:solidFill>
                  <a:schemeClr val="tx1"/>
                </a:solidFill>
              </a:rPr>
              <a:t>Agen</a:t>
            </a:r>
            <a:r>
              <a:rPr lang="ro-RO" sz="1800" b="1" dirty="0" err="1" smtClean="0">
                <a:solidFill>
                  <a:schemeClr val="tx1"/>
                </a:solidFill>
              </a:rPr>
              <a:t>ția</a:t>
            </a:r>
            <a:r>
              <a:rPr lang="ro-RO" sz="1800" b="1" dirty="0" smtClean="0">
                <a:solidFill>
                  <a:schemeClr val="tx1"/>
                </a:solidFill>
              </a:rPr>
              <a:t> Energetică </a:t>
            </a:r>
            <a:r>
              <a:rPr lang="ro-RO" sz="1800" b="1" dirty="0" err="1" smtClean="0">
                <a:solidFill>
                  <a:schemeClr val="tx1"/>
                </a:solidFill>
              </a:rPr>
              <a:t>Extremadura</a:t>
            </a:r>
            <a:r>
              <a:rPr lang="ro-RO" sz="1800" b="1" dirty="0" smtClean="0">
                <a:solidFill>
                  <a:schemeClr val="tx1"/>
                </a:solidFill>
              </a:rPr>
              <a:t>, Spania</a:t>
            </a:r>
            <a:r>
              <a:rPr lang="en-US" sz="1800" b="1" dirty="0" smtClean="0">
                <a:solidFill>
                  <a:schemeClr val="tx1"/>
                </a:solidFill>
              </a:rPr>
              <a:t>;</a:t>
            </a:r>
          </a:p>
          <a:p>
            <a:pPr lvl="1" algn="just">
              <a:buFont typeface="Wingdings" pitchFamily="2" charset="2"/>
              <a:buChar char="ü"/>
            </a:pPr>
            <a:r>
              <a:rPr lang="ro-RO" sz="1800" b="1" dirty="0" smtClean="0">
                <a:solidFill>
                  <a:schemeClr val="tx1"/>
                </a:solidFill>
              </a:rPr>
              <a:t>Agenția Energetică Nord, Croația</a:t>
            </a:r>
            <a:r>
              <a:rPr lang="en-US" sz="1800" b="1" dirty="0" smtClean="0">
                <a:solidFill>
                  <a:schemeClr val="tx1"/>
                </a:solidFill>
              </a:rPr>
              <a:t>;</a:t>
            </a:r>
          </a:p>
          <a:p>
            <a:pPr lvl="1" algn="just">
              <a:buFont typeface="Wingdings" pitchFamily="2" charset="2"/>
              <a:buChar char="ü"/>
            </a:pPr>
            <a:r>
              <a:rPr lang="en-US" sz="1800" b="1" dirty="0" smtClean="0">
                <a:solidFill>
                  <a:schemeClr val="tx1"/>
                </a:solidFill>
              </a:rPr>
              <a:t>CCDR-N – </a:t>
            </a:r>
            <a:r>
              <a:rPr lang="ro-RO" sz="1800" b="1" dirty="0" smtClean="0">
                <a:solidFill>
                  <a:schemeClr val="tx1"/>
                </a:solidFill>
              </a:rPr>
              <a:t>Comisia Regională de Coordonare și Dezvoltare din Nordul Portugaliei</a:t>
            </a:r>
            <a:r>
              <a:rPr lang="en-US" sz="1800" b="1" dirty="0" smtClean="0">
                <a:solidFill>
                  <a:schemeClr val="tx1"/>
                </a:solidFill>
              </a:rPr>
              <a:t>;</a:t>
            </a:r>
            <a:endParaRPr lang="ro-RO" sz="1800" b="1" dirty="0" smtClean="0">
              <a:solidFill>
                <a:schemeClr val="tx1"/>
              </a:solidFill>
            </a:endParaRPr>
          </a:p>
          <a:p>
            <a:pPr lvl="1" algn="just">
              <a:buFont typeface="Wingdings" pitchFamily="2" charset="2"/>
              <a:buChar char="ü"/>
            </a:pPr>
            <a:r>
              <a:rPr lang="en-US" sz="1800" b="1" dirty="0" err="1" smtClean="0">
                <a:solidFill>
                  <a:schemeClr val="tx1"/>
                </a:solidFill>
              </a:rPr>
              <a:t>CEiiA</a:t>
            </a:r>
            <a:r>
              <a:rPr lang="en-US" sz="1800" b="1" dirty="0" smtClean="0">
                <a:solidFill>
                  <a:schemeClr val="tx1"/>
                </a:solidFill>
              </a:rPr>
              <a:t> – </a:t>
            </a:r>
            <a:r>
              <a:rPr lang="en-US" sz="1800" b="1" dirty="0" err="1" smtClean="0">
                <a:solidFill>
                  <a:schemeClr val="tx1"/>
                </a:solidFill>
              </a:rPr>
              <a:t>Centru</a:t>
            </a:r>
            <a:r>
              <a:rPr lang="en-US" sz="1800" b="1" dirty="0" smtClean="0">
                <a:solidFill>
                  <a:schemeClr val="tx1"/>
                </a:solidFill>
              </a:rPr>
              <a:t> </a:t>
            </a:r>
            <a:r>
              <a:rPr lang="en-US" sz="1800" b="1" dirty="0" err="1" smtClean="0">
                <a:solidFill>
                  <a:schemeClr val="tx1"/>
                </a:solidFill>
              </a:rPr>
              <a:t>pentru</a:t>
            </a:r>
            <a:r>
              <a:rPr lang="en-US" sz="1800" b="1" dirty="0" smtClean="0">
                <a:solidFill>
                  <a:schemeClr val="tx1"/>
                </a:solidFill>
              </a:rPr>
              <a:t> </a:t>
            </a:r>
            <a:r>
              <a:rPr lang="en-US" sz="1800" b="1" dirty="0" err="1" smtClean="0">
                <a:solidFill>
                  <a:schemeClr val="tx1"/>
                </a:solidFill>
              </a:rPr>
              <a:t>Excelen</a:t>
            </a:r>
            <a:r>
              <a:rPr lang="ro-RO" sz="1800" b="1" dirty="0" err="1" smtClean="0">
                <a:solidFill>
                  <a:schemeClr val="tx1"/>
                </a:solidFill>
              </a:rPr>
              <a:t>ță</a:t>
            </a:r>
            <a:r>
              <a:rPr lang="ro-RO" sz="1800" b="1" dirty="0" smtClean="0">
                <a:solidFill>
                  <a:schemeClr val="tx1"/>
                </a:solidFill>
              </a:rPr>
              <a:t> și Inovare în Industria Auto – Portugalia</a:t>
            </a:r>
            <a:r>
              <a:rPr lang="en-US" sz="1800" b="1" dirty="0" smtClean="0">
                <a:solidFill>
                  <a:schemeClr val="tx1"/>
                </a:solidFill>
              </a:rPr>
              <a:t>;</a:t>
            </a:r>
          </a:p>
          <a:p>
            <a:pPr lvl="1" algn="just">
              <a:buFont typeface="Wingdings" pitchFamily="2" charset="2"/>
              <a:buChar char="ü"/>
            </a:pPr>
            <a:r>
              <a:rPr lang="en-US" sz="1800" b="1" dirty="0" err="1" smtClean="0">
                <a:solidFill>
                  <a:schemeClr val="tx1"/>
                </a:solidFill>
              </a:rPr>
              <a:t>Municipiul</a:t>
            </a:r>
            <a:r>
              <a:rPr lang="en-US" sz="1800" b="1" dirty="0" smtClean="0">
                <a:solidFill>
                  <a:schemeClr val="tx1"/>
                </a:solidFill>
              </a:rPr>
              <a:t> Alba Iulia, Rom</a:t>
            </a:r>
            <a:r>
              <a:rPr lang="ro-RO" sz="1800" b="1" dirty="0" err="1" smtClean="0">
                <a:solidFill>
                  <a:schemeClr val="tx1"/>
                </a:solidFill>
              </a:rPr>
              <a:t>ânia</a:t>
            </a:r>
            <a:r>
              <a:rPr lang="en-US" sz="1800" b="1" dirty="0" smtClean="0">
                <a:solidFill>
                  <a:schemeClr val="tx1"/>
                </a:solidFill>
              </a:rPr>
              <a:t>;</a:t>
            </a:r>
          </a:p>
          <a:p>
            <a:pPr lvl="1" algn="just">
              <a:buFont typeface="Wingdings" pitchFamily="2" charset="2"/>
              <a:buChar char="ü"/>
            </a:pPr>
            <a:r>
              <a:rPr lang="en-US" sz="1800" b="1" dirty="0" err="1" smtClean="0">
                <a:solidFill>
                  <a:schemeClr val="tx1"/>
                </a:solidFill>
              </a:rPr>
              <a:t>Agen</a:t>
            </a:r>
            <a:r>
              <a:rPr lang="ro-RO" sz="1800" b="1" dirty="0" err="1" smtClean="0">
                <a:solidFill>
                  <a:schemeClr val="tx1"/>
                </a:solidFill>
              </a:rPr>
              <a:t>ția</a:t>
            </a:r>
            <a:r>
              <a:rPr lang="ro-RO" sz="1800" b="1" dirty="0" smtClean="0">
                <a:solidFill>
                  <a:schemeClr val="tx1"/>
                </a:solidFill>
              </a:rPr>
              <a:t> pentru Dezvoltare Regională Sud Muntenia</a:t>
            </a:r>
            <a:r>
              <a:rPr lang="ro-RO" sz="2000" b="1" dirty="0" smtClean="0">
                <a:solidFill>
                  <a:schemeClr val="tx1"/>
                </a:solidFill>
                <a:latin typeface="Calibri" pitchFamily="34" charset="0"/>
              </a:rPr>
              <a:t>.</a:t>
            </a:r>
            <a:endParaRPr lang="en-US" sz="2000" b="1" dirty="0" smtClean="0">
              <a:solidFill>
                <a:schemeClr val="tx1"/>
              </a:solidFill>
              <a:latin typeface="Calibri" pitchFamily="34" charset="0"/>
            </a:endParaRPr>
          </a:p>
          <a:p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24600" y="2057400"/>
            <a:ext cx="2514600" cy="32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2" descr="C:\Users\Lidia Ilie\Desktop\1[2]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53200" y="0"/>
            <a:ext cx="2590800" cy="107115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>
          <a:xfrm>
            <a:off x="457200" y="685800"/>
            <a:ext cx="8229600" cy="914400"/>
          </a:xfrm>
        </p:spPr>
        <p:txBody>
          <a:bodyPr/>
          <a:lstStyle/>
          <a:p>
            <a:r>
              <a:rPr lang="ro-RO" sz="2800" b="1" dirty="0" smtClean="0"/>
              <a:t>Activităţile proiectului</a:t>
            </a:r>
            <a:endParaRPr lang="en-US" sz="2800" b="1" dirty="0"/>
          </a:p>
        </p:txBody>
      </p:sp>
      <p:sp>
        <p:nvSpPr>
          <p:cNvPr id="3" name="Substituent conținut 2"/>
          <p:cNvSpPr>
            <a:spLocks noGrp="1"/>
          </p:cNvSpPr>
          <p:nvPr>
            <p:ph idx="1"/>
          </p:nvPr>
        </p:nvSpPr>
        <p:spPr>
          <a:xfrm>
            <a:off x="228600" y="1762224"/>
            <a:ext cx="8458200" cy="3319130"/>
          </a:xfrm>
        </p:spPr>
        <p:txBody>
          <a:bodyPr/>
          <a:lstStyle/>
          <a:p>
            <a:pPr>
              <a:buNone/>
            </a:pPr>
            <a:r>
              <a:rPr lang="ro-RO" sz="1800" dirty="0" smtClean="0"/>
              <a:t>Sunt structurate pe 2 etape:</a:t>
            </a:r>
          </a:p>
          <a:p>
            <a:pPr>
              <a:buNone/>
            </a:pPr>
            <a:endParaRPr lang="ro-RO" sz="1800" dirty="0" smtClean="0"/>
          </a:p>
          <a:p>
            <a:pPr marL="571500" indent="-571500" algn="just">
              <a:buAutoNum type="romanUcPeriod"/>
            </a:pPr>
            <a:r>
              <a:rPr lang="ro-RO" sz="1800" b="1" u="sng" dirty="0" smtClean="0">
                <a:cs typeface="Calibri" pitchFamily="34" charset="0"/>
              </a:rPr>
              <a:t>PRIMA  ETAPĂ:</a:t>
            </a:r>
          </a:p>
          <a:p>
            <a:pPr algn="just">
              <a:buFontTx/>
              <a:buChar char="-"/>
            </a:pPr>
            <a:r>
              <a:rPr lang="ro-RO" sz="1800" dirty="0" smtClean="0">
                <a:cs typeface="Calibri" pitchFamily="34" charset="0"/>
              </a:rPr>
              <a:t>Organizarea a întâlniri de lucru transnaționale în </a:t>
            </a:r>
            <a:r>
              <a:rPr lang="en-US" sz="1800" dirty="0" err="1" smtClean="0">
                <a:cs typeface="Calibri" pitchFamily="34" charset="0"/>
              </a:rPr>
              <a:t>Croa</a:t>
            </a:r>
            <a:r>
              <a:rPr lang="ro-RO" sz="1800" dirty="0" err="1" smtClean="0">
                <a:cs typeface="Calibri" pitchFamily="34" charset="0"/>
              </a:rPr>
              <a:t>ția</a:t>
            </a:r>
            <a:r>
              <a:rPr lang="ro-RO" sz="1800" dirty="0" smtClean="0">
                <a:cs typeface="Calibri" pitchFamily="34" charset="0"/>
              </a:rPr>
              <a:t>, Estonia, România, Suedia</a:t>
            </a:r>
            <a:r>
              <a:rPr lang="en-US" sz="1800" dirty="0" smtClean="0">
                <a:cs typeface="Calibri" pitchFamily="34" charset="0"/>
              </a:rPr>
              <a:t>;</a:t>
            </a:r>
            <a:endParaRPr lang="ro-RO" sz="1800" dirty="0" smtClean="0">
              <a:cs typeface="Calibri" pitchFamily="34" charset="0"/>
            </a:endParaRPr>
          </a:p>
          <a:p>
            <a:pPr algn="just">
              <a:buFontTx/>
              <a:buChar char="-"/>
            </a:pPr>
            <a:r>
              <a:rPr lang="ro-RO" sz="1800" dirty="0" smtClean="0">
                <a:cs typeface="Calibri" pitchFamily="34" charset="0"/>
              </a:rPr>
              <a:t>Organizarea a 4 vizite de studiu la </a:t>
            </a:r>
            <a:r>
              <a:rPr lang="ro-RO" sz="1800" dirty="0" err="1" smtClean="0">
                <a:cs typeface="Calibri" pitchFamily="34" charset="0"/>
              </a:rPr>
              <a:t>orgnizațiile</a:t>
            </a:r>
            <a:r>
              <a:rPr lang="ro-RO" sz="1800" dirty="0" smtClean="0">
                <a:cs typeface="Calibri" pitchFamily="34" charset="0"/>
              </a:rPr>
              <a:t> gazdă</a:t>
            </a:r>
            <a:r>
              <a:rPr lang="en-US" sz="1800" dirty="0" smtClean="0">
                <a:cs typeface="Calibri" pitchFamily="34" charset="0"/>
              </a:rPr>
              <a:t>;</a:t>
            </a:r>
            <a:endParaRPr lang="ro-RO" sz="1800" dirty="0" smtClean="0">
              <a:cs typeface="Calibri" pitchFamily="34" charset="0"/>
            </a:endParaRPr>
          </a:p>
          <a:p>
            <a:pPr algn="just">
              <a:buFontTx/>
              <a:buChar char="-"/>
            </a:pPr>
            <a:r>
              <a:rPr lang="ro-RO" sz="1800" dirty="0" smtClean="0">
                <a:cs typeface="Calibri" pitchFamily="34" charset="0"/>
              </a:rPr>
              <a:t>Organizarea a 4 întâlniri a grupurilor de </a:t>
            </a:r>
            <a:r>
              <a:rPr lang="ro-RO" sz="1800" dirty="0" err="1" smtClean="0">
                <a:cs typeface="Calibri" pitchFamily="34" charset="0"/>
              </a:rPr>
              <a:t>stakeholderi</a:t>
            </a:r>
            <a:r>
              <a:rPr lang="ro-RO" sz="1800" dirty="0" smtClean="0">
                <a:cs typeface="Calibri" pitchFamily="34" charset="0"/>
              </a:rPr>
              <a:t>;</a:t>
            </a:r>
            <a:endParaRPr lang="en-US" sz="1800" dirty="0" smtClean="0">
              <a:cs typeface="Calibri" pitchFamily="34" charset="0"/>
            </a:endParaRPr>
          </a:p>
          <a:p>
            <a:pPr algn="just">
              <a:buFontTx/>
              <a:buChar char="-"/>
            </a:pPr>
            <a:r>
              <a:rPr lang="en-US" sz="1800" dirty="0" err="1" smtClean="0">
                <a:cs typeface="Calibri" pitchFamily="34" charset="0"/>
              </a:rPr>
              <a:t>Elaborarea</a:t>
            </a:r>
            <a:r>
              <a:rPr lang="en-US" sz="1800" dirty="0" smtClean="0">
                <a:cs typeface="Calibri" pitchFamily="34" charset="0"/>
              </a:rPr>
              <a:t> </a:t>
            </a:r>
            <a:r>
              <a:rPr lang="en-US" sz="1800" dirty="0" err="1" smtClean="0">
                <a:cs typeface="Calibri" pitchFamily="34" charset="0"/>
              </a:rPr>
              <a:t>unei</a:t>
            </a:r>
            <a:r>
              <a:rPr lang="en-US" sz="1800" dirty="0" smtClean="0">
                <a:cs typeface="Calibri" pitchFamily="34" charset="0"/>
              </a:rPr>
              <a:t> </a:t>
            </a:r>
            <a:r>
              <a:rPr lang="ro-RO" sz="1800" dirty="0" smtClean="0">
                <a:cs typeface="Calibri" pitchFamily="34" charset="0"/>
              </a:rPr>
              <a:t>A</a:t>
            </a:r>
            <a:r>
              <a:rPr lang="en-US" sz="1800" dirty="0" err="1" smtClean="0">
                <a:cs typeface="Calibri" pitchFamily="34" charset="0"/>
              </a:rPr>
              <a:t>nalize</a:t>
            </a:r>
            <a:r>
              <a:rPr lang="en-US" sz="1800" dirty="0" smtClean="0">
                <a:cs typeface="Calibri" pitchFamily="34" charset="0"/>
              </a:rPr>
              <a:t> </a:t>
            </a:r>
            <a:r>
              <a:rPr lang="en-US" sz="1800" dirty="0" err="1" smtClean="0">
                <a:cs typeface="Calibri" pitchFamily="34" charset="0"/>
              </a:rPr>
              <a:t>comune</a:t>
            </a:r>
            <a:r>
              <a:rPr lang="en-US" sz="1800" dirty="0" smtClean="0">
                <a:cs typeface="Calibri" pitchFamily="34" charset="0"/>
              </a:rPr>
              <a:t> </a:t>
            </a:r>
            <a:r>
              <a:rPr lang="en-US" sz="1800" dirty="0" err="1" smtClean="0">
                <a:cs typeface="Calibri" pitchFamily="34" charset="0"/>
              </a:rPr>
              <a:t>privind</a:t>
            </a:r>
            <a:r>
              <a:rPr lang="en-US" sz="1800" dirty="0" smtClean="0">
                <a:cs typeface="Calibri" pitchFamily="34" charset="0"/>
              </a:rPr>
              <a:t> </a:t>
            </a:r>
            <a:r>
              <a:rPr lang="en-US" sz="1800" dirty="0" err="1" smtClean="0">
                <a:cs typeface="Calibri" pitchFamily="34" charset="0"/>
              </a:rPr>
              <a:t>situa</a:t>
            </a:r>
            <a:r>
              <a:rPr lang="ro-RO" sz="1800" dirty="0" err="1" smtClean="0">
                <a:cs typeface="Calibri" pitchFamily="34" charset="0"/>
              </a:rPr>
              <a:t>ția</a:t>
            </a:r>
            <a:r>
              <a:rPr lang="ro-RO" sz="1800" dirty="0" smtClean="0">
                <a:cs typeface="Calibri" pitchFamily="34" charset="0"/>
              </a:rPr>
              <a:t> locuințelor sociale în statele partenere în proiect</a:t>
            </a:r>
            <a:r>
              <a:rPr lang="en-US" sz="1800" dirty="0" smtClean="0">
                <a:cs typeface="Calibri" pitchFamily="34" charset="0"/>
              </a:rPr>
              <a:t>;</a:t>
            </a:r>
            <a:endParaRPr lang="ro-RO" sz="1800" dirty="0" smtClean="0">
              <a:cs typeface="Calibri" pitchFamily="34" charset="0"/>
            </a:endParaRPr>
          </a:p>
          <a:p>
            <a:pPr algn="just">
              <a:buFontTx/>
              <a:buChar char="-"/>
            </a:pPr>
            <a:r>
              <a:rPr lang="ro-RO" sz="1800" dirty="0" smtClean="0">
                <a:cs typeface="Calibri" pitchFamily="34" charset="0"/>
              </a:rPr>
              <a:t>Elaborarea unui Ghid de Bune Practici</a:t>
            </a:r>
            <a:r>
              <a:rPr lang="en-US" sz="1800" dirty="0" smtClean="0">
                <a:cs typeface="Calibri" pitchFamily="34" charset="0"/>
              </a:rPr>
              <a:t>;</a:t>
            </a:r>
          </a:p>
          <a:p>
            <a:pPr algn="just">
              <a:buFontTx/>
              <a:buChar char="-"/>
            </a:pPr>
            <a:r>
              <a:rPr lang="en-US" sz="1800" dirty="0" err="1" smtClean="0">
                <a:cs typeface="Calibri" pitchFamily="34" charset="0"/>
              </a:rPr>
              <a:t>Elaborarea</a:t>
            </a:r>
            <a:r>
              <a:rPr lang="en-US" sz="1800" dirty="0" smtClean="0">
                <a:cs typeface="Calibri" pitchFamily="34" charset="0"/>
              </a:rPr>
              <a:t> </a:t>
            </a:r>
            <a:r>
              <a:rPr lang="en-US" sz="1800" dirty="0" err="1" smtClean="0">
                <a:cs typeface="Calibri" pitchFamily="34" charset="0"/>
              </a:rPr>
              <a:t>unui</a:t>
            </a:r>
            <a:r>
              <a:rPr lang="en-US" sz="1800" dirty="0" smtClean="0">
                <a:cs typeface="Calibri" pitchFamily="34" charset="0"/>
              </a:rPr>
              <a:t> </a:t>
            </a:r>
            <a:r>
              <a:rPr lang="en-US" sz="1800" dirty="0" err="1" smtClean="0">
                <a:cs typeface="Calibri" pitchFamily="34" charset="0"/>
              </a:rPr>
              <a:t>Raport</a:t>
            </a:r>
            <a:r>
              <a:rPr lang="en-US" sz="1800" dirty="0" smtClean="0">
                <a:cs typeface="Calibri" pitchFamily="34" charset="0"/>
              </a:rPr>
              <a:t> </a:t>
            </a:r>
            <a:r>
              <a:rPr lang="en-US" sz="1800" dirty="0" err="1" smtClean="0">
                <a:cs typeface="Calibri" pitchFamily="34" charset="0"/>
              </a:rPr>
              <a:t>privind</a:t>
            </a:r>
            <a:r>
              <a:rPr lang="en-US" sz="1800" dirty="0" smtClean="0">
                <a:cs typeface="Calibri" pitchFamily="34" charset="0"/>
              </a:rPr>
              <a:t> </a:t>
            </a:r>
            <a:r>
              <a:rPr lang="en-US" sz="1800" dirty="0" err="1" smtClean="0">
                <a:cs typeface="Calibri" pitchFamily="34" charset="0"/>
              </a:rPr>
              <a:t>Recomand</a:t>
            </a:r>
            <a:r>
              <a:rPr lang="ro-RO" sz="1800" dirty="0" err="1" smtClean="0">
                <a:cs typeface="Calibri" pitchFamily="34" charset="0"/>
              </a:rPr>
              <a:t>ările</a:t>
            </a:r>
            <a:r>
              <a:rPr lang="ro-RO" sz="1800" dirty="0" smtClean="0">
                <a:cs typeface="Calibri" pitchFamily="34" charset="0"/>
              </a:rPr>
              <a:t> de Politici</a:t>
            </a:r>
            <a:r>
              <a:rPr lang="en-US" sz="1800" dirty="0" smtClean="0">
                <a:cs typeface="Calibri" pitchFamily="34" charset="0"/>
              </a:rPr>
              <a:t>;</a:t>
            </a:r>
            <a:endParaRPr lang="ro-RO" sz="1800" dirty="0" smtClean="0">
              <a:cs typeface="Calibri" pitchFamily="34" charset="0"/>
            </a:endParaRPr>
          </a:p>
          <a:p>
            <a:pPr algn="just">
              <a:buFontTx/>
              <a:buChar char="-"/>
            </a:pPr>
            <a:r>
              <a:rPr lang="ro-RO" sz="1800" dirty="0" smtClean="0">
                <a:cs typeface="Calibri" pitchFamily="34" charset="0"/>
              </a:rPr>
              <a:t>Elaborarea a 6 Planuri Locale de Acțiune;</a:t>
            </a:r>
          </a:p>
          <a:p>
            <a:pPr marL="0" indent="0" algn="just">
              <a:buNone/>
            </a:pPr>
            <a:r>
              <a:rPr lang="ro-RO" sz="1800" b="1" dirty="0" smtClean="0">
                <a:cs typeface="Calibri" pitchFamily="34" charset="0"/>
              </a:rPr>
              <a:t>I</a:t>
            </a:r>
            <a:r>
              <a:rPr lang="ro-RO" sz="1800" dirty="0" smtClean="0">
                <a:cs typeface="Calibri" pitchFamily="34" charset="0"/>
              </a:rPr>
              <a:t>I. </a:t>
            </a:r>
            <a:r>
              <a:rPr lang="ro-RO" sz="1800" b="1" u="sng" dirty="0" smtClean="0"/>
              <a:t>A </a:t>
            </a:r>
            <a:r>
              <a:rPr lang="ro-RO" sz="1800" b="1" u="sng" dirty="0"/>
              <a:t>DOUA ETAPĂ</a:t>
            </a:r>
            <a:r>
              <a:rPr lang="vi-VN" sz="1800" b="1" u="sng" dirty="0"/>
              <a:t> </a:t>
            </a:r>
            <a:r>
              <a:rPr lang="ro-RO" sz="1800" dirty="0"/>
              <a:t>– </a:t>
            </a:r>
            <a:r>
              <a:rPr lang="ro-RO" sz="1800" dirty="0" smtClean="0"/>
              <a:t>M</a:t>
            </a:r>
            <a:r>
              <a:rPr lang="vi-VN" sz="1800" dirty="0" smtClean="0"/>
              <a:t>onitoriz</a:t>
            </a:r>
            <a:r>
              <a:rPr lang="ro-RO" sz="1800" dirty="0" err="1"/>
              <a:t>area</a:t>
            </a:r>
            <a:r>
              <a:rPr lang="vi-VN" sz="1800" dirty="0"/>
              <a:t> </a:t>
            </a:r>
            <a:r>
              <a:rPr lang="vi-VN" sz="1800" dirty="0" smtClean="0"/>
              <a:t>Planu</a:t>
            </a:r>
            <a:r>
              <a:rPr lang="ro-RO" sz="1800" dirty="0" err="1" smtClean="0"/>
              <a:t>rilor</a:t>
            </a:r>
            <a:r>
              <a:rPr lang="ro-RO" sz="1800" dirty="0" smtClean="0"/>
              <a:t> </a:t>
            </a:r>
            <a:r>
              <a:rPr lang="vi-VN" sz="1800" dirty="0"/>
              <a:t>de </a:t>
            </a:r>
            <a:r>
              <a:rPr lang="vi-VN" sz="1800" dirty="0" smtClean="0"/>
              <a:t>Acţiune</a:t>
            </a:r>
            <a:r>
              <a:rPr lang="ro-RO" sz="1800" dirty="0" smtClean="0"/>
              <a:t>.</a:t>
            </a:r>
            <a:endParaRPr lang="en-US" sz="1800" dirty="0"/>
          </a:p>
          <a:p>
            <a:pPr marL="0" indent="0" algn="just">
              <a:buNone/>
            </a:pPr>
            <a:endParaRPr lang="ro-RO" sz="1400" dirty="0" smtClean="0">
              <a:solidFill>
                <a:schemeClr val="tx1"/>
              </a:solidFill>
            </a:endParaRPr>
          </a:p>
          <a:p>
            <a:pPr marL="285750" indent="-285750" algn="just">
              <a:buNone/>
            </a:pPr>
            <a:endParaRPr lang="ro-RO" sz="1800" dirty="0" smtClean="0">
              <a:solidFill>
                <a:schemeClr val="tx1"/>
              </a:solidFill>
            </a:endParaRPr>
          </a:p>
          <a:p>
            <a:pPr marL="285750" indent="-285750" algn="just">
              <a:buNone/>
            </a:pPr>
            <a:endParaRPr lang="ro-RO" sz="1800" dirty="0" smtClean="0"/>
          </a:p>
          <a:p>
            <a:pPr marL="285750" indent="-285750" algn="just">
              <a:buNone/>
            </a:pPr>
            <a:endParaRPr lang="vi-VN" sz="1800" dirty="0" smtClean="0">
              <a:solidFill>
                <a:schemeClr val="tx1"/>
              </a:solidFill>
            </a:endParaRPr>
          </a:p>
          <a:p>
            <a:pPr marL="285750" indent="-285750" algn="just">
              <a:buNone/>
            </a:pPr>
            <a:endParaRPr lang="ro-RO" i="1" dirty="0" smtClean="0">
              <a:solidFill>
                <a:schemeClr val="tx1"/>
              </a:solidFill>
              <a:latin typeface="Calibri" panose="020F0502020204030204" pitchFamily="34" charset="0"/>
            </a:endParaRPr>
          </a:p>
          <a:p>
            <a:pPr marL="285750" indent="-285750" algn="just">
              <a:buNone/>
            </a:pPr>
            <a:endParaRPr lang="en-US" dirty="0"/>
          </a:p>
        </p:txBody>
      </p:sp>
      <p:pic>
        <p:nvPicPr>
          <p:cNvPr id="5" name="Picture 2" descr="C:\Users\Lidia Ilie\Desktop\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81800" y="4800600"/>
            <a:ext cx="2209799" cy="1556859"/>
          </a:xfrm>
          <a:prstGeom prst="rect">
            <a:avLst/>
          </a:prstGeom>
          <a:noFill/>
        </p:spPr>
      </p:pic>
      <p:pic>
        <p:nvPicPr>
          <p:cNvPr id="6" name="Picture 2" descr="C:\Users\Lidia Ilie\Desktop\1[2]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53200" y="0"/>
            <a:ext cx="2590800" cy="107115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081881"/>
            <a:ext cx="8229600" cy="731838"/>
          </a:xfrm>
        </p:spPr>
        <p:txBody>
          <a:bodyPr/>
          <a:lstStyle/>
          <a:p>
            <a:pPr>
              <a:defRPr/>
            </a:pPr>
            <a:r>
              <a:rPr lang="ro-RO" b="1" dirty="0" smtClean="0">
                <a:solidFill>
                  <a:srgbClr val="3333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/>
            </a:r>
            <a:br>
              <a:rPr lang="ro-RO" b="1" dirty="0" smtClean="0">
                <a:solidFill>
                  <a:srgbClr val="3333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en-US" b="1" dirty="0" smtClean="0">
                <a:solidFill>
                  <a:srgbClr val="3333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/>
            </a:r>
            <a:br>
              <a:rPr lang="en-US" b="1" dirty="0" smtClean="0">
                <a:solidFill>
                  <a:srgbClr val="3333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ro-RO" sz="2400" b="1" dirty="0" smtClean="0"/>
              <a:t>Activităţile </a:t>
            </a:r>
            <a:r>
              <a:rPr lang="ro-RO" sz="2200" b="1" dirty="0" smtClean="0"/>
              <a:t>implementate</a:t>
            </a:r>
            <a:r>
              <a:rPr lang="ro-RO" sz="2400" b="1" dirty="0" smtClean="0"/>
              <a:t> în perioada </a:t>
            </a:r>
            <a:br>
              <a:rPr lang="ro-RO" sz="2400" b="1" dirty="0" smtClean="0"/>
            </a:br>
            <a:r>
              <a:rPr lang="ro-RO" sz="2400" b="1" dirty="0" smtClean="0"/>
              <a:t>Ianuarie – Noiembrie 2017</a:t>
            </a: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ro-RO" dirty="0" smtClean="0"/>
              <a:t/>
            </a:r>
            <a:br>
              <a:rPr lang="ro-RO" dirty="0" smtClean="0"/>
            </a:br>
            <a:endParaRPr lang="en-US" dirty="0"/>
          </a:p>
        </p:txBody>
      </p:sp>
      <p:sp>
        <p:nvSpPr>
          <p:cNvPr id="14339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828800"/>
            <a:ext cx="7924800" cy="4876800"/>
          </a:xfrm>
        </p:spPr>
        <p:txBody>
          <a:bodyPr/>
          <a:lstStyle/>
          <a:p>
            <a:pPr>
              <a:buFontTx/>
              <a:buNone/>
            </a:pPr>
            <a:endParaRPr lang="en-US" altLang="ro-RO" sz="2000" b="1" dirty="0" smtClean="0"/>
          </a:p>
          <a:p>
            <a:pPr algn="just"/>
            <a:r>
              <a:rPr lang="ro-RO" altLang="ro-RO" sz="2200" b="1" dirty="0" smtClean="0"/>
              <a:t>Aprilie</a:t>
            </a:r>
            <a:r>
              <a:rPr lang="ro-RO" altLang="ro-RO" sz="2200" dirty="0" smtClean="0"/>
              <a:t> </a:t>
            </a:r>
            <a:r>
              <a:rPr lang="ro-RO" altLang="ro-RO" sz="2200" b="1" dirty="0" smtClean="0"/>
              <a:t>–</a:t>
            </a:r>
            <a:r>
              <a:rPr lang="ro-RO" altLang="ro-RO" sz="2200" dirty="0" smtClean="0"/>
              <a:t> </a:t>
            </a:r>
            <a:r>
              <a:rPr lang="ro-RO" altLang="ro-RO" sz="2200" b="1" dirty="0" smtClean="0"/>
              <a:t>Iunie 2017 </a:t>
            </a:r>
            <a:r>
              <a:rPr lang="ro-RO" altLang="ro-RO" sz="2200" dirty="0" smtClean="0"/>
              <a:t>– </a:t>
            </a:r>
            <a:r>
              <a:rPr lang="en-US" altLang="ro-RO" sz="2200" dirty="0" smtClean="0"/>
              <a:t>D</a:t>
            </a:r>
            <a:r>
              <a:rPr lang="ro-RO" altLang="ro-RO" sz="2200" dirty="0" err="1" smtClean="0"/>
              <a:t>emarare</a:t>
            </a:r>
            <a:r>
              <a:rPr lang="ro-RO" altLang="ro-RO" sz="2200" dirty="0" smtClean="0"/>
              <a:t> procedură înlocuire partener din proiect – Primăria Mizil;</a:t>
            </a:r>
          </a:p>
          <a:p>
            <a:pPr algn="just"/>
            <a:r>
              <a:rPr lang="ro-RO" altLang="ro-RO" sz="2200" b="1" dirty="0" smtClean="0"/>
              <a:t>August –</a:t>
            </a:r>
            <a:r>
              <a:rPr lang="en-US" altLang="ro-RO" sz="2200" b="1" dirty="0" smtClean="0"/>
              <a:t> </a:t>
            </a:r>
            <a:r>
              <a:rPr lang="ro-RO" altLang="ro-RO" sz="2200" b="1" dirty="0" smtClean="0"/>
              <a:t>Septembrie 2017 </a:t>
            </a:r>
            <a:r>
              <a:rPr lang="ro-RO" altLang="ro-RO" sz="2200" dirty="0" smtClean="0"/>
              <a:t>– </a:t>
            </a:r>
            <a:r>
              <a:rPr lang="en-US" altLang="ro-RO" sz="2200" dirty="0" smtClean="0"/>
              <a:t>E</a:t>
            </a:r>
            <a:r>
              <a:rPr lang="ro-RO" altLang="ro-RO" sz="2200" dirty="0" err="1" smtClean="0"/>
              <a:t>laborare</a:t>
            </a:r>
            <a:r>
              <a:rPr lang="ro-RO" altLang="ro-RO" sz="2200" dirty="0" smtClean="0"/>
              <a:t> </a:t>
            </a:r>
            <a:r>
              <a:rPr lang="ro-RO" sz="2200" dirty="0" smtClean="0"/>
              <a:t>analiză privind situația locuințelor sociale  în regiunea Sud Muntenia</a:t>
            </a:r>
            <a:r>
              <a:rPr lang="en-US" sz="2200" dirty="0" smtClean="0"/>
              <a:t>;</a:t>
            </a:r>
            <a:endParaRPr lang="ro-RO" altLang="ro-RO" sz="2200" b="1" dirty="0" smtClean="0"/>
          </a:p>
          <a:p>
            <a:pPr>
              <a:buFontTx/>
              <a:buNone/>
            </a:pPr>
            <a:r>
              <a:rPr lang="ro-RO" altLang="ro-RO" sz="2400" b="1" dirty="0" smtClean="0"/>
              <a:t> </a:t>
            </a:r>
          </a:p>
          <a:p>
            <a:endParaRPr lang="en-US" altLang="ro-RO" dirty="0" smtClean="0"/>
          </a:p>
        </p:txBody>
      </p:sp>
      <p:pic>
        <p:nvPicPr>
          <p:cNvPr id="14340" name="Picture 3" descr="D:\ADR\Social Green\Poze Varazdin\IMG_769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8680" y="4114800"/>
            <a:ext cx="2874945" cy="2155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1" name="Picture 2" descr="D:\ADR\Social Green\Poze Varazdin\image1.jpe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209232" y="4086593"/>
            <a:ext cx="2743200" cy="2198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2" name="Picture 2" descr="D:\ADR\Social Green\Poze Varazdin\20170927_10120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367587" y="4114800"/>
            <a:ext cx="2663825" cy="220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" descr="C:\Users\Lidia Ilie\Desktop\1[2]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563740" y="0"/>
            <a:ext cx="2580260" cy="1066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6862" y="2209800"/>
            <a:ext cx="8229600" cy="1600200"/>
          </a:xfrm>
        </p:spPr>
        <p:txBody>
          <a:bodyPr/>
          <a:lstStyle/>
          <a:p>
            <a:r>
              <a:rPr lang="ro-RO" altLang="ro-RO" sz="2200" b="1" dirty="0"/>
              <a:t>26</a:t>
            </a:r>
            <a:r>
              <a:rPr lang="ro-RO" altLang="ro-RO" sz="2200" dirty="0"/>
              <a:t> </a:t>
            </a:r>
            <a:r>
              <a:rPr lang="ro-RO" altLang="ro-RO" sz="2200" b="1" dirty="0"/>
              <a:t>–</a:t>
            </a:r>
            <a:r>
              <a:rPr lang="ro-RO" altLang="ro-RO" sz="2200" dirty="0"/>
              <a:t> </a:t>
            </a:r>
            <a:r>
              <a:rPr lang="ro-RO" altLang="ro-RO" sz="2200" b="1" dirty="0"/>
              <a:t>28 Septembrie 2017, </a:t>
            </a:r>
            <a:r>
              <a:rPr lang="ro-RO" altLang="ro-RO" sz="2200" b="1" dirty="0" err="1"/>
              <a:t>Varazdin</a:t>
            </a:r>
            <a:r>
              <a:rPr lang="ro-RO" altLang="ro-RO" sz="2200" b="1" dirty="0"/>
              <a:t>, Croația </a:t>
            </a:r>
            <a:r>
              <a:rPr lang="ro-RO" altLang="ro-RO" sz="2200" dirty="0"/>
              <a:t>– Participare la al treilea workshop transnațional și la vizita de studiu;</a:t>
            </a:r>
          </a:p>
          <a:p>
            <a:pPr algn="just"/>
            <a:r>
              <a:rPr lang="ro-RO" sz="2200" b="1" dirty="0" smtClean="0"/>
              <a:t>13 Noiembrie 2017, Călărași, România</a:t>
            </a:r>
            <a:r>
              <a:rPr lang="ro-RO" sz="2200" dirty="0" smtClean="0"/>
              <a:t> – Organizarea primei întâlniri a grupului de </a:t>
            </a:r>
            <a:r>
              <a:rPr lang="ro-RO" sz="2200" dirty="0" err="1" smtClean="0"/>
              <a:t>stakeholderi</a:t>
            </a:r>
            <a:r>
              <a:rPr lang="ro-RO" sz="2200" dirty="0" smtClean="0"/>
              <a:t>;</a:t>
            </a:r>
            <a:endParaRPr lang="en-US" sz="2200" dirty="0"/>
          </a:p>
        </p:txBody>
      </p:sp>
      <p:sp>
        <p:nvSpPr>
          <p:cNvPr id="5" name="Rectangle 4"/>
          <p:cNvSpPr/>
          <p:nvPr/>
        </p:nvSpPr>
        <p:spPr>
          <a:xfrm>
            <a:off x="1295400" y="1143000"/>
            <a:ext cx="62484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o-RO" sz="2400" b="1" dirty="0" err="1"/>
              <a:t>Activităţile</a:t>
            </a:r>
            <a:r>
              <a:rPr lang="ro-RO" sz="2400" b="1" dirty="0"/>
              <a:t> implementate în perioada </a:t>
            </a:r>
            <a:br>
              <a:rPr lang="ro-RO" sz="2400" b="1" dirty="0"/>
            </a:br>
            <a:r>
              <a:rPr lang="ro-RO" sz="2400" b="1" dirty="0"/>
              <a:t>Ianuarie – Noiembrie 2017</a:t>
            </a:r>
            <a:r>
              <a:rPr lang="en-US" sz="2400" dirty="0"/>
              <a:t/>
            </a:r>
            <a:br>
              <a:rPr lang="en-US" sz="2400" dirty="0"/>
            </a:br>
            <a:endParaRPr lang="en-US" sz="2400" dirty="0"/>
          </a:p>
        </p:txBody>
      </p:sp>
      <p:pic>
        <p:nvPicPr>
          <p:cNvPr id="6" name="Picture 2" descr="C:\Users\Lidia Ilie\Desktop\1[2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81800" y="0"/>
            <a:ext cx="2362200" cy="976645"/>
          </a:xfrm>
          <a:prstGeom prst="rect">
            <a:avLst/>
          </a:prstGeom>
          <a:noFill/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135762" y="4185063"/>
            <a:ext cx="2971800" cy="2220935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4191000"/>
            <a:ext cx="3071125" cy="2214998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172199" y="4185063"/>
            <a:ext cx="2971800" cy="2209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07083032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>
          <a:xfrm>
            <a:off x="304800" y="1257300"/>
            <a:ext cx="8229600" cy="457200"/>
          </a:xfrm>
        </p:spPr>
        <p:txBody>
          <a:bodyPr/>
          <a:lstStyle/>
          <a:p>
            <a:r>
              <a:rPr lang="en-US" sz="2400" b="1" dirty="0" smtClean="0">
                <a:solidFill>
                  <a:srgbClr val="0070C0"/>
                </a:solidFill>
              </a:rPr>
              <a:t/>
            </a:r>
            <a:br>
              <a:rPr lang="en-US" sz="2400" b="1" dirty="0" smtClean="0">
                <a:solidFill>
                  <a:srgbClr val="0070C0"/>
                </a:solidFill>
              </a:rPr>
            </a:br>
            <a:r>
              <a:rPr lang="ro-RO" sz="2400" b="1" dirty="0" smtClean="0">
                <a:solidFill>
                  <a:srgbClr val="0070C0"/>
                </a:solidFill>
              </a:rPr>
              <a:t>4. Proiectul </a:t>
            </a:r>
            <a:r>
              <a:rPr lang="ro-RO" sz="2400" b="1" dirty="0">
                <a:solidFill>
                  <a:srgbClr val="0070C0"/>
                </a:solidFill>
              </a:rPr>
              <a:t>SENSES </a:t>
            </a:r>
            <a:r>
              <a:rPr lang="ro-RO" sz="2400" b="1" dirty="0" smtClean="0">
                <a:solidFill>
                  <a:srgbClr val="0070C0"/>
                </a:solidFill>
              </a:rPr>
              <a:t> </a:t>
            </a:r>
            <a:r>
              <a:rPr lang="ro-RO" sz="2400" b="1" dirty="0">
                <a:solidFill>
                  <a:srgbClr val="0070C0"/>
                </a:solidFill>
              </a:rPr>
              <a:t>– </a:t>
            </a:r>
            <a:r>
              <a:rPr lang="ro-RO" sz="2400" b="1" dirty="0" smtClean="0">
                <a:solidFill>
                  <a:srgbClr val="0070C0"/>
                </a:solidFill>
              </a:rPr>
              <a:t>Programul Transnațional Dunărea</a:t>
            </a:r>
            <a:br>
              <a:rPr lang="ro-RO" sz="2400" b="1" dirty="0" smtClean="0">
                <a:solidFill>
                  <a:srgbClr val="0070C0"/>
                </a:solidFill>
              </a:rPr>
            </a:br>
            <a:r>
              <a:rPr lang="en-US" sz="2400" b="1" dirty="0"/>
              <a:t/>
            </a:r>
            <a:br>
              <a:rPr lang="en-US" sz="2400" b="1" dirty="0"/>
            </a:br>
            <a:endParaRPr lang="en-US" sz="2400" b="1" dirty="0"/>
          </a:p>
        </p:txBody>
      </p:sp>
      <p:sp>
        <p:nvSpPr>
          <p:cNvPr id="3" name="Substituent conținut 2"/>
          <p:cNvSpPr>
            <a:spLocks noGrp="1"/>
          </p:cNvSpPr>
          <p:nvPr>
            <p:ph idx="1"/>
          </p:nvPr>
        </p:nvSpPr>
        <p:spPr>
          <a:xfrm>
            <a:off x="443023" y="1485900"/>
            <a:ext cx="5943600" cy="4373563"/>
          </a:xfrm>
        </p:spPr>
        <p:txBody>
          <a:bodyPr/>
          <a:lstStyle/>
          <a:p>
            <a:pPr algn="just">
              <a:buNone/>
            </a:pPr>
            <a:endParaRPr lang="ro-RO" sz="1800" b="1" dirty="0" smtClean="0"/>
          </a:p>
          <a:p>
            <a:r>
              <a:rPr lang="vi-VN" sz="1800" b="1" dirty="0" smtClean="0"/>
              <a:t>Programul de finanțare </a:t>
            </a:r>
            <a:r>
              <a:rPr lang="vi-VN" sz="1800" dirty="0" smtClean="0"/>
              <a:t>- Programul Transnațional Dunărea, Axa prioritară 1: Inovare și responsabilitate socială în Regiunea Dunării</a:t>
            </a:r>
            <a:endParaRPr lang="ro-RO" sz="1800" dirty="0" smtClean="0"/>
          </a:p>
          <a:p>
            <a:pPr>
              <a:buNone/>
            </a:pPr>
            <a:endParaRPr lang="ro-RO" sz="1800" dirty="0" smtClean="0"/>
          </a:p>
          <a:p>
            <a:r>
              <a:rPr lang="ro-RO" sz="1800" b="1" dirty="0" smtClean="0"/>
              <a:t>Perioada de implementare </a:t>
            </a:r>
            <a:r>
              <a:rPr lang="ro-RO" sz="1800" dirty="0" smtClean="0"/>
              <a:t>: </a:t>
            </a:r>
            <a:r>
              <a:rPr lang="ro-RO" sz="1800" b="1" dirty="0" smtClean="0"/>
              <a:t>30 luni </a:t>
            </a:r>
            <a:r>
              <a:rPr lang="ro-RO" sz="1800" dirty="0" smtClean="0"/>
              <a:t>- </a:t>
            </a:r>
            <a:r>
              <a:rPr lang="vi-VN" sz="1800" dirty="0" smtClean="0">
                <a:latin typeface="Montserrat"/>
              </a:rPr>
              <a:t>01.01.2017 – 30.06.2019</a:t>
            </a:r>
            <a:r>
              <a:rPr lang="ro-RO" sz="1800" dirty="0" smtClean="0">
                <a:latin typeface="Montserrat"/>
              </a:rPr>
              <a:t>;</a:t>
            </a:r>
            <a:endParaRPr lang="ro-RO" sz="1800" dirty="0">
              <a:latin typeface="Montserrat"/>
            </a:endParaRPr>
          </a:p>
          <a:p>
            <a:r>
              <a:rPr lang="ro-RO" sz="1800" b="1" dirty="0" smtClean="0">
                <a:latin typeface="Montserrat"/>
              </a:rPr>
              <a:t>Buget total proiect</a:t>
            </a:r>
            <a:r>
              <a:rPr lang="ro-RO" sz="1800" dirty="0" smtClean="0">
                <a:latin typeface="Montserrat"/>
              </a:rPr>
              <a:t> - 1.530.777,5 euro din care </a:t>
            </a:r>
            <a:r>
              <a:rPr lang="ro-RO" sz="1800" b="1" dirty="0" smtClean="0">
                <a:latin typeface="Montserrat"/>
              </a:rPr>
              <a:t>buget ADRSM </a:t>
            </a:r>
            <a:r>
              <a:rPr lang="ro-RO" sz="1800" dirty="0" smtClean="0">
                <a:latin typeface="Montserrat"/>
              </a:rPr>
              <a:t>- 132.097,62 euro;</a:t>
            </a:r>
          </a:p>
          <a:p>
            <a:r>
              <a:rPr lang="ro-RO" sz="1800" b="1" dirty="0" smtClean="0">
                <a:cs typeface="Arial" pitchFamily="34" charset="0"/>
              </a:rPr>
              <a:t>C</a:t>
            </a:r>
            <a:r>
              <a:rPr lang="vi-VN" sz="1800" b="1" dirty="0">
                <a:cs typeface="Arial" pitchFamily="34" charset="0"/>
              </a:rPr>
              <a:t>rearea unei rețele transnaționale</a:t>
            </a:r>
            <a:r>
              <a:rPr lang="vi-VN" sz="1800" dirty="0">
                <a:cs typeface="Arial" pitchFamily="34" charset="0"/>
              </a:rPr>
              <a:t> de 600-800 de membri din regiunea Dunării, </a:t>
            </a:r>
            <a:r>
              <a:rPr lang="ro-RO" sz="1800" dirty="0">
                <a:cs typeface="Arial" pitchFamily="34" charset="0"/>
              </a:rPr>
              <a:t>din care vor face parte: </a:t>
            </a:r>
            <a:r>
              <a:rPr lang="vi-VN" sz="1800" i="1" dirty="0">
                <a:cs typeface="Arial" pitchFamily="34" charset="0"/>
              </a:rPr>
              <a:t>întreprinderi sociale; întreprinderi responsabile social; investitori </a:t>
            </a:r>
            <a:r>
              <a:rPr lang="ro-RO" sz="1800" i="1" dirty="0">
                <a:cs typeface="Arial" pitchFamily="34" charset="0"/>
              </a:rPr>
              <a:t>în domeniul social</a:t>
            </a:r>
            <a:r>
              <a:rPr lang="vi-VN" sz="1800" i="1" dirty="0">
                <a:cs typeface="Arial" pitchFamily="34" charset="0"/>
              </a:rPr>
              <a:t>; factori de decizie; mediul academic;</a:t>
            </a:r>
            <a:r>
              <a:rPr lang="ro-RO" sz="1800" i="1" dirty="0">
                <a:cs typeface="Arial" pitchFamily="34" charset="0"/>
              </a:rPr>
              <a:t> </a:t>
            </a:r>
            <a:r>
              <a:rPr lang="vi-VN" sz="1800" i="1" dirty="0">
                <a:cs typeface="Arial" pitchFamily="34" charset="0"/>
              </a:rPr>
              <a:t>ONG-uri. </a:t>
            </a:r>
            <a:endParaRPr lang="ro-RO" sz="1800" i="1" dirty="0">
              <a:cs typeface="Arial" pitchFamily="34" charset="0"/>
            </a:endParaRPr>
          </a:p>
          <a:p>
            <a:pPr indent="-257175" algn="just">
              <a:buFont typeface="Wingdings" panose="05000000000000000000" pitchFamily="2" charset="2"/>
              <a:buChar char="§"/>
            </a:pPr>
            <a:endParaRPr lang="ro-RO" sz="1800" dirty="0" smtClean="0">
              <a:latin typeface="Montserrat"/>
            </a:endParaRPr>
          </a:p>
        </p:txBody>
      </p:sp>
      <p:pic>
        <p:nvPicPr>
          <p:cNvPr id="4" name="Picture 2" descr="C:\Users\Geanina Magureanu\Desktop\sensesproject_po-1502446203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00800" y="1752600"/>
            <a:ext cx="2743200" cy="4270412"/>
          </a:xfrm>
          <a:prstGeom prst="rect">
            <a:avLst/>
          </a:prstGeom>
          <a:noFill/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239000" y="0"/>
            <a:ext cx="1905000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305800" cy="838200"/>
          </a:xfrm>
        </p:spPr>
        <p:txBody>
          <a:bodyPr/>
          <a:lstStyle/>
          <a:p>
            <a:pPr algn="ctr"/>
            <a:r>
              <a:rPr lang="ro-RO" sz="2400" b="1" dirty="0" smtClean="0"/>
              <a:t>Consorţiul proiectului</a:t>
            </a:r>
            <a:endParaRPr lang="en-US" sz="2400" b="1" dirty="0"/>
          </a:p>
        </p:txBody>
      </p:sp>
      <p:sp>
        <p:nvSpPr>
          <p:cNvPr id="3" name="Substituent conținut 2"/>
          <p:cNvSpPr>
            <a:spLocks noGrp="1"/>
          </p:cNvSpPr>
          <p:nvPr>
            <p:ph idx="1"/>
          </p:nvPr>
        </p:nvSpPr>
        <p:spPr>
          <a:xfrm>
            <a:off x="3048000" y="1219201"/>
            <a:ext cx="5943600" cy="2133600"/>
          </a:xfrm>
        </p:spPr>
        <p:txBody>
          <a:bodyPr/>
          <a:lstStyle/>
          <a:p>
            <a:pPr algn="just">
              <a:buFontTx/>
              <a:buChar char="-"/>
            </a:pPr>
            <a:r>
              <a:rPr lang="vi-VN" sz="1800" b="1" i="1" dirty="0" smtClean="0">
                <a:latin typeface="Montserrat"/>
              </a:rPr>
              <a:t>17 parteneri din 10 țări </a:t>
            </a:r>
            <a:r>
              <a:rPr lang="vi-VN" sz="1800" dirty="0" smtClean="0">
                <a:latin typeface="Montserrat"/>
              </a:rPr>
              <a:t>(Cehia, Slovenia,</a:t>
            </a:r>
            <a:r>
              <a:rPr lang="ro-RO" sz="1800" dirty="0" smtClean="0">
                <a:latin typeface="Montserrat"/>
              </a:rPr>
              <a:t> </a:t>
            </a:r>
            <a:r>
              <a:rPr lang="vi-VN" sz="1800" dirty="0" smtClean="0">
                <a:latin typeface="Montserrat"/>
              </a:rPr>
              <a:t>Ungaria, </a:t>
            </a:r>
            <a:r>
              <a:rPr lang="ro-RO" sz="1800" dirty="0" smtClean="0">
                <a:latin typeface="Montserrat"/>
              </a:rPr>
              <a:t> </a:t>
            </a:r>
            <a:r>
              <a:rPr lang="vi-VN" sz="1800" dirty="0" smtClean="0">
                <a:latin typeface="Montserrat"/>
              </a:rPr>
              <a:t>Slovacia, Austria, Croația, Serbia, Belgia</a:t>
            </a:r>
            <a:r>
              <a:rPr lang="ro-RO" sz="1800" dirty="0" smtClean="0">
                <a:latin typeface="Montserrat"/>
              </a:rPr>
              <a:t>,</a:t>
            </a:r>
            <a:r>
              <a:rPr lang="vi-VN" sz="1800" dirty="0" smtClean="0">
                <a:latin typeface="Montserrat"/>
              </a:rPr>
              <a:t> Moldova și România)</a:t>
            </a:r>
            <a:r>
              <a:rPr lang="ro-RO" sz="1800" dirty="0" smtClean="0">
                <a:latin typeface="Montserrat"/>
              </a:rPr>
              <a:t>;</a:t>
            </a:r>
          </a:p>
          <a:p>
            <a:pPr algn="just"/>
            <a:r>
              <a:rPr lang="fr-FR" sz="1800" b="1" dirty="0" err="1" smtClean="0"/>
              <a:t>Lider</a:t>
            </a:r>
            <a:r>
              <a:rPr lang="fr-FR" sz="1800" b="1" dirty="0" smtClean="0"/>
              <a:t> de </a:t>
            </a:r>
            <a:r>
              <a:rPr lang="fr-FR" sz="1800" b="1" dirty="0" err="1" smtClean="0"/>
              <a:t>Proiect</a:t>
            </a:r>
            <a:r>
              <a:rPr lang="fr-FR" sz="1800" dirty="0" smtClean="0"/>
              <a:t> – </a:t>
            </a:r>
            <a:r>
              <a:rPr lang="fr-FR" sz="1800" b="1" dirty="0" smtClean="0"/>
              <a:t>IFKA Public </a:t>
            </a:r>
            <a:r>
              <a:rPr lang="fr-FR" sz="1800" b="1" dirty="0" err="1" smtClean="0"/>
              <a:t>Benefit</a:t>
            </a:r>
            <a:r>
              <a:rPr lang="fr-FR" sz="1800" b="1" dirty="0" smtClean="0"/>
              <a:t> </a:t>
            </a:r>
            <a:r>
              <a:rPr lang="fr-FR" sz="1800" dirty="0" smtClean="0"/>
              <a:t>Non-Profit Ltd. for the </a:t>
            </a:r>
            <a:r>
              <a:rPr lang="fr-FR" sz="1800" dirty="0" err="1" smtClean="0"/>
              <a:t>Development</a:t>
            </a:r>
            <a:r>
              <a:rPr lang="fr-FR" sz="1800" dirty="0" smtClean="0"/>
              <a:t> of the </a:t>
            </a:r>
            <a:r>
              <a:rPr lang="fr-FR" sz="1800" dirty="0" err="1" smtClean="0"/>
              <a:t>Industry</a:t>
            </a:r>
            <a:r>
              <a:rPr lang="fr-FR" sz="1800" dirty="0" smtClean="0"/>
              <a:t> – </a:t>
            </a:r>
            <a:r>
              <a:rPr lang="fr-FR" sz="1800" dirty="0" err="1" smtClean="0"/>
              <a:t>instituție</a:t>
            </a:r>
            <a:r>
              <a:rPr lang="fr-FR" sz="1800" dirty="0" smtClean="0"/>
              <a:t> de </a:t>
            </a:r>
            <a:r>
              <a:rPr lang="fr-FR" sz="1800" dirty="0" err="1" smtClean="0"/>
              <a:t>drept</a:t>
            </a:r>
            <a:r>
              <a:rPr lang="fr-FR" sz="1800" dirty="0" smtClean="0"/>
              <a:t> public non-profit </a:t>
            </a:r>
            <a:r>
              <a:rPr lang="fr-FR" sz="1800" dirty="0" err="1" smtClean="0"/>
              <a:t>pentru</a:t>
            </a:r>
            <a:r>
              <a:rPr lang="fr-FR" sz="1800" dirty="0" smtClean="0"/>
              <a:t> </a:t>
            </a:r>
            <a:r>
              <a:rPr lang="fr-FR" sz="1800" dirty="0" err="1" smtClean="0"/>
              <a:t>dezvoltarea</a:t>
            </a:r>
            <a:r>
              <a:rPr lang="fr-FR" sz="1800" dirty="0" smtClean="0"/>
              <a:t> </a:t>
            </a:r>
            <a:r>
              <a:rPr lang="fr-FR" sz="1800" dirty="0" err="1" smtClean="0"/>
              <a:t>industriei</a:t>
            </a:r>
            <a:r>
              <a:rPr lang="fr-FR" sz="1800" dirty="0" smtClean="0"/>
              <a:t> – </a:t>
            </a:r>
            <a:r>
              <a:rPr lang="fr-FR" sz="1800" dirty="0" err="1" smtClean="0"/>
              <a:t>Ungaria</a:t>
            </a:r>
            <a:r>
              <a:rPr lang="fr-FR" sz="1800" dirty="0" smtClean="0"/>
              <a:t> - </a:t>
            </a:r>
            <a:r>
              <a:rPr lang="fr-FR" sz="1800" dirty="0" err="1" smtClean="0"/>
              <a:t>Partener</a:t>
            </a:r>
            <a:r>
              <a:rPr lang="fr-FR" sz="1800" dirty="0" smtClean="0"/>
              <a:t> FEDR</a:t>
            </a:r>
            <a:r>
              <a:rPr lang="ro-RO" sz="1800" dirty="0" smtClean="0"/>
              <a:t>;</a:t>
            </a:r>
            <a:endParaRPr lang="en-US" sz="1800" dirty="0" smtClean="0"/>
          </a:p>
          <a:p>
            <a:endParaRPr lang="vi-VN" sz="2000" dirty="0" smtClean="0">
              <a:solidFill>
                <a:srgbClr val="003399"/>
              </a:solidFill>
            </a:endParaRPr>
          </a:p>
          <a:p>
            <a:pPr>
              <a:buFontTx/>
              <a:buChar char="-"/>
            </a:pPr>
            <a:endParaRPr lang="vi-VN" sz="2000" dirty="0" smtClean="0">
              <a:latin typeface="Montserrat"/>
            </a:endParaRPr>
          </a:p>
        </p:txBody>
      </p:sp>
      <p:sp>
        <p:nvSpPr>
          <p:cNvPr id="5" name="Substituent text 4"/>
          <p:cNvSpPr>
            <a:spLocks noGrp="1"/>
          </p:cNvSpPr>
          <p:nvPr>
            <p:ph type="body" sz="half" idx="2"/>
          </p:nvPr>
        </p:nvSpPr>
        <p:spPr>
          <a:xfrm>
            <a:off x="457200" y="3429000"/>
            <a:ext cx="8305800" cy="2697163"/>
          </a:xfrm>
        </p:spPr>
        <p:txBody>
          <a:bodyPr/>
          <a:lstStyle/>
          <a:p>
            <a:pPr algn="just"/>
            <a:r>
              <a:rPr lang="ro-RO" sz="1800" b="1" dirty="0" smtClean="0"/>
              <a:t>Partenerii consorțiului sunt</a:t>
            </a:r>
            <a:r>
              <a:rPr lang="en-US" sz="1800" dirty="0" smtClean="0"/>
              <a:t>:</a:t>
            </a:r>
          </a:p>
          <a:p>
            <a:pPr algn="just"/>
            <a:r>
              <a:rPr lang="en-US" sz="1800" dirty="0" smtClean="0"/>
              <a:t>P.2 – </a:t>
            </a:r>
            <a:r>
              <a:rPr lang="en-US" sz="1800" dirty="0" err="1" smtClean="0"/>
              <a:t>Agenția</a:t>
            </a:r>
            <a:r>
              <a:rPr lang="en-US" sz="1800" dirty="0" smtClean="0"/>
              <a:t> </a:t>
            </a:r>
            <a:r>
              <a:rPr lang="en-US" sz="1800" dirty="0" err="1" smtClean="0"/>
              <a:t>Regională</a:t>
            </a:r>
            <a:r>
              <a:rPr lang="en-US" sz="1800" dirty="0" smtClean="0"/>
              <a:t> Sud Bohemia – </a:t>
            </a:r>
            <a:r>
              <a:rPr lang="en-US" sz="1800" dirty="0" err="1" smtClean="0"/>
              <a:t>Cehia</a:t>
            </a:r>
            <a:r>
              <a:rPr lang="en-US" sz="1800" dirty="0" smtClean="0"/>
              <a:t> </a:t>
            </a:r>
            <a:r>
              <a:rPr lang="en-US" sz="1800" dirty="0" err="1" smtClean="0"/>
              <a:t>Partener</a:t>
            </a:r>
            <a:r>
              <a:rPr lang="en-US" sz="1800" dirty="0" smtClean="0"/>
              <a:t> FEDR</a:t>
            </a:r>
            <a:r>
              <a:rPr lang="ro-RO" sz="1800" dirty="0" smtClean="0"/>
              <a:t>;</a:t>
            </a:r>
            <a:endParaRPr lang="en-US" sz="1800" dirty="0" smtClean="0"/>
          </a:p>
          <a:p>
            <a:pPr algn="just"/>
            <a:r>
              <a:rPr lang="en-US" sz="1800" dirty="0" smtClean="0"/>
              <a:t>P.3 – </a:t>
            </a:r>
            <a:r>
              <a:rPr lang="en-US" sz="1800" dirty="0" err="1" smtClean="0"/>
              <a:t>Centrul</a:t>
            </a:r>
            <a:r>
              <a:rPr lang="en-US" sz="1800" dirty="0" smtClean="0"/>
              <a:t> De </a:t>
            </a:r>
            <a:r>
              <a:rPr lang="en-US" sz="1800" dirty="0" err="1" smtClean="0"/>
              <a:t>sprijin</a:t>
            </a:r>
            <a:r>
              <a:rPr lang="en-US" sz="1800" dirty="0" smtClean="0"/>
              <a:t> al </a:t>
            </a:r>
            <a:r>
              <a:rPr lang="en-US" sz="1800" dirty="0" err="1" smtClean="0"/>
              <a:t>afacerilor</a:t>
            </a:r>
            <a:r>
              <a:rPr lang="en-US" sz="1800" dirty="0" smtClean="0"/>
              <a:t> din </a:t>
            </a:r>
            <a:r>
              <a:rPr lang="en-US" sz="1800" dirty="0" err="1" smtClean="0"/>
              <a:t>Kranj</a:t>
            </a:r>
            <a:r>
              <a:rPr lang="en-US" sz="1800" dirty="0" smtClean="0"/>
              <a:t>– Slovenia </a:t>
            </a:r>
            <a:r>
              <a:rPr lang="en-US" sz="1800" dirty="0" err="1" smtClean="0"/>
              <a:t>Partener</a:t>
            </a:r>
            <a:r>
              <a:rPr lang="en-US" sz="1800" dirty="0" smtClean="0"/>
              <a:t> FEDR</a:t>
            </a:r>
            <a:r>
              <a:rPr lang="ro-RO" sz="1800" dirty="0" smtClean="0"/>
              <a:t>;</a:t>
            </a:r>
            <a:endParaRPr lang="en-US" sz="1800" dirty="0" smtClean="0"/>
          </a:p>
          <a:p>
            <a:pPr algn="just"/>
            <a:r>
              <a:rPr lang="en-US" sz="1800" dirty="0" smtClean="0"/>
              <a:t>P.4 – Age</a:t>
            </a:r>
            <a:r>
              <a:rPr lang="ro-RO" sz="1800" dirty="0" err="1" smtClean="0"/>
              <a:t>nția</a:t>
            </a:r>
            <a:r>
              <a:rPr lang="ro-RO" sz="1800" dirty="0" smtClean="0"/>
              <a:t> de afaceri din Slovacia – </a:t>
            </a:r>
            <a:r>
              <a:rPr lang="ro-RO" sz="1800" dirty="0" err="1" smtClean="0"/>
              <a:t>Slovacia</a:t>
            </a:r>
            <a:r>
              <a:rPr lang="ro-RO" sz="1800" dirty="0" smtClean="0"/>
              <a:t> </a:t>
            </a:r>
            <a:r>
              <a:rPr lang="en-US" sz="1800" dirty="0" smtClean="0"/>
              <a:t>- </a:t>
            </a:r>
            <a:r>
              <a:rPr lang="en-US" sz="1800" dirty="0" err="1" smtClean="0"/>
              <a:t>Partener</a:t>
            </a:r>
            <a:r>
              <a:rPr lang="en-US" sz="1800" dirty="0" smtClean="0"/>
              <a:t> FEDR</a:t>
            </a:r>
            <a:r>
              <a:rPr lang="ro-RO" sz="1800" dirty="0" smtClean="0"/>
              <a:t>;</a:t>
            </a:r>
            <a:endParaRPr lang="en-US" sz="1800" dirty="0" smtClean="0"/>
          </a:p>
          <a:p>
            <a:pPr algn="just"/>
            <a:r>
              <a:rPr lang="ro-RO" sz="1800" dirty="0" smtClean="0"/>
              <a:t>P.5 – Centrul de Inovare Socială – Austria</a:t>
            </a:r>
            <a:r>
              <a:rPr lang="en-US" sz="1800" dirty="0" smtClean="0"/>
              <a:t>- </a:t>
            </a:r>
            <a:r>
              <a:rPr lang="en-US" sz="1800" dirty="0" err="1" smtClean="0"/>
              <a:t>Partener</a:t>
            </a:r>
            <a:r>
              <a:rPr lang="en-US" sz="1800" dirty="0" smtClean="0"/>
              <a:t> FEDR</a:t>
            </a:r>
            <a:r>
              <a:rPr lang="ro-RO" sz="1800" dirty="0" smtClean="0"/>
              <a:t>;</a:t>
            </a:r>
            <a:endParaRPr lang="en-US" sz="1800" dirty="0" smtClean="0"/>
          </a:p>
          <a:p>
            <a:pPr algn="just"/>
            <a:r>
              <a:rPr lang="ro-RO" sz="1800" dirty="0" smtClean="0"/>
              <a:t>P.6 – Agenția de Dezvoltare Regională </a:t>
            </a:r>
            <a:r>
              <a:rPr lang="ro-RO" sz="1800" dirty="0" err="1" smtClean="0"/>
              <a:t>Medimurje</a:t>
            </a:r>
            <a:r>
              <a:rPr lang="ro-RO" sz="1800" dirty="0" smtClean="0"/>
              <a:t> – Croația - Partener FEDR;</a:t>
            </a:r>
            <a:endParaRPr lang="en-US" sz="1800" dirty="0" smtClean="0"/>
          </a:p>
          <a:p>
            <a:pPr algn="just"/>
            <a:r>
              <a:rPr lang="ro-RO" sz="1800" dirty="0" smtClean="0"/>
              <a:t>P.7 – </a:t>
            </a:r>
            <a:r>
              <a:rPr lang="ro-RO" sz="1800" dirty="0" err="1" smtClean="0"/>
              <a:t>NESsT</a:t>
            </a:r>
            <a:r>
              <a:rPr lang="ro-RO" sz="1800" dirty="0" smtClean="0"/>
              <a:t> – organizație non profit -  Ungaria - Partener FEDR;</a:t>
            </a:r>
            <a:endParaRPr lang="en-US" sz="1800" dirty="0" smtClean="0"/>
          </a:p>
          <a:p>
            <a:pPr algn="just"/>
            <a:r>
              <a:rPr lang="ro-RO" sz="1800" dirty="0" smtClean="0"/>
              <a:t>P.8 - Asociația MAROM – Ungaria - Partener FEDR;</a:t>
            </a:r>
            <a:endParaRPr lang="en-US" sz="1800" dirty="0" smtClean="0"/>
          </a:p>
          <a:p>
            <a:endParaRPr lang="en-US" dirty="0"/>
          </a:p>
        </p:txBody>
      </p:sp>
      <p:pic>
        <p:nvPicPr>
          <p:cNvPr id="16386" name="Picture 2" descr="Image result for poze uniunea europeana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000" y="1295400"/>
            <a:ext cx="1981200" cy="1638300"/>
          </a:xfrm>
          <a:prstGeom prst="rect">
            <a:avLst/>
          </a:prstGeom>
          <a:noFill/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39000" y="0"/>
            <a:ext cx="1905000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143000" y="533400"/>
            <a:ext cx="73152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o-RO" sz="2400" b="1" dirty="0" smtClean="0">
                <a:solidFill>
                  <a:srgbClr val="0070C0"/>
                </a:solidFill>
              </a:rPr>
              <a:t>Proiecte implementate de ADR Sud Muntenia</a:t>
            </a:r>
            <a:endParaRPr lang="en-US" sz="2400" dirty="0"/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2921162387"/>
              </p:ext>
            </p:extLst>
          </p:nvPr>
        </p:nvGraphicFramePr>
        <p:xfrm>
          <a:off x="381000" y="1066800"/>
          <a:ext cx="8534400" cy="548639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9600"/>
                <a:gridCol w="1676400"/>
                <a:gridCol w="1905000"/>
                <a:gridCol w="2819400"/>
                <a:gridCol w="1524000"/>
              </a:tblGrid>
              <a:tr h="624501">
                <a:tc>
                  <a:txBody>
                    <a:bodyPr/>
                    <a:lstStyle/>
                    <a:p>
                      <a:pPr algn="ctr"/>
                      <a:r>
                        <a:rPr lang="ro-RO" sz="1600" dirty="0" smtClean="0">
                          <a:solidFill>
                            <a:schemeClr val="tx1"/>
                          </a:solidFill>
                        </a:rPr>
                        <a:t>Nr. Crt.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o-RO" sz="1600" dirty="0" smtClean="0">
                          <a:solidFill>
                            <a:schemeClr val="tx1"/>
                          </a:solidFill>
                        </a:rPr>
                        <a:t>Nume proiect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o-RO" sz="1600" dirty="0" smtClean="0">
                          <a:solidFill>
                            <a:schemeClr val="tx1"/>
                          </a:solidFill>
                        </a:rPr>
                        <a:t>Program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o-RO" sz="1600" dirty="0" smtClean="0">
                          <a:solidFill>
                            <a:schemeClr val="tx1"/>
                          </a:solidFill>
                        </a:rPr>
                        <a:t>Durată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o-RO" sz="1600" dirty="0" smtClean="0">
                          <a:solidFill>
                            <a:schemeClr val="tx1"/>
                          </a:solidFill>
                        </a:rPr>
                        <a:t>Buget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624501">
                <a:tc>
                  <a:txBody>
                    <a:bodyPr/>
                    <a:lstStyle/>
                    <a:p>
                      <a:pPr algn="ctr"/>
                      <a:r>
                        <a:rPr lang="ro-RO" sz="1600" b="0" dirty="0" smtClean="0"/>
                        <a:t>1.</a:t>
                      </a:r>
                      <a:endParaRPr lang="en-US" sz="16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o-RO" sz="1600" b="0" dirty="0" err="1" smtClean="0"/>
                        <a:t>UpGradeSME</a:t>
                      </a:r>
                      <a:endParaRPr lang="en-US" sz="16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o-RO" sz="1600" b="0" dirty="0" err="1" smtClean="0"/>
                        <a:t>Interreg</a:t>
                      </a:r>
                      <a:r>
                        <a:rPr lang="ro-RO" sz="1600" b="0" dirty="0" smtClean="0"/>
                        <a:t> Europe</a:t>
                      </a:r>
                      <a:endParaRPr lang="en-US" sz="16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o-RO" sz="1600" b="0" dirty="0" smtClean="0"/>
                        <a:t>1 Aprilie 2016 – 31 Martie 2021</a:t>
                      </a:r>
                      <a:endParaRPr lang="en-US" sz="16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o-RO" sz="1600" b="0" dirty="0" smtClean="0">
                          <a:solidFill>
                            <a:schemeClr val="tx1"/>
                          </a:solidFill>
                        </a:rPr>
                        <a:t>170.900</a:t>
                      </a:r>
                      <a:r>
                        <a:rPr lang="ro-RO" sz="1600" b="0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ro-RO" sz="1600" b="0" dirty="0" smtClean="0">
                          <a:solidFill>
                            <a:schemeClr val="tx1"/>
                          </a:solidFill>
                        </a:rPr>
                        <a:t>Euro</a:t>
                      </a:r>
                      <a:endParaRPr lang="en-US" sz="1600" b="0" dirty="0"/>
                    </a:p>
                  </a:txBody>
                  <a:tcPr/>
                </a:tc>
              </a:tr>
              <a:tr h="624501">
                <a:tc>
                  <a:txBody>
                    <a:bodyPr/>
                    <a:lstStyle/>
                    <a:p>
                      <a:pPr algn="ctr"/>
                      <a:r>
                        <a:rPr lang="ro-RO" sz="1600" b="0" dirty="0" smtClean="0"/>
                        <a:t>2.</a:t>
                      </a:r>
                      <a:endParaRPr lang="en-US" sz="16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o-RO" sz="1600" b="0" dirty="0" err="1" smtClean="0"/>
                        <a:t>ClusterFY</a:t>
                      </a:r>
                      <a:endParaRPr lang="en-US" sz="16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o-RO" sz="1600" b="0" dirty="0" err="1" smtClean="0"/>
                        <a:t>Interreg</a:t>
                      </a:r>
                      <a:r>
                        <a:rPr lang="ro-RO" sz="1600" b="0" dirty="0" smtClean="0"/>
                        <a:t> Europe</a:t>
                      </a:r>
                      <a:endParaRPr lang="en-US" sz="16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o-RO" sz="1600" b="0" dirty="0" smtClean="0"/>
                        <a:t>1 Ianuarie 2017 – 31</a:t>
                      </a:r>
                      <a:r>
                        <a:rPr lang="ro-RO" sz="1600" b="0" baseline="0" dirty="0" smtClean="0"/>
                        <a:t> Decembrie 2021</a:t>
                      </a:r>
                      <a:endParaRPr lang="en-US" sz="16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o-RO" sz="1600" b="0" dirty="0" smtClean="0">
                          <a:solidFill>
                            <a:schemeClr val="tx1"/>
                          </a:solidFill>
                          <a:cs typeface="Calibri" panose="020F0502020204030204" pitchFamily="34" charset="0"/>
                        </a:rPr>
                        <a:t>174.320 Euro</a:t>
                      </a:r>
                      <a:endParaRPr lang="en-US" sz="1600" b="0" dirty="0"/>
                    </a:p>
                  </a:txBody>
                  <a:tcPr/>
                </a:tc>
              </a:tr>
              <a:tr h="624501">
                <a:tc>
                  <a:txBody>
                    <a:bodyPr/>
                    <a:lstStyle/>
                    <a:p>
                      <a:pPr algn="ctr"/>
                      <a:r>
                        <a:rPr lang="ro-RO" sz="1600" b="0" dirty="0" smtClean="0"/>
                        <a:t>3.</a:t>
                      </a:r>
                      <a:endParaRPr lang="en-US" sz="16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o-RO" sz="1600" b="0" dirty="0" smtClean="0"/>
                        <a:t>Social Green</a:t>
                      </a:r>
                      <a:endParaRPr lang="en-US" sz="16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o-RO" sz="1600" b="0" dirty="0" err="1" smtClean="0"/>
                        <a:t>Interreg</a:t>
                      </a:r>
                      <a:r>
                        <a:rPr lang="ro-RO" sz="1600" b="0" dirty="0" smtClean="0"/>
                        <a:t> Europe</a:t>
                      </a:r>
                      <a:endParaRPr lang="en-US" sz="16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o-RO" sz="1600" b="0" dirty="0" smtClean="0">
                          <a:solidFill>
                            <a:schemeClr val="tx1"/>
                          </a:solidFill>
                        </a:rPr>
                        <a:t>1 Aprilie 2016 - 31 </a:t>
                      </a:r>
                      <a:r>
                        <a:rPr lang="en-US" sz="1600" b="0" dirty="0" smtClean="0">
                          <a:solidFill>
                            <a:schemeClr val="tx1"/>
                          </a:solidFill>
                        </a:rPr>
                        <a:t>  </a:t>
                      </a:r>
                      <a:r>
                        <a:rPr lang="ro-RO" sz="1600" b="0" dirty="0" smtClean="0">
                          <a:solidFill>
                            <a:schemeClr val="tx1"/>
                          </a:solidFill>
                        </a:rPr>
                        <a:t>Martie 2021</a:t>
                      </a:r>
                      <a:endParaRPr lang="en-US" sz="16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o-RO" sz="1600" b="0" dirty="0" smtClean="0">
                          <a:solidFill>
                            <a:schemeClr val="tx1"/>
                          </a:solidFill>
                        </a:rPr>
                        <a:t>138.248</a:t>
                      </a:r>
                      <a:r>
                        <a:rPr lang="en-US" sz="1600" b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ro-RO" sz="1600" b="0" dirty="0" smtClean="0">
                          <a:solidFill>
                            <a:schemeClr val="tx1"/>
                          </a:solidFill>
                        </a:rPr>
                        <a:t>Euro</a:t>
                      </a:r>
                      <a:endParaRPr lang="en-US" sz="1600" b="0" dirty="0"/>
                    </a:p>
                  </a:txBody>
                  <a:tcPr/>
                </a:tc>
              </a:tr>
              <a:tr h="892144">
                <a:tc>
                  <a:txBody>
                    <a:bodyPr/>
                    <a:lstStyle/>
                    <a:p>
                      <a:pPr algn="ctr"/>
                      <a:r>
                        <a:rPr lang="ro-RO" sz="1600" b="0" dirty="0" smtClean="0"/>
                        <a:t>4.</a:t>
                      </a:r>
                      <a:endParaRPr lang="en-US" sz="16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o-RO" sz="1600" b="0" dirty="0" err="1" smtClean="0"/>
                        <a:t>Senses</a:t>
                      </a:r>
                      <a:endParaRPr lang="en-US" sz="16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o-RO" sz="1600" b="0" dirty="0" smtClean="0"/>
                        <a:t>Programul Transnațional Dunărea</a:t>
                      </a:r>
                      <a:endParaRPr lang="en-US" sz="16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vi-VN" sz="1600" b="0" dirty="0" smtClean="0">
                          <a:latin typeface="Montserrat"/>
                        </a:rPr>
                        <a:t>01</a:t>
                      </a:r>
                      <a:r>
                        <a:rPr lang="ro-RO" sz="1600" b="0" baseline="0" dirty="0" smtClean="0">
                          <a:latin typeface="Montserrat"/>
                        </a:rPr>
                        <a:t> Ianuarie </a:t>
                      </a:r>
                      <a:r>
                        <a:rPr lang="vi-VN" sz="1600" b="0" dirty="0" smtClean="0">
                          <a:latin typeface="Montserrat"/>
                        </a:rPr>
                        <a:t>2017 – 30</a:t>
                      </a:r>
                      <a:r>
                        <a:rPr lang="ro-RO" sz="1600" b="0" baseline="0" dirty="0" smtClean="0">
                          <a:latin typeface="Montserrat"/>
                        </a:rPr>
                        <a:t> Iunie </a:t>
                      </a:r>
                      <a:r>
                        <a:rPr lang="vi-VN" sz="1600" b="0" dirty="0" smtClean="0">
                          <a:latin typeface="Montserrat"/>
                        </a:rPr>
                        <a:t>2019</a:t>
                      </a:r>
                      <a:endParaRPr lang="en-US" sz="16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o-RO" sz="1600" b="0" dirty="0" smtClean="0">
                          <a:latin typeface="Montserrat"/>
                        </a:rPr>
                        <a:t>132.097 Euro</a:t>
                      </a:r>
                      <a:endParaRPr lang="en-US" sz="1600" b="0" dirty="0"/>
                    </a:p>
                  </a:txBody>
                  <a:tcPr/>
                </a:tc>
              </a:tr>
              <a:tr h="624501">
                <a:tc>
                  <a:txBody>
                    <a:bodyPr/>
                    <a:lstStyle/>
                    <a:p>
                      <a:pPr algn="ctr"/>
                      <a:r>
                        <a:rPr lang="ro-RO" sz="1600" b="0" dirty="0" smtClean="0"/>
                        <a:t>5.</a:t>
                      </a:r>
                      <a:endParaRPr lang="en-US" sz="16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o-RO" sz="1600" b="0" dirty="0" smtClean="0"/>
                        <a:t>INMA</a:t>
                      </a:r>
                      <a:endParaRPr lang="en-US" sz="16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o-RO" sz="1600" b="0" dirty="0" smtClean="0"/>
                        <a:t>Erasmus+</a:t>
                      </a:r>
                      <a:endParaRPr lang="en-US" sz="16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o-RO" sz="1600" b="0" dirty="0" smtClean="0">
                          <a:cs typeface="Times New Roman" pitchFamily="18" charset="0"/>
                        </a:rPr>
                        <a:t>01 Noiembrie 2015 – 30 Octombrie 2017</a:t>
                      </a:r>
                      <a:endParaRPr lang="en-US" sz="16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o-RO" sz="1600" b="0" dirty="0" smtClean="0">
                          <a:ea typeface="Verdana" pitchFamily="34" charset="0"/>
                          <a:cs typeface="Times New Roman" pitchFamily="18" charset="0"/>
                        </a:rPr>
                        <a:t>38.103 Euro</a:t>
                      </a:r>
                      <a:endParaRPr lang="en-US" sz="1600" b="0" dirty="0"/>
                    </a:p>
                  </a:txBody>
                  <a:tcPr/>
                </a:tc>
              </a:tr>
              <a:tr h="624501">
                <a:tc>
                  <a:txBody>
                    <a:bodyPr/>
                    <a:lstStyle/>
                    <a:p>
                      <a:pPr algn="ctr"/>
                      <a:r>
                        <a:rPr lang="ro-RO" sz="1600" b="0" dirty="0" smtClean="0"/>
                        <a:t>6.</a:t>
                      </a:r>
                      <a:endParaRPr lang="en-US" sz="16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o-RO" sz="1600" b="0" dirty="0" smtClean="0"/>
                        <a:t>PROSME</a:t>
                      </a:r>
                      <a:endParaRPr lang="en-US" sz="16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o-RO" sz="1600" b="0" dirty="0" smtClean="0"/>
                        <a:t>COSME</a:t>
                      </a:r>
                      <a:endParaRPr lang="en-US" sz="16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o-RO" sz="1600" b="0" dirty="0" smtClean="0"/>
                        <a:t>01 Ianuarie</a:t>
                      </a:r>
                      <a:r>
                        <a:rPr lang="ro-RO" sz="1600" b="0" baseline="0" dirty="0" smtClean="0"/>
                        <a:t> 2015 -31 decembrie 2020</a:t>
                      </a:r>
                      <a:endParaRPr lang="en-US" sz="16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o-RO" altLang="en-US" sz="1600" b="0" dirty="0" smtClean="0"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99.847,50 Euro</a:t>
                      </a:r>
                      <a:endParaRPr lang="en-US" sz="1600" b="0" dirty="0"/>
                    </a:p>
                  </a:txBody>
                  <a:tcPr/>
                </a:tc>
              </a:tr>
              <a:tr h="847247">
                <a:tc>
                  <a:txBody>
                    <a:bodyPr/>
                    <a:lstStyle/>
                    <a:p>
                      <a:pPr algn="ctr"/>
                      <a:r>
                        <a:rPr lang="ro-RO" sz="1600" b="0" dirty="0" smtClean="0"/>
                        <a:t>7. </a:t>
                      </a:r>
                      <a:endParaRPr lang="en-US" sz="16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o-RO" sz="1600" b="0" dirty="0" smtClean="0"/>
                        <a:t>PROSME INN</a:t>
                      </a:r>
                      <a:endParaRPr lang="en-US" sz="16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o-RO" sz="1600" b="0" dirty="0" smtClean="0"/>
                        <a:t>HORIZON 2020</a:t>
                      </a:r>
                      <a:endParaRPr lang="en-US" sz="16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o-RO" sz="1600" b="0" dirty="0" smtClean="0"/>
                        <a:t>01 Ianuarie</a:t>
                      </a:r>
                      <a:r>
                        <a:rPr lang="ro-RO" sz="1600" b="0" baseline="0" dirty="0" smtClean="0"/>
                        <a:t> 2015 -31 decembrie 2020</a:t>
                      </a:r>
                      <a:endParaRPr lang="en-US" sz="16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/>
                        <a:t>9</a:t>
                      </a:r>
                      <a:r>
                        <a:rPr lang="ro-RO" sz="1600" b="0" dirty="0" smtClean="0"/>
                        <a:t>.</a:t>
                      </a:r>
                      <a:r>
                        <a:rPr lang="en-US" sz="1600" b="0" dirty="0" smtClean="0"/>
                        <a:t>600 Euro</a:t>
                      </a:r>
                      <a:r>
                        <a:rPr lang="ro-RO" sz="1600" b="0" dirty="0" smtClean="0"/>
                        <a:t> </a:t>
                      </a:r>
                      <a:endParaRPr lang="en-US" sz="1600" b="0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148227071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960438"/>
          </a:xfrm>
        </p:spPr>
        <p:txBody>
          <a:bodyPr/>
          <a:lstStyle/>
          <a:p>
            <a:r>
              <a:rPr lang="ro-RO" sz="2400" b="1" dirty="0" smtClean="0"/>
              <a:t>Consorţiul proiectului</a:t>
            </a:r>
            <a:endParaRPr lang="en-US" sz="2400" b="1" dirty="0"/>
          </a:p>
        </p:txBody>
      </p:sp>
      <p:sp>
        <p:nvSpPr>
          <p:cNvPr id="3" name="Substituent conținut 2"/>
          <p:cNvSpPr>
            <a:spLocks noGrp="1"/>
          </p:cNvSpPr>
          <p:nvPr>
            <p:ph idx="1"/>
          </p:nvPr>
        </p:nvSpPr>
        <p:spPr>
          <a:xfrm>
            <a:off x="457200" y="1447800"/>
            <a:ext cx="8229600" cy="4953000"/>
          </a:xfrm>
        </p:spPr>
        <p:txBody>
          <a:bodyPr/>
          <a:lstStyle/>
          <a:p>
            <a:pPr algn="just"/>
            <a:r>
              <a:rPr lang="ro-RO" sz="1800" dirty="0" smtClean="0"/>
              <a:t>P.9 – </a:t>
            </a:r>
            <a:r>
              <a:rPr lang="fr-FR" sz="1800" b="1" dirty="0" smtClean="0"/>
              <a:t>ADR Sud Muntenia</a:t>
            </a:r>
            <a:r>
              <a:rPr lang="fr-FR" sz="1800" dirty="0" smtClean="0"/>
              <a:t>; -  </a:t>
            </a:r>
            <a:r>
              <a:rPr lang="fr-FR" sz="1800" dirty="0" err="1" smtClean="0"/>
              <a:t>România</a:t>
            </a:r>
            <a:r>
              <a:rPr lang="fr-FR" sz="1800" dirty="0" smtClean="0"/>
              <a:t> - </a:t>
            </a:r>
            <a:r>
              <a:rPr lang="fr-FR" sz="1800" dirty="0" err="1" smtClean="0"/>
              <a:t>Partener</a:t>
            </a:r>
            <a:r>
              <a:rPr lang="fr-FR" sz="1800" dirty="0" smtClean="0"/>
              <a:t> FEDR</a:t>
            </a:r>
            <a:r>
              <a:rPr lang="ro-RO" sz="1800" dirty="0" smtClean="0"/>
              <a:t>;</a:t>
            </a:r>
            <a:endParaRPr lang="en-US" sz="1800" dirty="0" smtClean="0"/>
          </a:p>
          <a:p>
            <a:pPr algn="just"/>
            <a:r>
              <a:rPr lang="ro-RO" sz="1800" dirty="0" smtClean="0"/>
              <a:t>P.10- Camera de Comert și Industrie din Serbia – Serbia -  Partener IPA;</a:t>
            </a:r>
            <a:endParaRPr lang="en-US" sz="1800" dirty="0" smtClean="0"/>
          </a:p>
          <a:p>
            <a:pPr algn="just"/>
            <a:r>
              <a:rPr lang="ro-RO" sz="1800" dirty="0" smtClean="0"/>
              <a:t>Ministerul Economiei Naționale – Ungaria –Partener ASP;</a:t>
            </a:r>
            <a:endParaRPr lang="en-US" sz="1800" dirty="0" smtClean="0"/>
          </a:p>
          <a:p>
            <a:pPr algn="just"/>
            <a:r>
              <a:rPr lang="ro-RO" sz="1800" dirty="0" err="1" smtClean="0"/>
              <a:t>Eurada</a:t>
            </a:r>
            <a:r>
              <a:rPr lang="ro-RO" sz="1800" dirty="0" smtClean="0"/>
              <a:t> – Cooperativă Europeană a Agențiilor de Dezvoltare Regională – Belgia –Partener ASP;</a:t>
            </a:r>
            <a:endParaRPr lang="en-US" sz="1800" dirty="0" smtClean="0"/>
          </a:p>
          <a:p>
            <a:pPr algn="just"/>
            <a:r>
              <a:rPr lang="ro-RO" sz="1800" dirty="0" smtClean="0"/>
              <a:t>Camera de Comert, Industrie si Agricultura </a:t>
            </a:r>
            <a:r>
              <a:rPr lang="ro-RO" sz="1800" dirty="0" err="1" smtClean="0"/>
              <a:t>Arges</a:t>
            </a:r>
            <a:r>
              <a:rPr lang="ro-RO" sz="1800" dirty="0" smtClean="0"/>
              <a:t> </a:t>
            </a:r>
            <a:r>
              <a:rPr lang="ro-RO" sz="1800" b="1" dirty="0" smtClean="0"/>
              <a:t>- </a:t>
            </a:r>
            <a:r>
              <a:rPr lang="ro-RO" sz="1800" dirty="0" smtClean="0"/>
              <a:t>Partener ASP –România;</a:t>
            </a:r>
            <a:endParaRPr lang="en-US" sz="1800" dirty="0" smtClean="0"/>
          </a:p>
          <a:p>
            <a:pPr algn="just"/>
            <a:r>
              <a:rPr lang="ro-RO" sz="1800" dirty="0" smtClean="0"/>
              <a:t>Ministerul Muncii și sistemului de Pensii – Croația –Partener ASP;</a:t>
            </a:r>
            <a:endParaRPr lang="en-US" sz="1800" dirty="0" smtClean="0"/>
          </a:p>
          <a:p>
            <a:pPr algn="just"/>
            <a:r>
              <a:rPr lang="ro-RO" sz="1800" dirty="0" smtClean="0"/>
              <a:t>Agenție de Inovare și Transfer Tehnologic – Moldova  –Partener ASP;</a:t>
            </a:r>
            <a:endParaRPr lang="en-US" sz="1800" dirty="0" smtClean="0"/>
          </a:p>
          <a:p>
            <a:pPr algn="just"/>
            <a:r>
              <a:rPr lang="ro-RO" sz="1800" dirty="0" err="1" smtClean="0"/>
              <a:t>MinIsterul</a:t>
            </a:r>
            <a:r>
              <a:rPr lang="ro-RO" sz="1800" dirty="0" smtClean="0"/>
              <a:t> Economiei al Republicii Slovace -  Slovacia –Partener ASP;</a:t>
            </a:r>
            <a:endParaRPr lang="en-US" sz="1800" dirty="0" smtClean="0"/>
          </a:p>
          <a:p>
            <a:pPr algn="just"/>
            <a:r>
              <a:rPr lang="ro-RO" sz="1800" dirty="0" smtClean="0"/>
              <a:t>Consiliul de Dezvoltare al regiunii </a:t>
            </a:r>
            <a:r>
              <a:rPr lang="ro-RO" sz="1800" dirty="0" err="1" smtClean="0"/>
              <a:t>Gorenjska</a:t>
            </a:r>
            <a:r>
              <a:rPr lang="ro-RO" sz="1800" dirty="0" smtClean="0"/>
              <a:t> – Slovenia -  Partener ASP.</a:t>
            </a:r>
            <a:endParaRPr lang="en-US" sz="1800" dirty="0" smtClean="0"/>
          </a:p>
          <a:p>
            <a:pPr algn="just">
              <a:buNone/>
            </a:pPr>
            <a:endParaRPr lang="ro-RO" dirty="0" smtClean="0">
              <a:latin typeface="Montserrat"/>
            </a:endParaRPr>
          </a:p>
          <a:p>
            <a:pPr algn="just">
              <a:buNone/>
            </a:pPr>
            <a:endParaRPr lang="ro-RO" dirty="0" smtClean="0">
              <a:latin typeface="Montserrat"/>
            </a:endParaRPr>
          </a:p>
        </p:txBody>
      </p:sp>
      <p:pic>
        <p:nvPicPr>
          <p:cNvPr id="15364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76400" y="5181600"/>
            <a:ext cx="5638800" cy="96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39000" y="0"/>
            <a:ext cx="1905000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1295400"/>
          </a:xfrm>
        </p:spPr>
        <p:txBody>
          <a:bodyPr/>
          <a:lstStyle/>
          <a:p>
            <a:r>
              <a:rPr lang="ro-RO" sz="2400" b="1" dirty="0" err="1" smtClean="0"/>
              <a:t>Activităţile</a:t>
            </a:r>
            <a:r>
              <a:rPr lang="ro-RO" sz="2400" b="1" dirty="0" smtClean="0"/>
              <a:t> proiectului SENSES</a:t>
            </a:r>
            <a:endParaRPr lang="en-US" sz="2400" b="1" dirty="0"/>
          </a:p>
        </p:txBody>
      </p:sp>
      <p:sp>
        <p:nvSpPr>
          <p:cNvPr id="3" name="Substituent conținut 2"/>
          <p:cNvSpPr>
            <a:spLocks noGrp="1"/>
          </p:cNvSpPr>
          <p:nvPr>
            <p:ph idx="1"/>
          </p:nvPr>
        </p:nvSpPr>
        <p:spPr>
          <a:xfrm>
            <a:off x="457200" y="1825256"/>
            <a:ext cx="5562600" cy="3992563"/>
          </a:xfrm>
        </p:spPr>
        <p:txBody>
          <a:bodyPr/>
          <a:lstStyle/>
          <a:p>
            <a:pPr>
              <a:buFont typeface="Wingdings" pitchFamily="2" charset="2"/>
              <a:buChar char="v"/>
            </a:pPr>
            <a:r>
              <a:rPr lang="vi-VN" sz="1800" dirty="0" smtClean="0"/>
              <a:t>WP 1 - Management și coordonare</a:t>
            </a:r>
            <a:r>
              <a:rPr lang="ro-RO" sz="1800" dirty="0" smtClean="0"/>
              <a:t>;</a:t>
            </a:r>
            <a:endParaRPr lang="vi-VN" sz="1800" dirty="0" smtClean="0"/>
          </a:p>
          <a:p>
            <a:pPr>
              <a:buFont typeface="Wingdings" pitchFamily="2" charset="2"/>
              <a:buChar char="v"/>
            </a:pPr>
            <a:r>
              <a:rPr lang="ro-RO" sz="1800" dirty="0" smtClean="0"/>
              <a:t> </a:t>
            </a:r>
            <a:r>
              <a:rPr lang="vi-VN" sz="1800" dirty="0" smtClean="0"/>
              <a:t>WP 2 - Comunicare si diseminare</a:t>
            </a:r>
            <a:r>
              <a:rPr lang="ro-RO" sz="1800" dirty="0" smtClean="0"/>
              <a:t>;</a:t>
            </a:r>
            <a:endParaRPr lang="vi-VN" sz="1800" dirty="0" smtClean="0"/>
          </a:p>
          <a:p>
            <a:pPr>
              <a:buFont typeface="Wingdings" pitchFamily="2" charset="2"/>
              <a:buChar char="v"/>
            </a:pPr>
            <a:r>
              <a:rPr lang="ro-RO" sz="1800" dirty="0" smtClean="0"/>
              <a:t> </a:t>
            </a:r>
            <a:r>
              <a:rPr lang="vi-VN" sz="1800" dirty="0" smtClean="0"/>
              <a:t>WP 3 – </a:t>
            </a:r>
            <a:r>
              <a:rPr lang="ro-RO" sz="1800" dirty="0" smtClean="0"/>
              <a:t>Analiza c</a:t>
            </a:r>
            <a:r>
              <a:rPr lang="vi-VN" sz="1800" dirty="0" smtClean="0"/>
              <a:t>ontextul</a:t>
            </a:r>
            <a:r>
              <a:rPr lang="ro-RO" sz="1800" dirty="0" smtClean="0"/>
              <a:t>ui</a:t>
            </a:r>
            <a:r>
              <a:rPr lang="vi-VN" sz="1800" dirty="0" smtClean="0"/>
              <a:t> național al </a:t>
            </a:r>
            <a:r>
              <a:rPr lang="ro-RO" sz="1800" dirty="0" smtClean="0"/>
              <a:t>economiei</a:t>
            </a:r>
            <a:r>
              <a:rPr lang="vi-VN" sz="1800" dirty="0" smtClean="0"/>
              <a:t> sociale</a:t>
            </a:r>
            <a:r>
              <a:rPr lang="ro-RO" sz="1800" dirty="0" smtClean="0"/>
              <a:t>;</a:t>
            </a:r>
            <a:endParaRPr lang="vi-VN" sz="1800" dirty="0" smtClean="0"/>
          </a:p>
          <a:p>
            <a:pPr algn="just">
              <a:buFont typeface="Wingdings" pitchFamily="2" charset="2"/>
              <a:buChar char="v"/>
            </a:pPr>
            <a:r>
              <a:rPr lang="ro-RO" sz="1800" dirty="0" smtClean="0"/>
              <a:t> </a:t>
            </a:r>
            <a:r>
              <a:rPr lang="vi-VN" sz="1800" dirty="0" smtClean="0"/>
              <a:t>WP 4 - Dezvoltarea întreprinderilor sociale </a:t>
            </a:r>
            <a:r>
              <a:rPr lang="ro-RO" sz="1800" dirty="0" smtClean="0"/>
              <a:t>ș</a:t>
            </a:r>
            <a:r>
              <a:rPr lang="vi-VN" sz="1800" dirty="0" smtClean="0"/>
              <a:t>i conștientizarea importanței</a:t>
            </a:r>
            <a:r>
              <a:rPr lang="ro-RO" sz="1800" dirty="0" smtClean="0"/>
              <a:t> acestora;</a:t>
            </a:r>
            <a:endParaRPr lang="vi-VN" sz="1800" dirty="0" smtClean="0"/>
          </a:p>
          <a:p>
            <a:pPr algn="just">
              <a:buFont typeface="Wingdings" pitchFamily="2" charset="2"/>
              <a:buChar char="v"/>
            </a:pPr>
            <a:r>
              <a:rPr lang="ro-RO" sz="1800" dirty="0" smtClean="0"/>
              <a:t> </a:t>
            </a:r>
            <a:r>
              <a:rPr lang="vi-VN" sz="1800" dirty="0" smtClean="0"/>
              <a:t>WP 5 – </a:t>
            </a:r>
            <a:r>
              <a:rPr lang="ro-RO" sz="1800" dirty="0" smtClean="0"/>
              <a:t>Crearea de c</a:t>
            </a:r>
            <a:r>
              <a:rPr lang="vi-VN" sz="1800" dirty="0" smtClean="0"/>
              <a:t>olaborări pilot între întreprinderi sociale și corporații implicate în programe de responsabilitate socială</a:t>
            </a:r>
            <a:r>
              <a:rPr lang="ro-RO" sz="1800" dirty="0" smtClean="0"/>
              <a:t>;</a:t>
            </a:r>
            <a:endParaRPr lang="vi-VN" sz="1800" dirty="0" smtClean="0"/>
          </a:p>
          <a:p>
            <a:pPr algn="just">
              <a:buFont typeface="Wingdings" pitchFamily="2" charset="2"/>
              <a:buChar char="v"/>
            </a:pPr>
            <a:r>
              <a:rPr lang="ro-RO" sz="1800" dirty="0" smtClean="0"/>
              <a:t> </a:t>
            </a:r>
            <a:r>
              <a:rPr lang="vi-VN" sz="1800" dirty="0" smtClean="0"/>
              <a:t>WP 6 - Planuri de acțiune regionale în dezvoltarea strategiei pentru întreprinderile sociale</a:t>
            </a:r>
            <a:r>
              <a:rPr lang="ro-RO" sz="1800" dirty="0" smtClean="0"/>
              <a:t>;</a:t>
            </a:r>
            <a:endParaRPr lang="vi-VN" sz="1800" dirty="0" smtClean="0"/>
          </a:p>
          <a:p>
            <a:pPr>
              <a:buNone/>
            </a:pPr>
            <a:endParaRPr lang="en-US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19800" y="2209800"/>
            <a:ext cx="2811463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39000" y="0"/>
            <a:ext cx="1905000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0" b="1" dirty="0" smtClean="0"/>
              <a:t/>
            </a:r>
            <a:br>
              <a:rPr lang="en-US" sz="2400" b="1" dirty="0" smtClean="0"/>
            </a:br>
            <a:r>
              <a:rPr lang="ro-RO" sz="2400" b="1" dirty="0" smtClean="0"/>
              <a:t>Activităţile desfășurate în cadrul proiectului SENSES</a:t>
            </a:r>
            <a:endParaRPr lang="en-US" sz="2400" dirty="0"/>
          </a:p>
        </p:txBody>
      </p:sp>
      <p:sp>
        <p:nvSpPr>
          <p:cNvPr id="3" name="Substituent conținut 2"/>
          <p:cNvSpPr>
            <a:spLocks noGrp="1"/>
          </p:cNvSpPr>
          <p:nvPr>
            <p:ph idx="1"/>
          </p:nvPr>
        </p:nvSpPr>
        <p:spPr>
          <a:xfrm>
            <a:off x="2667000" y="1371600"/>
            <a:ext cx="6324600" cy="4754563"/>
          </a:xfrm>
        </p:spPr>
        <p:txBody>
          <a:bodyPr/>
          <a:lstStyle/>
          <a:p>
            <a:pPr lvl="0" algn="just">
              <a:buFont typeface="Courier New" pitchFamily="49" charset="0"/>
              <a:buChar char="o"/>
            </a:pPr>
            <a:r>
              <a:rPr lang="ro-RO" sz="1800" dirty="0" smtClean="0">
                <a:cs typeface="Arial" pitchFamily="34" charset="0"/>
              </a:rPr>
              <a:t>Elaborarea unui</a:t>
            </a:r>
            <a:r>
              <a:rPr lang="vi-VN" sz="1800" dirty="0" smtClean="0">
                <a:cs typeface="Arial" pitchFamily="34" charset="0"/>
              </a:rPr>
              <a:t> raport cu privire la politica de economie socială;</a:t>
            </a:r>
            <a:endParaRPr lang="ro-RO" sz="1800" dirty="0" smtClean="0">
              <a:cs typeface="Arial" pitchFamily="34" charset="0"/>
            </a:endParaRPr>
          </a:p>
          <a:p>
            <a:pPr lvl="0" algn="just">
              <a:buFont typeface="Courier New" pitchFamily="49" charset="0"/>
              <a:buChar char="o"/>
            </a:pPr>
            <a:r>
              <a:rPr lang="vi-VN" sz="1800" dirty="0" smtClean="0">
                <a:cs typeface="Arial" pitchFamily="34" charset="0"/>
              </a:rPr>
              <a:t>Cercetare de birou – colectare și prelucrare date statistice, studiere</a:t>
            </a:r>
            <a:r>
              <a:rPr lang="ro-RO" sz="1800" dirty="0" smtClean="0">
                <a:cs typeface="Arial" pitchFamily="34" charset="0"/>
              </a:rPr>
              <a:t> </a:t>
            </a:r>
            <a:r>
              <a:rPr lang="vi-VN" sz="1800" dirty="0" smtClean="0">
                <a:cs typeface="Arial" pitchFamily="34" charset="0"/>
              </a:rPr>
              <a:t>rapoarte, studii, etc;</a:t>
            </a:r>
            <a:endParaRPr lang="ro-RO" sz="1800" dirty="0" smtClean="0">
              <a:cs typeface="Arial" pitchFamily="34" charset="0"/>
            </a:endParaRPr>
          </a:p>
          <a:p>
            <a:pPr lvl="0" algn="just">
              <a:buFont typeface="Courier New" pitchFamily="49" charset="0"/>
              <a:buChar char="o"/>
            </a:pPr>
            <a:r>
              <a:rPr lang="ro-RO" sz="1800" dirty="0" smtClean="0">
                <a:cs typeface="Arial" pitchFamily="34" charset="0"/>
              </a:rPr>
              <a:t> </a:t>
            </a:r>
            <a:r>
              <a:rPr lang="vi-VN" sz="1800" dirty="0" smtClean="0">
                <a:cs typeface="Arial" pitchFamily="34" charset="0"/>
              </a:rPr>
              <a:t>Cercetare de teren - organizarea de interviuri față in față;</a:t>
            </a:r>
          </a:p>
          <a:p>
            <a:pPr lvl="0" algn="just">
              <a:buFont typeface="Courier New" pitchFamily="49" charset="0"/>
              <a:buChar char="o"/>
            </a:pPr>
            <a:r>
              <a:rPr lang="ro-RO" sz="1800" dirty="0" smtClean="0">
                <a:cs typeface="Arial" pitchFamily="34" charset="0"/>
              </a:rPr>
              <a:t>I</a:t>
            </a:r>
            <a:r>
              <a:rPr lang="vi-VN" sz="1800" dirty="0" smtClean="0">
                <a:cs typeface="Arial" pitchFamily="34" charset="0"/>
              </a:rPr>
              <a:t>dentificare </a:t>
            </a:r>
            <a:r>
              <a:rPr lang="ro-RO" sz="1800" dirty="0" smtClean="0">
                <a:cs typeface="Arial" pitchFamily="34" charset="0"/>
              </a:rPr>
              <a:t>de</a:t>
            </a:r>
            <a:r>
              <a:rPr lang="vi-VN" sz="1800" dirty="0" smtClean="0">
                <a:cs typeface="Arial" pitchFamily="34" charset="0"/>
              </a:rPr>
              <a:t> bune practici privind economia socială;</a:t>
            </a:r>
            <a:endParaRPr lang="ro-RO" sz="1800" dirty="0" smtClean="0">
              <a:cs typeface="Arial" pitchFamily="34" charset="0"/>
            </a:endParaRPr>
          </a:p>
          <a:p>
            <a:pPr algn="just">
              <a:buFont typeface="Courier New" pitchFamily="49" charset="0"/>
              <a:buChar char="o"/>
            </a:pPr>
            <a:r>
              <a:rPr lang="vi-VN" sz="1800" dirty="0" smtClean="0">
                <a:latin typeface="Montserrat"/>
                <a:cs typeface="Arial" pitchFamily="34" charset="0"/>
              </a:rPr>
              <a:t>Elaborare studiu de caz;</a:t>
            </a:r>
            <a:endParaRPr lang="ro-RO" sz="1800" dirty="0" smtClean="0">
              <a:latin typeface="Montserrat"/>
              <a:cs typeface="Arial" pitchFamily="34" charset="0"/>
            </a:endParaRPr>
          </a:p>
          <a:p>
            <a:pPr algn="just">
              <a:buFont typeface="Courier New" pitchFamily="49" charset="0"/>
              <a:buChar char="o"/>
            </a:pPr>
            <a:r>
              <a:rPr lang="ro-RO" sz="1800" dirty="0" smtClean="0">
                <a:latin typeface="Montserrat"/>
                <a:cs typeface="Arial" pitchFamily="34" charset="0"/>
              </a:rPr>
              <a:t> Î</a:t>
            </a:r>
            <a:r>
              <a:rPr lang="vi-VN" sz="1800" dirty="0" smtClean="0">
                <a:latin typeface="Montserrat"/>
                <a:cs typeface="Arial" pitchFamily="34" charset="0"/>
              </a:rPr>
              <a:t>ntâlniri regionale semestriale ale stakeholderilor;</a:t>
            </a:r>
            <a:endParaRPr lang="ro-RO" sz="1800" dirty="0" smtClean="0">
              <a:latin typeface="Montserrat"/>
              <a:cs typeface="Arial" pitchFamily="34" charset="0"/>
            </a:endParaRPr>
          </a:p>
          <a:p>
            <a:pPr algn="just">
              <a:buFont typeface="Courier New" pitchFamily="49" charset="0"/>
              <a:buChar char="o"/>
            </a:pPr>
            <a:r>
              <a:rPr lang="ro-RO" sz="1800" dirty="0" smtClean="0">
                <a:latin typeface="Montserrat"/>
                <a:cs typeface="Arial" pitchFamily="34" charset="0"/>
              </a:rPr>
              <a:t> </a:t>
            </a:r>
            <a:r>
              <a:rPr lang="vi-VN" sz="1800" dirty="0" smtClean="0">
                <a:latin typeface="Montserrat"/>
                <a:cs typeface="Arial" pitchFamily="34" charset="0"/>
              </a:rPr>
              <a:t>Elaborare curricul</a:t>
            </a:r>
            <a:r>
              <a:rPr lang="ro-RO" sz="1800" dirty="0" smtClean="0">
                <a:latin typeface="Montserrat"/>
                <a:cs typeface="Arial" pitchFamily="34" charset="0"/>
              </a:rPr>
              <a:t>ă</a:t>
            </a:r>
            <a:r>
              <a:rPr lang="vi-VN" sz="1800" dirty="0" smtClean="0">
                <a:latin typeface="Montserrat"/>
                <a:cs typeface="Arial" pitchFamily="34" charset="0"/>
              </a:rPr>
              <a:t> de instruire, </a:t>
            </a:r>
            <a:r>
              <a:rPr lang="ro-RO" sz="1800" dirty="0" smtClean="0">
                <a:latin typeface="Montserrat"/>
                <a:cs typeface="Arial" pitchFamily="34" charset="0"/>
              </a:rPr>
              <a:t>mentorat</a:t>
            </a:r>
            <a:r>
              <a:rPr lang="vi-VN" sz="1800" dirty="0" smtClean="0">
                <a:latin typeface="Montserrat"/>
                <a:cs typeface="Arial" pitchFamily="34" charset="0"/>
              </a:rPr>
              <a:t> și coaching;</a:t>
            </a:r>
          </a:p>
          <a:p>
            <a:pPr lvl="0" algn="just">
              <a:buFont typeface="Courier New" pitchFamily="49" charset="0"/>
              <a:buChar char="o"/>
            </a:pPr>
            <a:r>
              <a:rPr lang="ro-RO" sz="1800" dirty="0" smtClean="0">
                <a:latin typeface="Montserrat"/>
                <a:cs typeface="Arial" pitchFamily="34" charset="0"/>
              </a:rPr>
              <a:t>Colaborări pilot între întreprinderi sociale și corporații cu activități de CSR;</a:t>
            </a:r>
          </a:p>
          <a:p>
            <a:pPr lvl="0" algn="just">
              <a:buFont typeface="Courier New" pitchFamily="49" charset="0"/>
              <a:buChar char="o"/>
            </a:pPr>
            <a:r>
              <a:rPr lang="ro-RO" sz="1800" dirty="0" smtClean="0">
                <a:latin typeface="Montserrat"/>
                <a:cs typeface="Arial" pitchFamily="34" charset="0"/>
              </a:rPr>
              <a:t>Planuri de acțiune regionale pentru dezvoltarea Strategiei pentru întreprinderile sociale;  </a:t>
            </a:r>
          </a:p>
          <a:p>
            <a:pPr lvl="0" algn="just">
              <a:buFont typeface="Courier New" pitchFamily="49" charset="0"/>
              <a:buChar char="o"/>
            </a:pPr>
            <a:r>
              <a:rPr lang="ro-RO" sz="1800" dirty="0" smtClean="0">
                <a:latin typeface="Montserrat"/>
                <a:cs typeface="Arial" pitchFamily="34" charset="0"/>
              </a:rPr>
              <a:t> Elaborarea Strategiei Întreprinderilor Sociale din Regiunea Dunării.</a:t>
            </a:r>
          </a:p>
          <a:p>
            <a:pPr lvl="0" algn="just">
              <a:buFont typeface="Wingdings" pitchFamily="2" charset="2"/>
              <a:buChar char="q"/>
            </a:pPr>
            <a:endParaRPr lang="vi-VN" sz="2000" dirty="0" smtClean="0">
              <a:cs typeface="Arial" pitchFamily="34" charset="0"/>
            </a:endParaRPr>
          </a:p>
          <a:p>
            <a:endParaRPr lang="en-US" dirty="0"/>
          </a:p>
        </p:txBody>
      </p:sp>
      <p:pic>
        <p:nvPicPr>
          <p:cNvPr id="4" name="Picture 2" descr="C:\Users\Geanina Magureanu\AppData\Local\Microsoft\Windows\INetCache\IE\4LPQQS8H\training[1]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2286000"/>
            <a:ext cx="2233933" cy="2395340"/>
          </a:xfrm>
          <a:prstGeom prst="rect">
            <a:avLst/>
          </a:prstGeom>
          <a:noFill/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39000" y="0"/>
            <a:ext cx="1905000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>
          <a:xfrm>
            <a:off x="457200" y="791267"/>
            <a:ext cx="8229600" cy="1143000"/>
          </a:xfrm>
        </p:spPr>
        <p:txBody>
          <a:bodyPr/>
          <a:lstStyle/>
          <a:p>
            <a:r>
              <a:rPr lang="ro-RO" sz="2200" b="1" dirty="0" err="1" smtClean="0"/>
              <a:t>Activităţile</a:t>
            </a:r>
            <a:r>
              <a:rPr lang="ro-RO" sz="2200" b="1" dirty="0" smtClean="0"/>
              <a:t> implementate de ADRSM în perioada Ianuarie - Noiembrie 2017</a:t>
            </a:r>
            <a:endParaRPr lang="en-US" sz="2200" dirty="0"/>
          </a:p>
        </p:txBody>
      </p:sp>
      <p:sp>
        <p:nvSpPr>
          <p:cNvPr id="3" name="Substituent conținut 2"/>
          <p:cNvSpPr>
            <a:spLocks noGrp="1"/>
          </p:cNvSpPr>
          <p:nvPr>
            <p:ph idx="1"/>
          </p:nvPr>
        </p:nvSpPr>
        <p:spPr>
          <a:xfrm>
            <a:off x="76200" y="2169429"/>
            <a:ext cx="5494864" cy="3581400"/>
          </a:xfrm>
        </p:spPr>
        <p:txBody>
          <a:bodyPr/>
          <a:lstStyle/>
          <a:p>
            <a:pPr algn="just"/>
            <a:r>
              <a:rPr lang="en-US" altLang="ro-RO" sz="1800" b="1" dirty="0" err="1" smtClean="0"/>
              <a:t>Martie</a:t>
            </a:r>
            <a:r>
              <a:rPr lang="en-US" altLang="ro-RO" sz="1800" b="1" dirty="0" smtClean="0"/>
              <a:t> </a:t>
            </a:r>
            <a:r>
              <a:rPr lang="ro-RO" altLang="ro-RO" sz="1800" b="1" dirty="0" smtClean="0"/>
              <a:t>– </a:t>
            </a:r>
            <a:r>
              <a:rPr lang="en-US" altLang="ro-RO" sz="1800" b="1" dirty="0" err="1" smtClean="0"/>
              <a:t>Aprilie</a:t>
            </a:r>
            <a:r>
              <a:rPr lang="en-US" altLang="ro-RO" sz="1800" b="1" dirty="0" smtClean="0"/>
              <a:t> 2017 −</a:t>
            </a:r>
            <a:r>
              <a:rPr lang="ro-RO" altLang="ro-RO" sz="1800" dirty="0" smtClean="0"/>
              <a:t> Demararea procedurii de înlocuire a partenerului </a:t>
            </a:r>
            <a:r>
              <a:rPr lang="en-US" altLang="ro-RO" sz="1800" dirty="0" smtClean="0"/>
              <a:t>CCIA </a:t>
            </a:r>
            <a:r>
              <a:rPr lang="en-US" altLang="ro-RO" sz="1800" dirty="0" err="1" smtClean="0"/>
              <a:t>Timi</a:t>
            </a:r>
            <a:r>
              <a:rPr lang="ro-RO" altLang="ro-RO" sz="1800" dirty="0" err="1" smtClean="0"/>
              <a:t>șoara</a:t>
            </a:r>
            <a:r>
              <a:rPr lang="ro-RO" altLang="ro-RO" sz="1800" dirty="0" smtClean="0"/>
              <a:t>  de ADR Sud Muntenia</a:t>
            </a:r>
            <a:r>
              <a:rPr lang="en-US" altLang="ro-RO" sz="1800" dirty="0" smtClean="0"/>
              <a:t>;</a:t>
            </a:r>
            <a:endParaRPr lang="ro-RO" altLang="ro-RO" sz="1800" dirty="0" smtClean="0"/>
          </a:p>
          <a:p>
            <a:pPr algn="just"/>
            <a:r>
              <a:rPr lang="ro-RO" sz="1800" b="1" dirty="0" smtClean="0"/>
              <a:t>Iulie 2017 </a:t>
            </a:r>
            <a:r>
              <a:rPr lang="ro-RO" sz="1800" dirty="0" smtClean="0"/>
              <a:t>- Elaborarea Contextului </a:t>
            </a:r>
            <a:r>
              <a:rPr lang="ro-RO" sz="1800" dirty="0"/>
              <a:t>N</a:t>
            </a:r>
            <a:r>
              <a:rPr lang="ro-RO" sz="1800" dirty="0" smtClean="0"/>
              <a:t>ațional </a:t>
            </a:r>
            <a:r>
              <a:rPr lang="ro-RO" sz="1800" dirty="0"/>
              <a:t>cu privire la stadiul economiei sociale în </a:t>
            </a:r>
            <a:r>
              <a:rPr lang="ro-RO" sz="1800" dirty="0" smtClean="0"/>
              <a:t>Romania;</a:t>
            </a:r>
            <a:endParaRPr lang="en-US" altLang="ro-RO" sz="1800" dirty="0" smtClean="0"/>
          </a:p>
          <a:p>
            <a:pPr algn="just"/>
            <a:r>
              <a:rPr lang="ro-RO" altLang="ro-RO" sz="1800" b="1" dirty="0" smtClean="0"/>
              <a:t>23 August 2017, Budapesta,</a:t>
            </a:r>
            <a:r>
              <a:rPr lang="en-US" altLang="ro-RO" sz="1800" b="1" dirty="0" smtClean="0"/>
              <a:t> </a:t>
            </a:r>
            <a:r>
              <a:rPr lang="ro-RO" altLang="ro-RO" sz="1800" b="1" dirty="0" smtClean="0"/>
              <a:t>UNGARIA</a:t>
            </a:r>
            <a:r>
              <a:rPr lang="en-US" altLang="ro-RO" sz="1800" b="1" dirty="0" smtClean="0"/>
              <a:t> −</a:t>
            </a:r>
            <a:r>
              <a:rPr lang="ro-RO" altLang="ro-RO" sz="1800" b="1" dirty="0" smtClean="0"/>
              <a:t> </a:t>
            </a:r>
            <a:r>
              <a:rPr lang="ro-RO" altLang="ro-RO" sz="1800" dirty="0"/>
              <a:t>P</a:t>
            </a:r>
            <a:r>
              <a:rPr lang="ro-RO" altLang="ro-RO" sz="1800" dirty="0" smtClean="0"/>
              <a:t>articipare la întâlnirea de lucru cu liderul de proiect – IFKA</a:t>
            </a:r>
            <a:r>
              <a:rPr lang="en-US" altLang="ro-RO" sz="1800" dirty="0" smtClean="0"/>
              <a:t>;</a:t>
            </a:r>
            <a:endParaRPr lang="ro-RO" altLang="ro-RO" sz="1800" dirty="0" smtClean="0"/>
          </a:p>
          <a:p>
            <a:pPr algn="just"/>
            <a:r>
              <a:rPr lang="ro-RO" sz="1800" b="1" dirty="0"/>
              <a:t>August – Septembrie </a:t>
            </a:r>
            <a:r>
              <a:rPr lang="ro-RO" sz="1800" b="1" dirty="0" smtClean="0"/>
              <a:t> 2017 </a:t>
            </a:r>
            <a:r>
              <a:rPr lang="ro-RO" sz="1800" dirty="0"/>
              <a:t>- Elaborare bază de date cu întreprinderi sociale, unități protejate, fundații, asociații pentru </a:t>
            </a:r>
            <a:r>
              <a:rPr lang="ro-RO" sz="1800" dirty="0" smtClean="0"/>
              <a:t>constituirea grupului de </a:t>
            </a:r>
            <a:r>
              <a:rPr lang="ro-RO" sz="1800" dirty="0" err="1" smtClean="0"/>
              <a:t>stakeholderi</a:t>
            </a:r>
            <a:r>
              <a:rPr lang="ro-RO" sz="1800" dirty="0" smtClean="0"/>
              <a:t>;</a:t>
            </a:r>
            <a:endParaRPr lang="ro-RO" altLang="ro-RO" sz="1800" dirty="0" smtClean="0"/>
          </a:p>
        </p:txBody>
      </p:sp>
      <p:pic>
        <p:nvPicPr>
          <p:cNvPr id="4" name="Picture 3" descr="C:\Users\Lidia Ilie\AppData\Roaming\Skype\lazar_lidia_gabriela\media_messaging\media_cache_v3\^F9FE17812BE6B04F4ACD237B05E0A94CE6EB766F6B86B6EB05^pimgpsh_fullsize_dist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91200" y="1934266"/>
            <a:ext cx="3151862" cy="2025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 descr="C:\Users\Geanina Magureanu\Desktop\Screenshot 2017-11-09 09.22.0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91200" y="4191000"/>
            <a:ext cx="3119964" cy="205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239000" y="0"/>
            <a:ext cx="1905000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186771698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22437"/>
            <a:ext cx="5181600" cy="4525963"/>
          </a:xfrm>
        </p:spPr>
        <p:txBody>
          <a:bodyPr/>
          <a:lstStyle/>
          <a:p>
            <a:pPr algn="just"/>
            <a:r>
              <a:rPr lang="ro-RO" altLang="ro-RO" sz="2000" b="1" dirty="0"/>
              <a:t>19 – 20 Septembrie 2017, Viena,</a:t>
            </a:r>
            <a:r>
              <a:rPr lang="en-US" altLang="ro-RO" sz="2000" b="1" dirty="0"/>
              <a:t> </a:t>
            </a:r>
            <a:r>
              <a:rPr lang="ro-RO" altLang="ro-RO" sz="2000" b="1" dirty="0"/>
              <a:t>AUSTRIA </a:t>
            </a:r>
            <a:r>
              <a:rPr lang="en-US" altLang="ro-RO" sz="2000" b="1" dirty="0"/>
              <a:t> −</a:t>
            </a:r>
            <a:r>
              <a:rPr lang="ro-RO" altLang="ro-RO" sz="2000" b="1" dirty="0"/>
              <a:t> </a:t>
            </a:r>
            <a:r>
              <a:rPr lang="ro-RO" altLang="ro-RO" sz="2000" dirty="0"/>
              <a:t>P</a:t>
            </a:r>
            <a:r>
              <a:rPr lang="ro-RO" altLang="ro-RO" sz="2000" dirty="0" smtClean="0"/>
              <a:t>articipare </a:t>
            </a:r>
            <a:r>
              <a:rPr lang="ro-RO" altLang="ro-RO" sz="2000" dirty="0"/>
              <a:t>la cel de-al doilea seminar transnațional și vizită de studiu;</a:t>
            </a:r>
            <a:endParaRPr lang="en-US" sz="2000" dirty="0"/>
          </a:p>
          <a:p>
            <a:pPr algn="just"/>
            <a:r>
              <a:rPr lang="ro-RO" altLang="ro-RO" sz="2000" b="1" dirty="0"/>
              <a:t>Octombrie 2017 </a:t>
            </a:r>
            <a:r>
              <a:rPr lang="ro-RO" altLang="ro-RO" sz="2000" dirty="0"/>
              <a:t>- Aplicare chestionare cu privire la </a:t>
            </a:r>
            <a:r>
              <a:rPr lang="ro-RO" altLang="ro-RO" sz="2000" dirty="0" smtClean="0"/>
              <a:t>identificarea nevoilor </a:t>
            </a:r>
            <a:r>
              <a:rPr lang="ro-RO" altLang="ro-RO" sz="2000" dirty="0"/>
              <a:t>cu care se confruntă antreprenorii sociali;</a:t>
            </a:r>
          </a:p>
          <a:p>
            <a:pPr algn="just"/>
            <a:r>
              <a:rPr lang="ro-RO" altLang="ro-RO" sz="2000" b="1" dirty="0"/>
              <a:t>13 Noiembrie 2017, </a:t>
            </a:r>
            <a:r>
              <a:rPr lang="ro-RO" altLang="ro-RO" sz="2000" b="1" dirty="0" smtClean="0"/>
              <a:t>Călărași, România </a:t>
            </a:r>
            <a:r>
              <a:rPr lang="ro-RO" altLang="ro-RO" sz="2000" dirty="0"/>
              <a:t>– </a:t>
            </a:r>
            <a:r>
              <a:rPr lang="ro-RO" altLang="ro-RO" sz="2000" dirty="0" smtClean="0"/>
              <a:t>Organizarea primei întâlniri </a:t>
            </a:r>
            <a:r>
              <a:rPr lang="ro-RO" altLang="ro-RO" sz="2000" dirty="0"/>
              <a:t>a </a:t>
            </a:r>
            <a:r>
              <a:rPr lang="ro-RO" altLang="ro-RO" sz="2000" dirty="0" smtClean="0"/>
              <a:t>grupului de </a:t>
            </a:r>
            <a:r>
              <a:rPr lang="ro-RO" altLang="ro-RO" sz="2000" dirty="0" err="1" smtClean="0"/>
              <a:t>stakeholderi</a:t>
            </a:r>
            <a:r>
              <a:rPr lang="ro-RO" altLang="ro-RO" sz="2000" dirty="0" smtClean="0"/>
              <a:t>;</a:t>
            </a:r>
            <a:endParaRPr lang="ro-RO" altLang="ro-RO" sz="2000" dirty="0"/>
          </a:p>
          <a:p>
            <a:pPr algn="just"/>
            <a:r>
              <a:rPr lang="ro-RO" altLang="ro-RO" sz="2000" b="1" dirty="0"/>
              <a:t>Noiembrie 2017 – </a:t>
            </a:r>
            <a:r>
              <a:rPr lang="ro-RO" altLang="ro-RO" sz="2000" dirty="0" smtClean="0"/>
              <a:t>Identificarea modelelor </a:t>
            </a:r>
            <a:r>
              <a:rPr lang="ro-RO" altLang="ro-RO" sz="2000" dirty="0"/>
              <a:t>de bune practici și </a:t>
            </a:r>
            <a:r>
              <a:rPr lang="ro-RO" altLang="ro-RO" sz="2000" dirty="0" smtClean="0"/>
              <a:t>elaborarea studiilor </a:t>
            </a:r>
            <a:r>
              <a:rPr lang="ro-RO" altLang="ro-RO" sz="2000" dirty="0"/>
              <a:t>de caz.</a:t>
            </a:r>
          </a:p>
          <a:p>
            <a:endParaRPr lang="en-US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39000" y="0"/>
            <a:ext cx="1905000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4"/>
          <p:cNvSpPr/>
          <p:nvPr/>
        </p:nvSpPr>
        <p:spPr>
          <a:xfrm>
            <a:off x="990600" y="716447"/>
            <a:ext cx="685800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o-RO" sz="2200" b="1" dirty="0" err="1"/>
              <a:t>Activităţile</a:t>
            </a:r>
            <a:r>
              <a:rPr lang="ro-RO" sz="2200" b="1" dirty="0"/>
              <a:t> implementate de ADRSM în perioada Ianuarie - Noiembrie 2017</a:t>
            </a:r>
            <a:endParaRPr lang="en-US" sz="2200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0800000">
            <a:off x="5791201" y="1645369"/>
            <a:ext cx="3155702" cy="2233750"/>
          </a:xfrm>
          <a:prstGeom prst="rect">
            <a:avLst/>
          </a:prstGeom>
        </p:spPr>
      </p:pic>
      <p:pic>
        <p:nvPicPr>
          <p:cNvPr id="7" name="Picture 2" descr="C:\Users\Geanina Magureanu\Desktop\13.11. minuta\23456622_1252317901535645_874299047486223675_o (1)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91201" y="4038600"/>
            <a:ext cx="3155702" cy="22098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27828919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>
          <a:xfrm>
            <a:off x="428018" y="838200"/>
            <a:ext cx="7010400" cy="762000"/>
          </a:xfrm>
        </p:spPr>
        <p:txBody>
          <a:bodyPr/>
          <a:lstStyle/>
          <a:p>
            <a:r>
              <a:rPr lang="ro-RO" sz="2000" b="1" dirty="0" smtClean="0">
                <a:solidFill>
                  <a:srgbClr val="0070C0"/>
                </a:solidFill>
              </a:rPr>
              <a:t>              5. Proiectul INMA – Agenți pentru Managementul Inovării în cadrul IMM-urilor</a:t>
            </a:r>
            <a:endParaRPr lang="en-US" sz="2400" b="1" dirty="0"/>
          </a:p>
        </p:txBody>
      </p:sp>
      <p:sp>
        <p:nvSpPr>
          <p:cNvPr id="3" name="Substituent conținut 2"/>
          <p:cNvSpPr>
            <a:spLocks noGrp="1"/>
          </p:cNvSpPr>
          <p:nvPr>
            <p:ph idx="1"/>
          </p:nvPr>
        </p:nvSpPr>
        <p:spPr>
          <a:xfrm>
            <a:off x="428018" y="1626280"/>
            <a:ext cx="8229600" cy="4648200"/>
          </a:xfrm>
        </p:spPr>
        <p:txBody>
          <a:bodyPr/>
          <a:lstStyle/>
          <a:p>
            <a:pPr>
              <a:buNone/>
            </a:pPr>
            <a:r>
              <a:rPr lang="ro-RO" sz="2000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Times New Roman" pitchFamily="18" charset="0"/>
              </a:rPr>
              <a:t>            </a:t>
            </a:r>
          </a:p>
          <a:p>
            <a:pPr lvl="0" algn="just">
              <a:buFont typeface="Wingdings" pitchFamily="2" charset="2"/>
              <a:buChar char="Ø"/>
            </a:pPr>
            <a:r>
              <a:rPr lang="ro-RO" sz="1800" dirty="0" smtClean="0">
                <a:cs typeface="Times New Roman" pitchFamily="18" charset="0"/>
              </a:rPr>
              <a:t>Proiect fi</a:t>
            </a:r>
            <a:r>
              <a:rPr lang="vi-VN" sz="1800" dirty="0" smtClean="0">
                <a:cs typeface="Times New Roman" pitchFamily="18" charset="0"/>
              </a:rPr>
              <a:t>nanțat de Comisia Europeană</a:t>
            </a:r>
            <a:r>
              <a:rPr lang="ro-RO" sz="1800" dirty="0" smtClean="0">
                <a:cs typeface="Times New Roman" pitchFamily="18" charset="0"/>
              </a:rPr>
              <a:t> prin</a:t>
            </a:r>
            <a:r>
              <a:rPr lang="vi-VN" sz="1800" dirty="0" smtClean="0">
                <a:cs typeface="Times New Roman" pitchFamily="18" charset="0"/>
              </a:rPr>
              <a:t> </a:t>
            </a:r>
            <a:r>
              <a:rPr lang="vi-VN" sz="1800" b="1" dirty="0" smtClean="0">
                <a:cs typeface="Times New Roman" pitchFamily="18" charset="0"/>
              </a:rPr>
              <a:t>programul</a:t>
            </a:r>
            <a:r>
              <a:rPr lang="ro-RO" sz="1800" b="1" dirty="0" smtClean="0">
                <a:cs typeface="Times New Roman" pitchFamily="18" charset="0"/>
              </a:rPr>
              <a:t>  </a:t>
            </a:r>
            <a:r>
              <a:rPr lang="vi-VN" sz="1800" b="1" dirty="0" smtClean="0">
                <a:cs typeface="Times New Roman" pitchFamily="18" charset="0"/>
              </a:rPr>
              <a:t>Erasmus </a:t>
            </a:r>
            <a:r>
              <a:rPr lang="vi-VN" sz="1800" dirty="0" smtClean="0">
                <a:cs typeface="Times New Roman" pitchFamily="18" charset="0"/>
              </a:rPr>
              <a:t>+</a:t>
            </a:r>
            <a:r>
              <a:rPr lang="ro-RO" sz="1800" dirty="0" smtClean="0">
                <a:cs typeface="Times New Roman" pitchFamily="18" charset="0"/>
              </a:rPr>
              <a:t>;</a:t>
            </a:r>
          </a:p>
          <a:p>
            <a:pPr lvl="0" algn="just">
              <a:buFont typeface="Wingdings" pitchFamily="2" charset="2"/>
              <a:buChar char="Ø"/>
            </a:pPr>
            <a:r>
              <a:rPr lang="ro-RO" sz="1800" b="1" dirty="0" smtClean="0">
                <a:cs typeface="Times New Roman" pitchFamily="18" charset="0"/>
              </a:rPr>
              <a:t>Perioada de implementare</a:t>
            </a:r>
            <a:r>
              <a:rPr lang="ro-RO" sz="1800" dirty="0" smtClean="0">
                <a:cs typeface="Times New Roman" pitchFamily="18" charset="0"/>
              </a:rPr>
              <a:t>: 01 Noiembrie 2015 – 30 Octombrie 2017;</a:t>
            </a:r>
            <a:endParaRPr lang="en-US" sz="1800" dirty="0" smtClean="0">
              <a:cs typeface="Times New Roman" pitchFamily="18" charset="0"/>
            </a:endParaRPr>
          </a:p>
          <a:p>
            <a:pPr>
              <a:buFont typeface="Wingdings" pitchFamily="2" charset="2"/>
              <a:buChar char="Ø"/>
            </a:pPr>
            <a:r>
              <a:rPr lang="ro-RO" sz="1800" b="1" dirty="0" smtClean="0">
                <a:ea typeface="Verdana" pitchFamily="34" charset="0"/>
                <a:cs typeface="Times New Roman" pitchFamily="18" charset="0"/>
              </a:rPr>
              <a:t>Bugetul proiectului</a:t>
            </a:r>
            <a:r>
              <a:rPr lang="en-US" sz="1800" dirty="0" smtClean="0">
                <a:ea typeface="Verdana" pitchFamily="34" charset="0"/>
                <a:cs typeface="Times New Roman" pitchFamily="18" charset="0"/>
              </a:rPr>
              <a:t>: </a:t>
            </a:r>
            <a:r>
              <a:rPr lang="ro-RO" sz="1800" b="1" dirty="0" smtClean="0">
                <a:ea typeface="Verdana" pitchFamily="34" charset="0"/>
                <a:cs typeface="Times New Roman" pitchFamily="18" charset="0"/>
              </a:rPr>
              <a:t>246.524</a:t>
            </a:r>
            <a:r>
              <a:rPr lang="fr-FR" sz="1800" b="1" dirty="0" smtClean="0">
                <a:ea typeface="Verdana" pitchFamily="34" charset="0"/>
                <a:cs typeface="Times New Roman" pitchFamily="18" charset="0"/>
              </a:rPr>
              <a:t> Euro</a:t>
            </a:r>
            <a:r>
              <a:rPr lang="ro-RO" sz="1800" b="1" dirty="0">
                <a:ea typeface="Verdana" pitchFamily="34" charset="0"/>
                <a:cs typeface="Times New Roman" pitchFamily="18" charset="0"/>
              </a:rPr>
              <a:t> </a:t>
            </a:r>
            <a:r>
              <a:rPr lang="ro-RO" sz="1800" dirty="0" smtClean="0">
                <a:ea typeface="Verdana" pitchFamily="34" charset="0"/>
                <a:cs typeface="Times New Roman" pitchFamily="18" charset="0"/>
              </a:rPr>
              <a:t>din care b</a:t>
            </a:r>
            <a:r>
              <a:rPr lang="fr-FR" sz="1800" dirty="0" err="1" smtClean="0">
                <a:ea typeface="Verdana" pitchFamily="34" charset="0"/>
                <a:cs typeface="Times New Roman" pitchFamily="18" charset="0"/>
              </a:rPr>
              <a:t>ugetul</a:t>
            </a:r>
            <a:r>
              <a:rPr lang="fr-FR" sz="1800" dirty="0" smtClean="0">
                <a:ea typeface="Verdana" pitchFamily="34" charset="0"/>
                <a:cs typeface="Times New Roman" pitchFamily="18" charset="0"/>
              </a:rPr>
              <a:t> ADRSM</a:t>
            </a:r>
            <a:r>
              <a:rPr lang="en-US" sz="1800" dirty="0" smtClean="0">
                <a:ea typeface="Verdana" pitchFamily="34" charset="0"/>
                <a:cs typeface="Times New Roman" pitchFamily="18" charset="0"/>
              </a:rPr>
              <a:t>:</a:t>
            </a:r>
            <a:r>
              <a:rPr lang="en-US" sz="1800" b="1" dirty="0" smtClean="0">
                <a:ea typeface="Verdana" pitchFamily="34" charset="0"/>
                <a:cs typeface="Times New Roman" pitchFamily="18" charset="0"/>
              </a:rPr>
              <a:t> </a:t>
            </a:r>
            <a:r>
              <a:rPr lang="ro-RO" sz="1800" b="1" dirty="0" smtClean="0">
                <a:ea typeface="Verdana" pitchFamily="34" charset="0"/>
                <a:cs typeface="Times New Roman" pitchFamily="18" charset="0"/>
              </a:rPr>
              <a:t>38.103</a:t>
            </a:r>
            <a:r>
              <a:rPr lang="en-US" sz="1800" b="1" dirty="0" smtClean="0">
                <a:ea typeface="Verdana" pitchFamily="34" charset="0"/>
                <a:cs typeface="Times New Roman" pitchFamily="18" charset="0"/>
              </a:rPr>
              <a:t> Euro</a:t>
            </a:r>
            <a:r>
              <a:rPr lang="en-US" sz="1800" b="1" dirty="0" smtClean="0">
                <a:ea typeface="Verdana" pitchFamily="34" charset="0"/>
                <a:cs typeface="Verdana" pitchFamily="34" charset="0"/>
              </a:rPr>
              <a:t> </a:t>
            </a:r>
            <a:r>
              <a:rPr lang="vi-VN" sz="1800" b="1" dirty="0" smtClean="0">
                <a:cs typeface="Times New Roman" pitchFamily="18" charset="0"/>
              </a:rPr>
              <a:t>       </a:t>
            </a:r>
            <a:endParaRPr lang="en-US" sz="1800" dirty="0" smtClean="0"/>
          </a:p>
          <a:p>
            <a:pPr>
              <a:buFont typeface="Wingdings" pitchFamily="2" charset="2"/>
              <a:buChar char="Ø"/>
            </a:pPr>
            <a:r>
              <a:rPr lang="ro-RO" sz="1800" b="1" dirty="0" smtClean="0"/>
              <a:t>Grup </a:t>
            </a:r>
            <a:r>
              <a:rPr lang="ro-RO" sz="1800" b="1" dirty="0" err="1" smtClean="0"/>
              <a:t>ţintă</a:t>
            </a:r>
            <a:r>
              <a:rPr lang="ro-RO" sz="1800" b="1" dirty="0" smtClean="0"/>
              <a:t> </a:t>
            </a:r>
            <a:r>
              <a:rPr lang="ro-RO" sz="1800" dirty="0" smtClean="0"/>
              <a:t>al proiectului:</a:t>
            </a:r>
          </a:p>
          <a:p>
            <a:pPr algn="just">
              <a:buNone/>
            </a:pPr>
            <a:r>
              <a:rPr lang="ro-RO" sz="1800" dirty="0" smtClean="0">
                <a:cs typeface="Times New Roman" pitchFamily="18" charset="0"/>
              </a:rPr>
              <a:t> 		-  Persoane înalt calificate</a:t>
            </a:r>
            <a:r>
              <a:rPr lang="vi-VN" sz="1800" dirty="0" smtClean="0">
                <a:cs typeface="Times New Roman" pitchFamily="18" charset="0"/>
              </a:rPr>
              <a:t>,</a:t>
            </a:r>
            <a:r>
              <a:rPr lang="ro-RO" sz="1800" dirty="0" smtClean="0">
                <a:cs typeface="Times New Roman" pitchFamily="18" charset="0"/>
              </a:rPr>
              <a:t> </a:t>
            </a:r>
            <a:r>
              <a:rPr lang="vi-VN" sz="1800" dirty="0" smtClean="0">
                <a:cs typeface="Times New Roman" pitchFamily="18" charset="0"/>
              </a:rPr>
              <a:t> în special femei</a:t>
            </a:r>
            <a:r>
              <a:rPr lang="ro-RO" sz="1800" dirty="0" smtClean="0">
                <a:cs typeface="Times New Roman" pitchFamily="18" charset="0"/>
              </a:rPr>
              <a:t>, care nu sunt încadrate pe 	piața forței de muncă sau ocupă posturi sub nivelul lor de calificare ;</a:t>
            </a:r>
          </a:p>
          <a:p>
            <a:pPr algn="just">
              <a:buNone/>
            </a:pPr>
            <a:r>
              <a:rPr lang="ro-RO" sz="1800" dirty="0" smtClean="0">
                <a:cs typeface="Times New Roman" pitchFamily="18" charset="0"/>
              </a:rPr>
              <a:t> 		- </a:t>
            </a:r>
            <a:r>
              <a:rPr lang="vi-VN" sz="1800" dirty="0" smtClean="0">
                <a:cs typeface="Times New Roman" pitchFamily="18" charset="0"/>
              </a:rPr>
              <a:t>Stakeholderi (ex</a:t>
            </a:r>
            <a:r>
              <a:rPr lang="ro-RO" sz="1800" dirty="0" smtClean="0">
                <a:cs typeface="Times New Roman" pitchFamily="18" charset="0"/>
              </a:rPr>
              <a:t>: administrația publică, </a:t>
            </a:r>
            <a:r>
              <a:rPr lang="vi-VN" sz="1800" dirty="0" smtClean="0">
                <a:cs typeface="Times New Roman" pitchFamily="18" charset="0"/>
              </a:rPr>
              <a:t>universități, </a:t>
            </a:r>
            <a:r>
              <a:rPr lang="ro-RO" sz="1800" dirty="0" smtClean="0">
                <a:cs typeface="Times New Roman" pitchFamily="18" charset="0"/>
              </a:rPr>
              <a:t>institute de 	cercetare, </a:t>
            </a:r>
            <a:r>
              <a:rPr lang="vi-VN" sz="1800" dirty="0" smtClean="0">
                <a:cs typeface="Times New Roman" pitchFamily="18" charset="0"/>
              </a:rPr>
              <a:t>întreprinderi, organizații) </a:t>
            </a:r>
            <a:r>
              <a:rPr lang="ro-RO" sz="1800" dirty="0" smtClean="0">
                <a:cs typeface="Times New Roman" pitchFamily="18" charset="0"/>
              </a:rPr>
              <a:t> care au atribuții în domeniul 	Managementului Inovării;</a:t>
            </a:r>
            <a:r>
              <a:rPr lang="vi-VN" sz="1800" dirty="0" smtClean="0">
                <a:cs typeface="Times New Roman" pitchFamily="18" charset="0"/>
              </a:rPr>
              <a:t>  </a:t>
            </a:r>
          </a:p>
          <a:p>
            <a:pPr algn="just">
              <a:buNone/>
            </a:pPr>
            <a:r>
              <a:rPr lang="ro-RO" sz="1800" dirty="0" smtClean="0">
                <a:cs typeface="Times New Roman" pitchFamily="18" charset="0"/>
              </a:rPr>
              <a:t> 		-  </a:t>
            </a:r>
            <a:r>
              <a:rPr lang="vi-VN" sz="1800" dirty="0" smtClean="0">
                <a:cs typeface="Times New Roman" pitchFamily="18" charset="0"/>
              </a:rPr>
              <a:t>IMM-uri</a:t>
            </a:r>
            <a:r>
              <a:rPr lang="ro-RO" sz="1800" dirty="0" smtClean="0">
                <a:cs typeface="Times New Roman" pitchFamily="18" charset="0"/>
              </a:rPr>
              <a:t>;</a:t>
            </a:r>
          </a:p>
          <a:p>
            <a:pPr algn="just">
              <a:buFont typeface="Wingdings" panose="05000000000000000000" pitchFamily="2" charset="2"/>
              <a:buChar char="Ø"/>
            </a:pPr>
            <a:r>
              <a:rPr lang="ro-RO" sz="1800" b="1" dirty="0" smtClean="0">
                <a:cs typeface="Times New Roman" pitchFamily="18" charset="0"/>
              </a:rPr>
              <a:t>Obiectivul Proiectului</a:t>
            </a:r>
            <a:r>
              <a:rPr lang="ro-RO" sz="1800" dirty="0" smtClean="0">
                <a:cs typeface="Times New Roman" pitchFamily="18" charset="0"/>
              </a:rPr>
              <a:t>: </a:t>
            </a:r>
            <a:r>
              <a:rPr lang="vi-VN" sz="1800" dirty="0">
                <a:cs typeface="Times New Roman" pitchFamily="18" charset="0"/>
              </a:rPr>
              <a:t>Crearea de locuri de muncă pentru </a:t>
            </a:r>
            <a:r>
              <a:rPr lang="ro-RO" sz="1800" dirty="0" err="1">
                <a:cs typeface="Times New Roman" pitchFamily="18" charset="0"/>
              </a:rPr>
              <a:t>perso</a:t>
            </a:r>
            <a:r>
              <a:rPr lang="en-US" sz="1800" dirty="0">
                <a:cs typeface="Times New Roman" pitchFamily="18" charset="0"/>
              </a:rPr>
              <a:t>a</a:t>
            </a:r>
            <a:r>
              <a:rPr lang="ro-RO" sz="1800" dirty="0" err="1">
                <a:cs typeface="Times New Roman" pitchFamily="18" charset="0"/>
              </a:rPr>
              <a:t>nele</a:t>
            </a:r>
            <a:r>
              <a:rPr lang="ro-RO" sz="1800" dirty="0">
                <a:cs typeface="Times New Roman" pitchFamily="18" charset="0"/>
              </a:rPr>
              <a:t> înalt calificate</a:t>
            </a:r>
            <a:r>
              <a:rPr lang="vi-VN" sz="1800" dirty="0">
                <a:cs typeface="Times New Roman" pitchFamily="18" charset="0"/>
              </a:rPr>
              <a:t>, în special femei</a:t>
            </a:r>
            <a:r>
              <a:rPr lang="ro-RO" sz="1800" dirty="0">
                <a:cs typeface="Times New Roman" pitchFamily="18" charset="0"/>
              </a:rPr>
              <a:t>, care nu sunt încadrate pe piața forței de muncă sau ocupă posturi sub nivelul lor de </a:t>
            </a:r>
            <a:r>
              <a:rPr lang="ro-RO" sz="1800" dirty="0" smtClean="0">
                <a:cs typeface="Times New Roman" pitchFamily="18" charset="0"/>
              </a:rPr>
              <a:t>calificare</a:t>
            </a:r>
            <a:r>
              <a:rPr lang="ro-RO" sz="1800" dirty="0">
                <a:cs typeface="Times New Roman" pitchFamily="18" charset="0"/>
              </a:rPr>
              <a:t>.</a:t>
            </a:r>
            <a:endParaRPr lang="vi-VN" sz="1800" dirty="0">
              <a:cs typeface="Times New Roman" pitchFamily="18" charset="0"/>
            </a:endParaRPr>
          </a:p>
          <a:p>
            <a:pPr algn="just">
              <a:buFont typeface="Wingdings" panose="05000000000000000000" pitchFamily="2" charset="2"/>
              <a:buChar char="Ø"/>
            </a:pPr>
            <a:endParaRPr lang="vi-VN" sz="1800" dirty="0" smtClean="0">
              <a:cs typeface="Times New Roman" pitchFamily="18" charset="0"/>
            </a:endParaRPr>
          </a:p>
          <a:p>
            <a:pPr>
              <a:buNone/>
            </a:pPr>
            <a:endParaRPr lang="en-US" sz="2000" dirty="0"/>
          </a:p>
        </p:txBody>
      </p:sp>
      <p:pic>
        <p:nvPicPr>
          <p:cNvPr id="5" name="Imagine 4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900530" y="152400"/>
            <a:ext cx="22098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sz="2400" b="1" dirty="0" smtClean="0"/>
              <a:t>Consorţiul proiectului</a:t>
            </a:r>
            <a:endParaRPr lang="en-US" sz="2400" b="1" dirty="0"/>
          </a:p>
        </p:txBody>
      </p:sp>
      <p:sp>
        <p:nvSpPr>
          <p:cNvPr id="3" name="Substituent conținut 2"/>
          <p:cNvSpPr>
            <a:spLocks noGrp="1"/>
          </p:cNvSpPr>
          <p:nvPr>
            <p:ph idx="1"/>
          </p:nvPr>
        </p:nvSpPr>
        <p:spPr>
          <a:xfrm>
            <a:off x="457200" y="1524000"/>
            <a:ext cx="5562600" cy="4602163"/>
          </a:xfrm>
        </p:spPr>
        <p:txBody>
          <a:bodyPr/>
          <a:lstStyle/>
          <a:p>
            <a:pPr lvl="0">
              <a:buNone/>
            </a:pPr>
            <a:r>
              <a:rPr lang="ro-RO" sz="2000" b="1" dirty="0" smtClean="0">
                <a:cs typeface="Times New Roman" pitchFamily="18" charset="0"/>
              </a:rPr>
              <a:t>Consorțiul proiectului </a:t>
            </a:r>
            <a:r>
              <a:rPr lang="ro-RO" sz="2000" dirty="0" smtClean="0">
                <a:cs typeface="Times New Roman" pitchFamily="18" charset="0"/>
              </a:rPr>
              <a:t>este format din 6 </a:t>
            </a:r>
          </a:p>
          <a:p>
            <a:pPr lvl="0">
              <a:buNone/>
            </a:pPr>
            <a:r>
              <a:rPr lang="ro-RO" sz="2000" dirty="0" smtClean="0">
                <a:cs typeface="Times New Roman" pitchFamily="18" charset="0"/>
              </a:rPr>
              <a:t>parteneri.</a:t>
            </a:r>
            <a:endParaRPr lang="en-US" sz="2000" dirty="0" smtClean="0"/>
          </a:p>
          <a:p>
            <a:pPr>
              <a:buNone/>
            </a:pPr>
            <a:r>
              <a:rPr lang="ro-RO" sz="2000" dirty="0" smtClean="0"/>
              <a:t>Coordonatorul proiectului :</a:t>
            </a:r>
          </a:p>
          <a:p>
            <a:pPr>
              <a:buNone/>
            </a:pPr>
            <a:r>
              <a:rPr lang="ro-RO" sz="2000" dirty="0" smtClean="0"/>
              <a:t>Universitatea </a:t>
            </a:r>
            <a:r>
              <a:rPr lang="ro-RO" sz="2000" dirty="0" err="1" smtClean="0"/>
              <a:t>Cankiri</a:t>
            </a:r>
            <a:r>
              <a:rPr lang="ro-RO" sz="2000" dirty="0" smtClean="0"/>
              <a:t> </a:t>
            </a:r>
            <a:r>
              <a:rPr lang="ro-RO" sz="2000" dirty="0" err="1" smtClean="0"/>
              <a:t>Karatekin</a:t>
            </a:r>
            <a:r>
              <a:rPr lang="ro-RO" sz="2000" dirty="0" smtClean="0"/>
              <a:t>, Turcia;</a:t>
            </a:r>
          </a:p>
          <a:p>
            <a:pPr>
              <a:buNone/>
            </a:pPr>
            <a:endParaRPr lang="ro-RO" sz="2000" dirty="0" smtClean="0"/>
          </a:p>
          <a:p>
            <a:pPr>
              <a:buNone/>
            </a:pPr>
            <a:r>
              <a:rPr lang="ro-RO" sz="2000" dirty="0" smtClean="0"/>
              <a:t>Parteneri :</a:t>
            </a:r>
          </a:p>
          <a:p>
            <a:r>
              <a:rPr lang="ro-RO" sz="2000" dirty="0" smtClean="0"/>
              <a:t>CCSA Turcia;</a:t>
            </a:r>
          </a:p>
          <a:p>
            <a:r>
              <a:rPr lang="ro-RO" sz="2000" dirty="0" smtClean="0"/>
              <a:t>DOCUMENTA, Spania;</a:t>
            </a:r>
          </a:p>
          <a:p>
            <a:r>
              <a:rPr lang="ro-RO" sz="2000" dirty="0" smtClean="0"/>
              <a:t>ISQ, Portugalia;</a:t>
            </a:r>
          </a:p>
          <a:p>
            <a:r>
              <a:rPr lang="ro-RO" sz="2000" dirty="0" smtClean="0"/>
              <a:t>ERIFO, Italia;</a:t>
            </a:r>
          </a:p>
          <a:p>
            <a:r>
              <a:rPr lang="ro-RO" sz="2000" dirty="0" smtClean="0"/>
              <a:t>ADRSM, România.</a:t>
            </a:r>
          </a:p>
          <a:p>
            <a:pPr>
              <a:buNone/>
            </a:pPr>
            <a:endParaRPr lang="en-US" sz="2000" dirty="0"/>
          </a:p>
        </p:txBody>
      </p:sp>
      <p:pic>
        <p:nvPicPr>
          <p:cNvPr id="4" name="Picture 2" descr="C:\Users\Geanina Magureanu\Desktop\Screenshot 2016-06-16 09.40.50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86400" y="1143000"/>
            <a:ext cx="3429000" cy="5208086"/>
          </a:xfrm>
          <a:prstGeom prst="rect">
            <a:avLst/>
          </a:prstGeom>
          <a:noFill/>
        </p:spPr>
      </p:pic>
      <p:pic>
        <p:nvPicPr>
          <p:cNvPr id="5" name="Imagine 4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934200" y="99219"/>
            <a:ext cx="22098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>
          <a:xfrm>
            <a:off x="2286000" y="93921"/>
            <a:ext cx="5715000" cy="990600"/>
          </a:xfrm>
        </p:spPr>
        <p:txBody>
          <a:bodyPr/>
          <a:lstStyle/>
          <a:p>
            <a:r>
              <a:rPr lang="ro-RO" sz="2400" b="1" dirty="0" smtClean="0"/>
              <a:t>Activităţile proiectului</a:t>
            </a:r>
            <a:endParaRPr lang="en-US" sz="2400" b="1" dirty="0"/>
          </a:p>
        </p:txBody>
      </p:sp>
      <p:sp>
        <p:nvSpPr>
          <p:cNvPr id="3" name="Substituent conținut 2"/>
          <p:cNvSpPr>
            <a:spLocks noGrp="1"/>
          </p:cNvSpPr>
          <p:nvPr>
            <p:ph idx="1"/>
          </p:nvPr>
        </p:nvSpPr>
        <p:spPr>
          <a:xfrm>
            <a:off x="495300" y="843055"/>
            <a:ext cx="8534400" cy="4876800"/>
          </a:xfrm>
        </p:spPr>
        <p:txBody>
          <a:bodyPr/>
          <a:lstStyle/>
          <a:p>
            <a:pPr algn="just"/>
            <a:r>
              <a:rPr lang="ro-RO" altLang="en-US" sz="1400" b="1" dirty="0" smtClean="0"/>
              <a:t>21 Martie 2017, Călărași </a:t>
            </a:r>
            <a:r>
              <a:rPr lang="ro-RO" altLang="en-US" sz="1400" dirty="0" smtClean="0"/>
              <a:t>– Organizare seminar local de diseminare a proiectului „INMA – Agenți pentru Managementul Inovării în IMM-uri”;</a:t>
            </a:r>
          </a:p>
          <a:p>
            <a:pPr algn="just"/>
            <a:r>
              <a:rPr lang="ro-RO" altLang="en-US" sz="1400" b="1" dirty="0" smtClean="0"/>
              <a:t>27 Martie 2017, Călărași </a:t>
            </a:r>
            <a:r>
              <a:rPr lang="ro-RO" altLang="en-US" sz="1400" dirty="0" smtClean="0"/>
              <a:t>– Organizare curs de instruire – Modul 1 ”Managementul Strategic”;</a:t>
            </a:r>
          </a:p>
          <a:p>
            <a:pPr algn="just"/>
            <a:r>
              <a:rPr lang="ro-RO" altLang="en-US" sz="1400" b="1" dirty="0" smtClean="0"/>
              <a:t>3 Aprilie 2017, Călărași </a:t>
            </a:r>
            <a:r>
              <a:rPr lang="ro-RO" altLang="en-US" sz="1400" dirty="0" smtClean="0"/>
              <a:t>– Organizare curs de instruire – Modul 2 ”Managementul Resurselor Umane”;</a:t>
            </a:r>
          </a:p>
          <a:p>
            <a:pPr algn="just"/>
            <a:r>
              <a:rPr lang="ro-RO" altLang="en-US" sz="1400" b="1" dirty="0" smtClean="0"/>
              <a:t>10 Aprilie 2017, Călărași</a:t>
            </a:r>
            <a:r>
              <a:rPr lang="ro-RO" altLang="en-US" sz="1400" dirty="0" smtClean="0"/>
              <a:t> – Organizare curs de instruire – Modul 3 ”Managementul Cunoașterii”;</a:t>
            </a:r>
            <a:r>
              <a:rPr lang="ro-RO" altLang="en-US" sz="1400" b="1" dirty="0" smtClean="0"/>
              <a:t> </a:t>
            </a:r>
          </a:p>
          <a:p>
            <a:pPr algn="just"/>
            <a:r>
              <a:rPr lang="ro-RO" altLang="en-US" sz="1400" b="1" dirty="0" smtClean="0"/>
              <a:t>19 Aprilie 2017, Călărași </a:t>
            </a:r>
            <a:r>
              <a:rPr lang="ro-RO" altLang="en-US" sz="1400" dirty="0" smtClean="0"/>
              <a:t>– Organizare curs de instruire – Modul 4 ”Responsabilitate  Socială Corporatistă”;</a:t>
            </a:r>
            <a:r>
              <a:rPr lang="ro-RO" altLang="en-US" sz="1400" b="1" dirty="0" smtClean="0"/>
              <a:t> </a:t>
            </a:r>
          </a:p>
          <a:p>
            <a:pPr algn="just"/>
            <a:r>
              <a:rPr lang="ro-RO" altLang="en-US" sz="1400" b="1" dirty="0" smtClean="0"/>
              <a:t>24 Aprilie 2017, Călărași </a:t>
            </a:r>
            <a:r>
              <a:rPr lang="ro-RO" altLang="en-US" sz="1400" dirty="0" smtClean="0"/>
              <a:t>– Organizare curs de instruire – Modul 5 ” Noi tehnologii”;</a:t>
            </a:r>
            <a:endParaRPr lang="ro-RO" altLang="en-US" sz="1400" b="1" dirty="0" smtClean="0"/>
          </a:p>
          <a:p>
            <a:pPr algn="just"/>
            <a:r>
              <a:rPr lang="ro-RO" altLang="en-US" sz="1400" b="1" dirty="0" smtClean="0"/>
              <a:t>3 Mai 2017, Călărași </a:t>
            </a:r>
            <a:r>
              <a:rPr lang="ro-RO" altLang="en-US" sz="1400" dirty="0" smtClean="0"/>
              <a:t>– Organizare sesiune pentru evaluarea finală a cunoștințelor teoretice a cursului de instruire;</a:t>
            </a:r>
          </a:p>
          <a:p>
            <a:pPr algn="just"/>
            <a:r>
              <a:rPr lang="ro-RO" altLang="en-US" sz="1400" b="1" dirty="0" smtClean="0"/>
              <a:t>Mai 2017, Călărași </a:t>
            </a:r>
            <a:r>
              <a:rPr lang="ro-RO" altLang="en-US" sz="1400" dirty="0" smtClean="0"/>
              <a:t>– Acreditare ADR Sud Muntenia ca Furnizor de Formare Profesională – Manager de Inovare;</a:t>
            </a:r>
          </a:p>
          <a:p>
            <a:pPr algn="just"/>
            <a:r>
              <a:rPr lang="ro-RO" altLang="en-US" sz="1400" b="1" dirty="0" smtClean="0"/>
              <a:t>7 Iunie 2017, Călărași </a:t>
            </a:r>
            <a:r>
              <a:rPr lang="ro-RO" altLang="en-US" sz="1400" dirty="0" smtClean="0"/>
              <a:t>– Organizare eveniment final de diseminare a proiectului INMA;</a:t>
            </a:r>
          </a:p>
          <a:p>
            <a:pPr algn="just"/>
            <a:r>
              <a:rPr lang="ro-RO" altLang="en-US" sz="1400" b="1" dirty="0" smtClean="0"/>
              <a:t>28-29 Septembrie 2017, Ankara, </a:t>
            </a:r>
            <a:r>
              <a:rPr lang="ro-RO" altLang="en-US" sz="1400" b="1" dirty="0" err="1" smtClean="0"/>
              <a:t>Cankiri</a:t>
            </a:r>
            <a:r>
              <a:rPr lang="ro-RO" altLang="en-US" sz="1400" b="1" dirty="0" smtClean="0"/>
              <a:t> TURCIA</a:t>
            </a:r>
            <a:r>
              <a:rPr lang="ro-RO" altLang="en-US" sz="1400" dirty="0" smtClean="0"/>
              <a:t> – Participare la Conferința finală a proiectului INMA.</a:t>
            </a:r>
            <a:endParaRPr lang="ro-RO" altLang="en-US" sz="1400" b="1" dirty="0" smtClean="0"/>
          </a:p>
          <a:p>
            <a:endParaRPr lang="en-US" dirty="0"/>
          </a:p>
        </p:txBody>
      </p:sp>
      <p:pic>
        <p:nvPicPr>
          <p:cNvPr id="4" name="Picture 6" descr="C:\Users\Lidia Ilie\AppData\Roaming\Skype\lazar_lidia_gabriela\media_messaging\media_cache_v3\^8B58090B024468CE09431738A05619E572BDF084263450F022^pimgpsh_fullsize_dist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53200" y="4793206"/>
            <a:ext cx="2286000" cy="16647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7" descr="C:\Users\Lidia Ilie\AppData\Roaming\Skype\lazar_lidia_gabriela\media_messaging\media_cache_v3\^B67662E7DF1AFC3D8578619A6DCA8FBBF5B52BEE2489F8C2FE^pimgpsh_fullsize_distr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81400" y="4779712"/>
            <a:ext cx="2667000" cy="16917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3" descr="C:\Users\Lidia Ilie\AppData\Roaming\Skype\lazar_lidia_gabriela\media_messaging\media_cache_v3\^B6B35A54BBE7E30F06040ED9F0AA2E675E6AA7856EE8FA261E^pimgpsh_fullsize_distr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23900" y="4793206"/>
            <a:ext cx="2628900" cy="16846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Imagine 4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934200" y="14177"/>
            <a:ext cx="22098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>
          <a:xfrm>
            <a:off x="457200" y="762000"/>
            <a:ext cx="8229600" cy="762000"/>
          </a:xfrm>
        </p:spPr>
        <p:txBody>
          <a:bodyPr/>
          <a:lstStyle/>
          <a:p>
            <a:r>
              <a:rPr lang="ro-RO" dirty="0" smtClean="0"/>
              <a:t/>
            </a:r>
            <a:br>
              <a:rPr lang="ro-RO" dirty="0" smtClean="0"/>
            </a:br>
            <a:r>
              <a:rPr lang="ro-RO" dirty="0" smtClean="0"/>
              <a:t/>
            </a:r>
            <a:br>
              <a:rPr lang="ro-RO" dirty="0" smtClean="0"/>
            </a:br>
            <a:r>
              <a:rPr lang="ro-RO" sz="2400" b="1" dirty="0" smtClean="0">
                <a:solidFill>
                  <a:srgbClr val="0070C0"/>
                </a:solidFill>
              </a:rPr>
              <a:t>6. Proiectul PROSME – Program COSME </a:t>
            </a:r>
            <a:br>
              <a:rPr lang="ro-RO" sz="2400" b="1" dirty="0" smtClean="0">
                <a:solidFill>
                  <a:srgbClr val="0070C0"/>
                </a:solidFill>
              </a:rPr>
            </a:br>
            <a:r>
              <a:rPr lang="en-US" sz="2400" b="1" dirty="0" smtClean="0"/>
              <a:t>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ro-RO" altLang="en-US" b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/>
            </a:r>
            <a:br>
              <a:rPr lang="ro-RO" altLang="en-US" b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endParaRPr lang="en-US" dirty="0"/>
          </a:p>
        </p:txBody>
      </p:sp>
      <p:sp>
        <p:nvSpPr>
          <p:cNvPr id="3" name="Substituent conținut 2"/>
          <p:cNvSpPr>
            <a:spLocks noGrp="1"/>
          </p:cNvSpPr>
          <p:nvPr>
            <p:ph idx="1"/>
          </p:nvPr>
        </p:nvSpPr>
        <p:spPr>
          <a:xfrm>
            <a:off x="228600" y="1522228"/>
            <a:ext cx="5486400" cy="4572001"/>
          </a:xfrm>
        </p:spPr>
        <p:txBody>
          <a:bodyPr/>
          <a:lstStyle/>
          <a:p>
            <a:pPr algn="just">
              <a:lnSpc>
                <a:spcPct val="80000"/>
              </a:lnSpc>
            </a:pPr>
            <a:r>
              <a:rPr lang="en-US" altLang="en-US" sz="2000" dirty="0" smtClean="0"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altLang="en-US" sz="1800" dirty="0" err="1" smtClean="0">
                <a:ea typeface="Verdana" panose="020B0604030504040204" pitchFamily="34" charset="0"/>
                <a:cs typeface="Verdana" panose="020B0604030504040204" pitchFamily="34" charset="0"/>
              </a:rPr>
              <a:t>Proiect</a:t>
            </a:r>
            <a:r>
              <a:rPr lang="en-US" altLang="en-US" sz="1800" dirty="0" smtClean="0"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altLang="en-US" sz="1800" dirty="0" err="1" smtClean="0">
                <a:ea typeface="Verdana" panose="020B0604030504040204" pitchFamily="34" charset="0"/>
                <a:cs typeface="Verdana" panose="020B0604030504040204" pitchFamily="34" charset="0"/>
              </a:rPr>
              <a:t>finan</a:t>
            </a:r>
            <a:r>
              <a:rPr lang="ro-RO" altLang="en-US" sz="1800" dirty="0" err="1" smtClean="0">
                <a:ea typeface="Verdana" panose="020B0604030504040204" pitchFamily="34" charset="0"/>
                <a:cs typeface="Verdana" panose="020B0604030504040204" pitchFamily="34" charset="0"/>
              </a:rPr>
              <a:t>țat</a:t>
            </a:r>
            <a:r>
              <a:rPr lang="ro-RO" altLang="en-US" sz="1800" dirty="0" smtClean="0">
                <a:ea typeface="Verdana" panose="020B0604030504040204" pitchFamily="34" charset="0"/>
                <a:cs typeface="Verdana" panose="020B0604030504040204" pitchFamily="34" charset="0"/>
              </a:rPr>
              <a:t> în cadrul </a:t>
            </a:r>
            <a:r>
              <a:rPr lang="ro-RO" altLang="en-US" sz="1800" b="1" dirty="0" smtClean="0">
                <a:ea typeface="Verdana" panose="020B0604030504040204" pitchFamily="34" charset="0"/>
                <a:cs typeface="Verdana" panose="020B0604030504040204" pitchFamily="34" charset="0"/>
              </a:rPr>
              <a:t>Programul</a:t>
            </a:r>
            <a:r>
              <a:rPr lang="en-US" altLang="en-US" sz="1800" b="1" dirty="0" err="1" smtClean="0">
                <a:ea typeface="Verdana" panose="020B0604030504040204" pitchFamily="34" charset="0"/>
                <a:cs typeface="Verdana" panose="020B0604030504040204" pitchFamily="34" charset="0"/>
              </a:rPr>
              <a:t>ui</a:t>
            </a:r>
            <a:r>
              <a:rPr lang="ro-RO" altLang="en-US" sz="1800" b="1" dirty="0" smtClean="0">
                <a:ea typeface="Verdana" panose="020B0604030504040204" pitchFamily="34" charset="0"/>
                <a:cs typeface="Verdana" panose="020B0604030504040204" pitchFamily="34" charset="0"/>
              </a:rPr>
              <a:t> pentru Competitivitatea Întreprinderilor și pentru IMM-uri (COSME) </a:t>
            </a:r>
            <a:r>
              <a:rPr lang="ro-RO" altLang="en-US" sz="1800" dirty="0" smtClean="0">
                <a:ea typeface="Verdana" panose="020B0604030504040204" pitchFamily="34" charset="0"/>
                <a:cs typeface="Verdana" panose="020B0604030504040204" pitchFamily="34" charset="0"/>
              </a:rPr>
              <a:t>direct de către Comisia</a:t>
            </a:r>
            <a:r>
              <a:rPr lang="en-US" altLang="en-US" sz="1800" dirty="0" smtClean="0">
                <a:ea typeface="Verdana" panose="020B0604030504040204" pitchFamily="34" charset="0"/>
                <a:cs typeface="Verdana" panose="020B0604030504040204" pitchFamily="34" charset="0"/>
              </a:rPr>
              <a:t> E</a:t>
            </a:r>
            <a:r>
              <a:rPr lang="ro-RO" altLang="en-US" sz="1800" dirty="0" err="1" smtClean="0">
                <a:ea typeface="Verdana" panose="020B0604030504040204" pitchFamily="34" charset="0"/>
                <a:cs typeface="Verdana" panose="020B0604030504040204" pitchFamily="34" charset="0"/>
              </a:rPr>
              <a:t>uropeană</a:t>
            </a:r>
            <a:r>
              <a:rPr lang="ro-RO" altLang="en-US" sz="1800" dirty="0" smtClean="0">
                <a:ea typeface="Verdana" panose="020B0604030504040204" pitchFamily="34" charset="0"/>
                <a:cs typeface="Verdana" panose="020B0604030504040204" pitchFamily="34" charset="0"/>
              </a:rPr>
              <a:t>;</a:t>
            </a:r>
            <a:endParaRPr lang="en-US" altLang="en-US" sz="1800" dirty="0" smtClean="0"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indent="0">
              <a:lnSpc>
                <a:spcPct val="80000"/>
              </a:lnSpc>
              <a:buNone/>
            </a:pPr>
            <a:endParaRPr lang="ro-RO" altLang="en-US" sz="1800" b="1" dirty="0" smtClean="0"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>
              <a:lnSpc>
                <a:spcPct val="80000"/>
              </a:lnSpc>
            </a:pPr>
            <a:r>
              <a:rPr lang="ro-RO" altLang="en-US" sz="1800" b="1" dirty="0" smtClean="0"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altLang="en-US" sz="1800" b="1" dirty="0" err="1" smtClean="0">
                <a:ea typeface="Verdana" panose="020B0604030504040204" pitchFamily="34" charset="0"/>
                <a:cs typeface="Verdana" panose="020B0604030504040204" pitchFamily="34" charset="0"/>
              </a:rPr>
              <a:t>Durata</a:t>
            </a:r>
            <a:r>
              <a:rPr lang="en-US" altLang="en-US" sz="1800" b="1" dirty="0" smtClean="0">
                <a:ea typeface="Verdana" panose="020B0604030504040204" pitchFamily="34" charset="0"/>
                <a:cs typeface="Verdana" panose="020B0604030504040204" pitchFamily="34" charset="0"/>
              </a:rPr>
              <a:t> de </a:t>
            </a:r>
            <a:r>
              <a:rPr lang="en-US" altLang="en-US" sz="1800" b="1" dirty="0" err="1" smtClean="0">
                <a:ea typeface="Verdana" panose="020B0604030504040204" pitchFamily="34" charset="0"/>
                <a:cs typeface="Verdana" panose="020B0604030504040204" pitchFamily="34" charset="0"/>
              </a:rPr>
              <a:t>implementare</a:t>
            </a:r>
            <a:r>
              <a:rPr lang="en-US" altLang="en-US" sz="1800" b="1" dirty="0" smtClean="0">
                <a:ea typeface="Verdana" panose="020B0604030504040204" pitchFamily="34" charset="0"/>
                <a:cs typeface="Verdana" panose="020B0604030504040204" pitchFamily="34" charset="0"/>
              </a:rPr>
              <a:t>: </a:t>
            </a:r>
            <a:r>
              <a:rPr lang="ro-RO" altLang="en-US" sz="1800" dirty="0" smtClean="0">
                <a:ea typeface="Verdana" panose="020B0604030504040204" pitchFamily="34" charset="0"/>
                <a:cs typeface="Verdana" panose="020B0604030504040204" pitchFamily="34" charset="0"/>
              </a:rPr>
              <a:t>2015 – 2020;</a:t>
            </a:r>
            <a:endParaRPr lang="fr-FR" altLang="en-US" sz="1800" dirty="0" smtClean="0"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>
              <a:lnSpc>
                <a:spcPct val="80000"/>
              </a:lnSpc>
              <a:buFontTx/>
              <a:buNone/>
            </a:pPr>
            <a:endParaRPr lang="ro-RO" altLang="en-US" sz="1800" dirty="0" smtClean="0"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just">
              <a:lnSpc>
                <a:spcPct val="80000"/>
              </a:lnSpc>
            </a:pPr>
            <a:r>
              <a:rPr lang="ro-RO" altLang="en-US" sz="1800" b="1" dirty="0" smtClean="0">
                <a:ea typeface="Verdana" panose="020B0604030504040204" pitchFamily="34" charset="0"/>
                <a:cs typeface="Verdana" panose="020B0604030504040204" pitchFamily="34" charset="0"/>
              </a:rPr>
              <a:t> Bugetul consorțiului proiectului</a:t>
            </a:r>
            <a:r>
              <a:rPr lang="ro-RO" altLang="en-US" sz="1800" dirty="0" smtClean="0">
                <a:ea typeface="Verdana" panose="020B0604030504040204" pitchFamily="34" charset="0"/>
                <a:cs typeface="Verdana" panose="020B0604030504040204" pitchFamily="34" charset="0"/>
              </a:rPr>
              <a:t> – 966.590 Euro din care  99.847,50 Euro </a:t>
            </a:r>
            <a:r>
              <a:rPr lang="ro-RO" altLang="en-US" sz="1800" b="1" dirty="0" err="1" smtClean="0">
                <a:ea typeface="Verdana" panose="020B0604030504040204" pitchFamily="34" charset="0"/>
                <a:cs typeface="Verdana" panose="020B0604030504040204" pitchFamily="34" charset="0"/>
              </a:rPr>
              <a:t>bug</a:t>
            </a:r>
            <a:r>
              <a:rPr lang="fr-FR" altLang="en-US" sz="1800" b="1" dirty="0" err="1" smtClean="0">
                <a:ea typeface="Verdana" panose="020B0604030504040204" pitchFamily="34" charset="0"/>
                <a:cs typeface="Verdana" panose="020B0604030504040204" pitchFamily="34" charset="0"/>
              </a:rPr>
              <a:t>etul</a:t>
            </a:r>
            <a:r>
              <a:rPr lang="fr-FR" altLang="en-US" sz="1800" b="1" dirty="0" smtClean="0">
                <a:ea typeface="Verdana" panose="020B0604030504040204" pitchFamily="34" charset="0"/>
                <a:cs typeface="Verdana" panose="020B0604030504040204" pitchFamily="34" charset="0"/>
              </a:rPr>
              <a:t> ADRSM</a:t>
            </a:r>
            <a:r>
              <a:rPr lang="ro-RO" altLang="en-US" sz="1800" dirty="0">
                <a:ea typeface="Verdana" panose="020B0604030504040204" pitchFamily="34" charset="0"/>
                <a:cs typeface="Verdana" panose="020B0604030504040204" pitchFamily="34" charset="0"/>
              </a:rPr>
              <a:t>;</a:t>
            </a:r>
            <a:endParaRPr lang="ro-RO" altLang="en-US" sz="1800" dirty="0" smtClean="0"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>
              <a:lnSpc>
                <a:spcPct val="80000"/>
              </a:lnSpc>
              <a:buNone/>
            </a:pPr>
            <a:endParaRPr lang="fr-FR" altLang="en-US" sz="1800" b="1" dirty="0" smtClean="0"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just">
              <a:lnSpc>
                <a:spcPct val="80000"/>
              </a:lnSpc>
            </a:pPr>
            <a:r>
              <a:rPr lang="ro-RO" altLang="en-US" sz="1800" b="1" dirty="0" smtClean="0">
                <a:ea typeface="Verdana" panose="020B0604030504040204" pitchFamily="34" charset="0"/>
                <a:cs typeface="Verdana" panose="020B0604030504040204" pitchFamily="34" charset="0"/>
              </a:rPr>
              <a:t> Grup țintă</a:t>
            </a:r>
            <a:r>
              <a:rPr lang="en-US" altLang="en-US" sz="1800" dirty="0" smtClean="0">
                <a:ea typeface="Verdana" panose="020B0604030504040204" pitchFamily="34" charset="0"/>
                <a:cs typeface="Verdana" panose="020B0604030504040204" pitchFamily="34" charset="0"/>
              </a:rPr>
              <a:t>: </a:t>
            </a:r>
            <a:r>
              <a:rPr lang="ro-RO" altLang="en-US" sz="1800" dirty="0" smtClean="0">
                <a:ea typeface="Verdana" panose="020B0604030504040204" pitchFamily="34" charset="0"/>
                <a:cs typeface="Verdana" panose="020B0604030504040204" pitchFamily="34" charset="0"/>
              </a:rPr>
              <a:t>IMM-uri</a:t>
            </a:r>
            <a:r>
              <a:rPr lang="en-US" altLang="en-US" sz="1800" dirty="0" smtClean="0">
                <a:ea typeface="Verdana" panose="020B0604030504040204" pitchFamily="34" charset="0"/>
                <a:cs typeface="Verdana" panose="020B0604030504040204" pitchFamily="34" charset="0"/>
              </a:rPr>
              <a:t>le</a:t>
            </a:r>
            <a:r>
              <a:rPr lang="ro-RO" altLang="en-US" sz="1800" dirty="0" smtClean="0">
                <a:ea typeface="Verdana" panose="020B0604030504040204" pitchFamily="34" charset="0"/>
                <a:cs typeface="Verdana" panose="020B0604030504040204" pitchFamily="34" charset="0"/>
              </a:rPr>
              <a:t> din regiunea Sud Muntenia și București – Ilfov care intenționează să acceseze noi piețe atât la nivel European cât și la nivel global;</a:t>
            </a:r>
            <a:endParaRPr lang="en-US" altLang="en-US" sz="1800" dirty="0" smtClean="0"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>
              <a:lnSpc>
                <a:spcPct val="80000"/>
              </a:lnSpc>
              <a:buNone/>
            </a:pPr>
            <a:endParaRPr lang="en-US" altLang="en-US" sz="1800" dirty="0" smtClean="0"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just">
              <a:lnSpc>
                <a:spcPct val="80000"/>
              </a:lnSpc>
            </a:pPr>
            <a:r>
              <a:rPr lang="ro-RO" altLang="en-US" sz="1800" b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ro-RO" altLang="en-US" sz="1800" b="1" dirty="0" smtClean="0">
                <a:ea typeface="Verdana" panose="020B0604030504040204" pitchFamily="34" charset="0"/>
                <a:cs typeface="Verdana" panose="020B0604030504040204" pitchFamily="34" charset="0"/>
              </a:rPr>
              <a:t>Obiectiv : </a:t>
            </a:r>
            <a:r>
              <a:rPr lang="ro-RO" sz="1800" dirty="0" smtClean="0">
                <a:ea typeface="Verdana" panose="020B0604030504040204" pitchFamily="34" charset="0"/>
                <a:cs typeface="Verdana" panose="020B0604030504040204" pitchFamily="34" charset="0"/>
              </a:rPr>
              <a:t>Sprijinirea IMM-urilor inovative să acceseze noi piețe la nivel internațional.</a:t>
            </a:r>
            <a:endParaRPr lang="fr-FR" altLang="en-US" sz="1800" dirty="0" smtClean="0"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11" name="Imagen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715000" y="1676400"/>
            <a:ext cx="3429000" cy="3714286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>
          <a:xfrm>
            <a:off x="-609600" y="644138"/>
            <a:ext cx="8229600" cy="1020762"/>
          </a:xfrm>
        </p:spPr>
        <p:txBody>
          <a:bodyPr/>
          <a:lstStyle/>
          <a:p>
            <a:r>
              <a:rPr lang="ro-RO" sz="2400" b="1" dirty="0" smtClean="0"/>
              <a:t>Consorţiul proiectului</a:t>
            </a:r>
            <a:endParaRPr lang="en-US" sz="2400" b="1" dirty="0"/>
          </a:p>
        </p:txBody>
      </p:sp>
      <p:sp>
        <p:nvSpPr>
          <p:cNvPr id="3" name="Substituent conținut 2"/>
          <p:cNvSpPr>
            <a:spLocks noGrp="1"/>
          </p:cNvSpPr>
          <p:nvPr>
            <p:ph idx="1"/>
          </p:nvPr>
        </p:nvSpPr>
        <p:spPr>
          <a:xfrm>
            <a:off x="0" y="2087562"/>
            <a:ext cx="8686800" cy="4983163"/>
          </a:xfrm>
        </p:spPr>
        <p:txBody>
          <a:bodyPr/>
          <a:lstStyle/>
          <a:p>
            <a:pPr marL="457200" indent="-282575" algn="just">
              <a:spcBef>
                <a:spcPct val="0"/>
              </a:spcBef>
              <a:buClrTx/>
            </a:pPr>
            <a:r>
              <a:rPr lang="vi-VN" altLang="en-US" sz="1800" b="1" dirty="0" smtClean="0"/>
              <a:t>ADR Sud Muntenia</a:t>
            </a:r>
            <a:r>
              <a:rPr lang="ro-RO" altLang="en-US" sz="1800" b="1" dirty="0" smtClean="0"/>
              <a:t> – Coordonator proiect;</a:t>
            </a:r>
          </a:p>
          <a:p>
            <a:pPr marL="457200" indent="-282575" algn="just">
              <a:spcBef>
                <a:spcPct val="0"/>
              </a:spcBef>
              <a:buClrTx/>
            </a:pPr>
            <a:r>
              <a:rPr lang="ro-RO" altLang="en-US" sz="1800" dirty="0" smtClean="0"/>
              <a:t> </a:t>
            </a:r>
            <a:r>
              <a:rPr lang="vi-VN" altLang="en-US" sz="1800" dirty="0" smtClean="0"/>
              <a:t>Camera de Comerț și Industrie Prahova</a:t>
            </a:r>
            <a:r>
              <a:rPr lang="ro-RO" altLang="en-US" sz="1800" dirty="0" smtClean="0"/>
              <a:t>;</a:t>
            </a:r>
          </a:p>
          <a:p>
            <a:pPr marL="457200" indent="-282575" algn="just">
              <a:spcBef>
                <a:spcPct val="0"/>
              </a:spcBef>
              <a:buClrTx/>
            </a:pPr>
            <a:r>
              <a:rPr lang="vi-VN" altLang="en-US" sz="1800" dirty="0" smtClean="0"/>
              <a:t> Fundația Centrul Român pentru Întreprinderi Mici și Mijlocii</a:t>
            </a:r>
            <a:r>
              <a:rPr lang="ro-RO" altLang="en-US" sz="1800" dirty="0" smtClean="0"/>
              <a:t>;</a:t>
            </a:r>
          </a:p>
          <a:p>
            <a:pPr marL="457200" indent="-282575" algn="just">
              <a:spcBef>
                <a:spcPct val="0"/>
              </a:spcBef>
              <a:buClrTx/>
            </a:pPr>
            <a:r>
              <a:rPr lang="vi-VN" altLang="en-US" sz="1800" dirty="0" smtClean="0"/>
              <a:t> Agenţia de Dezvoltare Regională Bucureşti-Ilfov</a:t>
            </a:r>
            <a:r>
              <a:rPr lang="ro-RO" altLang="en-US" sz="1800" dirty="0" smtClean="0"/>
              <a:t>;</a:t>
            </a:r>
          </a:p>
          <a:p>
            <a:pPr marL="457200" indent="-282575" algn="just">
              <a:spcBef>
                <a:spcPct val="0"/>
              </a:spcBef>
              <a:buClrTx/>
            </a:pPr>
            <a:r>
              <a:rPr lang="vi-VN" altLang="en-US" sz="1800" dirty="0" smtClean="0"/>
              <a:t> Asociația Constructorilor</a:t>
            </a:r>
            <a:r>
              <a:rPr lang="ro-RO" altLang="en-US" sz="1800" dirty="0" smtClean="0"/>
              <a:t> de Automobile</a:t>
            </a:r>
            <a:r>
              <a:rPr lang="vi-VN" altLang="en-US" sz="1800" dirty="0" smtClean="0"/>
              <a:t> din România</a:t>
            </a:r>
            <a:r>
              <a:rPr lang="ro-RO" altLang="en-US" sz="1800" dirty="0" smtClean="0"/>
              <a:t>;</a:t>
            </a:r>
          </a:p>
          <a:p>
            <a:pPr marL="457200" indent="-282575" algn="just">
              <a:spcBef>
                <a:spcPct val="0"/>
              </a:spcBef>
              <a:buClrTx/>
            </a:pPr>
            <a:r>
              <a:rPr lang="ro-RO" altLang="en-US" sz="1800" dirty="0" smtClean="0"/>
              <a:t> </a:t>
            </a:r>
            <a:r>
              <a:rPr lang="vi-VN" altLang="en-US" sz="1800" dirty="0" smtClean="0"/>
              <a:t>Ministerul Economiei</a:t>
            </a:r>
            <a:r>
              <a:rPr lang="ro-RO" altLang="en-US" sz="1800" dirty="0" smtClean="0"/>
              <a:t>;</a:t>
            </a:r>
          </a:p>
          <a:p>
            <a:pPr marL="457200" indent="-282575" algn="just">
              <a:spcBef>
                <a:spcPct val="0"/>
              </a:spcBef>
              <a:buClrTx/>
            </a:pPr>
            <a:r>
              <a:rPr lang="vi-VN" altLang="en-US" sz="1800" dirty="0" smtClean="0"/>
              <a:t> Universitatea Politehnică din București</a:t>
            </a:r>
            <a:r>
              <a:rPr lang="ro-RO" altLang="en-US" sz="1800" dirty="0" smtClean="0"/>
              <a:t>;</a:t>
            </a:r>
          </a:p>
          <a:p>
            <a:pPr marL="457200" indent="-282575" algn="just">
              <a:spcBef>
                <a:spcPct val="0"/>
              </a:spcBef>
              <a:buClrTx/>
            </a:pPr>
            <a:r>
              <a:rPr lang="vi-VN" altLang="en-US" sz="1800" dirty="0" smtClean="0"/>
              <a:t> Institutul Național de Cercetare - Dezvoltare pentru Mașini și Instalații destinate Agriculturii și Industriei Alimentare – INMA</a:t>
            </a:r>
            <a:r>
              <a:rPr lang="ro-RO" altLang="en-US" sz="1800" dirty="0" smtClean="0"/>
              <a:t>;</a:t>
            </a:r>
          </a:p>
          <a:p>
            <a:pPr marL="457200" indent="-282575" algn="just">
              <a:spcBef>
                <a:spcPct val="0"/>
              </a:spcBef>
              <a:buClrTx/>
            </a:pPr>
            <a:r>
              <a:rPr lang="vi-VN" altLang="en-US" sz="1800" dirty="0" smtClean="0"/>
              <a:t> InPULSE Partners SRL</a:t>
            </a:r>
            <a:r>
              <a:rPr lang="ro-RO" altLang="en-US" sz="1800" dirty="0" smtClean="0"/>
              <a:t>;</a:t>
            </a:r>
          </a:p>
          <a:p>
            <a:pPr marL="457200" indent="-282575" algn="just">
              <a:spcBef>
                <a:spcPct val="0"/>
              </a:spcBef>
              <a:buClrTx/>
            </a:pPr>
            <a:r>
              <a:rPr lang="vi-VN" altLang="en-US" sz="1800" dirty="0" smtClean="0"/>
              <a:t> SC IPA SA - Societate comercială pentru cercetare, proiectare și producție de echipamente și instalații de automatizare</a:t>
            </a:r>
            <a:r>
              <a:rPr lang="ro-RO" altLang="en-US" sz="1800" dirty="0" smtClean="0"/>
              <a:t>;</a:t>
            </a:r>
          </a:p>
          <a:p>
            <a:pPr marL="457200" indent="-282575" algn="just">
              <a:spcBef>
                <a:spcPct val="0"/>
              </a:spcBef>
              <a:buClrTx/>
            </a:pPr>
            <a:r>
              <a:rPr lang="vi-VN" altLang="en-US" sz="1800" dirty="0" smtClean="0"/>
              <a:t> CEC BANK S.A</a:t>
            </a:r>
            <a:r>
              <a:rPr lang="ro-RO" altLang="en-US" sz="1800" dirty="0" smtClean="0"/>
              <a:t>;</a:t>
            </a:r>
          </a:p>
          <a:p>
            <a:pPr marL="457200" indent="-282575" algn="just">
              <a:spcBef>
                <a:spcPct val="0"/>
              </a:spcBef>
              <a:buClrTx/>
            </a:pPr>
            <a:r>
              <a:rPr lang="vi-VN" altLang="en-US" sz="1800" dirty="0" smtClean="0"/>
              <a:t> Asociația Română pentru industrie elec</a:t>
            </a:r>
            <a:r>
              <a:rPr lang="vi-VN" altLang="en-US" sz="2000" dirty="0" smtClean="0"/>
              <a:t>tronică si software(ARIES</a:t>
            </a:r>
            <a:r>
              <a:rPr lang="ro-RO" altLang="en-US" sz="2000" dirty="0" smtClean="0"/>
              <a:t>);</a:t>
            </a:r>
            <a:endParaRPr lang="en-US" sz="20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0" y="143088"/>
            <a:ext cx="3694965" cy="22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>
          <a:xfrm>
            <a:off x="914400" y="685800"/>
            <a:ext cx="7315200" cy="1066800"/>
          </a:xfrm>
        </p:spPr>
        <p:txBody>
          <a:bodyPr/>
          <a:lstStyle/>
          <a:p>
            <a:r>
              <a:rPr lang="ro-RO" sz="2400" b="1" dirty="0" smtClean="0">
                <a:solidFill>
                  <a:srgbClr val="0070C0"/>
                </a:solidFill>
              </a:rPr>
              <a:t>1. Proiectul </a:t>
            </a:r>
            <a:r>
              <a:rPr lang="ro-RO" sz="2400" b="1" dirty="0" err="1" smtClean="0">
                <a:solidFill>
                  <a:srgbClr val="0070C0"/>
                </a:solidFill>
              </a:rPr>
              <a:t>UpGradeSME</a:t>
            </a:r>
            <a:r>
              <a:rPr lang="ro-RO" sz="2400" b="1" dirty="0" smtClean="0">
                <a:solidFill>
                  <a:srgbClr val="0070C0"/>
                </a:solidFill>
              </a:rPr>
              <a:t> – </a:t>
            </a:r>
            <a:r>
              <a:rPr lang="ro-RO" sz="2400" b="1" dirty="0" err="1" smtClean="0">
                <a:solidFill>
                  <a:srgbClr val="0070C0"/>
                </a:solidFill>
              </a:rPr>
              <a:t>Interreg</a:t>
            </a:r>
            <a:r>
              <a:rPr lang="ro-RO" sz="2400" b="1" dirty="0" smtClean="0">
                <a:solidFill>
                  <a:srgbClr val="0070C0"/>
                </a:solidFill>
              </a:rPr>
              <a:t> </a:t>
            </a:r>
            <a:r>
              <a:rPr lang="ro-RO" sz="2400" b="1" dirty="0">
                <a:solidFill>
                  <a:srgbClr val="0070C0"/>
                </a:solidFill>
              </a:rPr>
              <a:t>E</a:t>
            </a:r>
            <a:r>
              <a:rPr lang="ro-RO" sz="2400" b="1" dirty="0" smtClean="0">
                <a:solidFill>
                  <a:srgbClr val="0070C0"/>
                </a:solidFill>
              </a:rPr>
              <a:t>urope</a:t>
            </a:r>
            <a:endParaRPr lang="en-US" sz="2400" b="1" dirty="0"/>
          </a:p>
        </p:txBody>
      </p:sp>
      <p:sp>
        <p:nvSpPr>
          <p:cNvPr id="3" name="Substituent conținut 2"/>
          <p:cNvSpPr>
            <a:spLocks noGrp="1"/>
          </p:cNvSpPr>
          <p:nvPr>
            <p:ph idx="1"/>
          </p:nvPr>
        </p:nvSpPr>
        <p:spPr>
          <a:xfrm>
            <a:off x="457200" y="1981200"/>
            <a:ext cx="4495800" cy="4144963"/>
          </a:xfrm>
        </p:spPr>
        <p:txBody>
          <a:bodyPr/>
          <a:lstStyle/>
          <a:p>
            <a:pPr algn="just">
              <a:buFont typeface="Arial" pitchFamily="34" charset="0"/>
              <a:buChar char="•"/>
            </a:pPr>
            <a:r>
              <a:rPr lang="en-US" sz="2000" dirty="0" err="1" smtClean="0">
                <a:solidFill>
                  <a:schemeClr val="tx1"/>
                </a:solidFill>
              </a:rPr>
              <a:t>Proiect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</a:rPr>
              <a:t>finan</a:t>
            </a:r>
            <a:r>
              <a:rPr lang="ro-RO" sz="2000" dirty="0" err="1" smtClean="0">
                <a:solidFill>
                  <a:schemeClr val="tx1"/>
                </a:solidFill>
              </a:rPr>
              <a:t>ţat</a:t>
            </a:r>
            <a:r>
              <a:rPr lang="ro-RO" sz="2000" dirty="0" smtClean="0">
                <a:solidFill>
                  <a:schemeClr val="tx1"/>
                </a:solidFill>
              </a:rPr>
              <a:t> prin </a:t>
            </a:r>
            <a:r>
              <a:rPr lang="ro-RO" sz="2000" b="1" dirty="0" smtClean="0">
                <a:solidFill>
                  <a:schemeClr val="tx1"/>
                </a:solidFill>
              </a:rPr>
              <a:t>Programul </a:t>
            </a:r>
            <a:r>
              <a:rPr lang="ro-RO" sz="2000" b="1" dirty="0" err="1" smtClean="0">
                <a:solidFill>
                  <a:schemeClr val="tx1"/>
                </a:solidFill>
              </a:rPr>
              <a:t>Interreg</a:t>
            </a:r>
            <a:r>
              <a:rPr lang="ro-RO" sz="2000" b="1" dirty="0" smtClean="0">
                <a:solidFill>
                  <a:schemeClr val="tx1"/>
                </a:solidFill>
              </a:rPr>
              <a:t> EUROPE;</a:t>
            </a:r>
            <a:endParaRPr lang="ro-RO" sz="2000" b="1" dirty="0" smtClean="0"/>
          </a:p>
          <a:p>
            <a:pPr algn="just">
              <a:buFont typeface="Arial" pitchFamily="34" charset="0"/>
              <a:buChar char="•"/>
            </a:pPr>
            <a:r>
              <a:rPr lang="ro-RO" sz="2000" dirty="0" smtClean="0"/>
              <a:t>Durata de implementare a proiectului: </a:t>
            </a:r>
            <a:r>
              <a:rPr lang="ro-RO" sz="2000" b="1" dirty="0" smtClean="0">
                <a:solidFill>
                  <a:schemeClr val="tx1"/>
                </a:solidFill>
              </a:rPr>
              <a:t>1 aprilie 2016 - 31 martie 2021;</a:t>
            </a:r>
          </a:p>
          <a:p>
            <a:pPr algn="just">
              <a:buFont typeface="Arial" pitchFamily="34" charset="0"/>
              <a:buChar char="•"/>
            </a:pPr>
            <a:r>
              <a:rPr lang="ro-RO" sz="2000" b="1" dirty="0" smtClean="0">
                <a:solidFill>
                  <a:schemeClr val="tx1"/>
                </a:solidFill>
              </a:rPr>
              <a:t>Bugetul total </a:t>
            </a:r>
            <a:r>
              <a:rPr lang="ro-RO" sz="2000" dirty="0" smtClean="0">
                <a:solidFill>
                  <a:schemeClr val="tx1"/>
                </a:solidFill>
              </a:rPr>
              <a:t>al proiectului: </a:t>
            </a:r>
            <a:r>
              <a:rPr lang="ro-RO" sz="2000" b="1" dirty="0" smtClean="0">
                <a:solidFill>
                  <a:schemeClr val="tx1"/>
                </a:solidFill>
              </a:rPr>
              <a:t>1.534.775 Euro</a:t>
            </a:r>
            <a:r>
              <a:rPr lang="ro-RO" sz="2000" dirty="0" smtClean="0">
                <a:solidFill>
                  <a:schemeClr val="tx1"/>
                </a:solidFill>
              </a:rPr>
              <a:t>, din care  bugetul </a:t>
            </a:r>
            <a:r>
              <a:rPr lang="ro-RO" sz="2000" b="1" dirty="0" smtClean="0">
                <a:solidFill>
                  <a:schemeClr val="tx1"/>
                </a:solidFill>
              </a:rPr>
              <a:t>ADR SM -  170.900 Euro;</a:t>
            </a:r>
          </a:p>
          <a:p>
            <a:pPr algn="just">
              <a:buFont typeface="Arial" pitchFamily="34" charset="0"/>
              <a:buChar char="•"/>
            </a:pPr>
            <a:r>
              <a:rPr lang="ro-RO" sz="2000" b="1" dirty="0" smtClean="0"/>
              <a:t>Obiectiv general</a:t>
            </a:r>
            <a:r>
              <a:rPr lang="ro-RO" sz="2000" dirty="0" smtClean="0"/>
              <a:t>: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ro-RO" sz="2000" dirty="0"/>
              <a:t>Î</a:t>
            </a:r>
            <a:r>
              <a:rPr lang="vi-VN" sz="2000" dirty="0" smtClean="0">
                <a:solidFill>
                  <a:schemeClr val="tx1"/>
                </a:solidFill>
              </a:rPr>
              <a:t>mbunătățirea politicilor în domeniul dezvoltării competitivității IMM-urilor</a:t>
            </a:r>
            <a:r>
              <a:rPr lang="ro-RO" sz="2000" dirty="0" smtClean="0">
                <a:solidFill>
                  <a:schemeClr val="tx1"/>
                </a:solidFill>
              </a:rPr>
              <a:t> prin internaționalizare</a:t>
            </a:r>
            <a:r>
              <a:rPr lang="vi-VN" sz="2000" dirty="0" smtClean="0">
                <a:solidFill>
                  <a:schemeClr val="tx1"/>
                </a:solidFill>
              </a:rPr>
              <a:t>. </a:t>
            </a:r>
            <a:endParaRPr lang="ro-RO" sz="2000" dirty="0" smtClean="0"/>
          </a:p>
          <a:p>
            <a:pPr>
              <a:buNone/>
            </a:pPr>
            <a:endParaRPr lang="en-US" dirty="0"/>
          </a:p>
        </p:txBody>
      </p:sp>
      <p:pic>
        <p:nvPicPr>
          <p:cNvPr id="9" name="Picture 7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57800" y="2133600"/>
            <a:ext cx="3505200" cy="312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Kép 2" descr="E:\UTAZÓS MUNKA\0_INTERREG Europe\UpgradeSME\C_Communication\UpGradeSME logo\UpGradeSME.pn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962775" y="0"/>
            <a:ext cx="2181225" cy="87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>
          <a:xfrm>
            <a:off x="457200" y="685800"/>
            <a:ext cx="8229600" cy="762000"/>
          </a:xfrm>
        </p:spPr>
        <p:txBody>
          <a:bodyPr/>
          <a:lstStyle/>
          <a:p>
            <a:r>
              <a:rPr lang="ro-RO" altLang="en-US" dirty="0" smtClean="0">
                <a:latin typeface="+mn-lt"/>
              </a:rPr>
              <a:t/>
            </a:r>
            <a:br>
              <a:rPr lang="ro-RO" altLang="en-US" dirty="0" smtClean="0">
                <a:latin typeface="+mn-lt"/>
              </a:rPr>
            </a:br>
            <a:r>
              <a:rPr lang="ro-RO" altLang="en-US" sz="2400" b="1" dirty="0" smtClean="0">
                <a:latin typeface="+mn-lt"/>
              </a:rPr>
              <a:t>Activităţile consorţiului</a:t>
            </a:r>
            <a:r>
              <a:rPr lang="fr-FR" altLang="en-US" b="0" kern="0" dirty="0" smtClean="0">
                <a:latin typeface="+mn-lt"/>
                <a:ea typeface="Blogger Sans" charset="0"/>
                <a:cs typeface="Blogger Sans" charset="0"/>
              </a:rPr>
              <a:t/>
            </a:r>
            <a:br>
              <a:rPr lang="fr-FR" altLang="en-US" b="0" kern="0" dirty="0" smtClean="0">
                <a:latin typeface="+mn-lt"/>
                <a:ea typeface="Blogger Sans" charset="0"/>
                <a:cs typeface="Blogger Sans" charset="0"/>
              </a:rPr>
            </a:br>
            <a:endParaRPr lang="en-US" dirty="0">
              <a:latin typeface="+mn-lt"/>
            </a:endParaRPr>
          </a:p>
        </p:txBody>
      </p:sp>
      <p:sp>
        <p:nvSpPr>
          <p:cNvPr id="3" name="Substituent conținut 2"/>
          <p:cNvSpPr>
            <a:spLocks noGrp="1"/>
          </p:cNvSpPr>
          <p:nvPr>
            <p:ph idx="1"/>
          </p:nvPr>
        </p:nvSpPr>
        <p:spPr>
          <a:xfrm>
            <a:off x="457200" y="1600201"/>
            <a:ext cx="8534400" cy="3733800"/>
          </a:xfrm>
        </p:spPr>
        <p:txBody>
          <a:bodyPr/>
          <a:lstStyle/>
          <a:p>
            <a:r>
              <a:rPr lang="ro-RO" altLang="en-US" sz="1800" b="1" dirty="0" smtClean="0"/>
              <a:t>Activități de consiliere, sprijin și informare:</a:t>
            </a:r>
            <a:endParaRPr lang="en-US" altLang="en-US" sz="1800" dirty="0" smtClean="0"/>
          </a:p>
          <a:p>
            <a:pPr lvl="1"/>
            <a:r>
              <a:rPr lang="ro-RO" altLang="en-US" sz="1800" dirty="0" smtClean="0"/>
              <a:t>Organizare de evenimente de informare locale și regionale;</a:t>
            </a:r>
            <a:endParaRPr lang="en-US" altLang="en-US" sz="1800" dirty="0" smtClean="0"/>
          </a:p>
          <a:p>
            <a:pPr lvl="1"/>
            <a:r>
              <a:rPr lang="ro-RO" altLang="en-US" sz="1800" dirty="0" smtClean="0"/>
              <a:t>Organizare de evenimente de brokeraj și  misiuni de companii;</a:t>
            </a:r>
          </a:p>
          <a:p>
            <a:r>
              <a:rPr lang="ro-RO" altLang="en-US" sz="1800" b="1" dirty="0" smtClean="0"/>
              <a:t>Realizarea profilului firmei și postarea acestuia pe platforma online EEN;</a:t>
            </a:r>
          </a:p>
          <a:p>
            <a:pPr marL="342900" lvl="1" indent="-342900">
              <a:buFontTx/>
              <a:buChar char="•"/>
            </a:pPr>
            <a:r>
              <a:rPr lang="ro-RO" altLang="en-US" sz="1800" b="1" dirty="0" smtClean="0"/>
              <a:t>Elaborare și procesare scrisori de interes;</a:t>
            </a:r>
          </a:p>
          <a:p>
            <a:pPr marL="342900" lvl="1" indent="-342900">
              <a:buFontTx/>
              <a:buChar char="•"/>
            </a:pPr>
            <a:r>
              <a:rPr lang="ro-RO" altLang="en-US" sz="1800" b="1" dirty="0" smtClean="0"/>
              <a:t>Evaluarea Managementului </a:t>
            </a:r>
            <a:r>
              <a:rPr lang="ro-RO" altLang="en-US" sz="1800" b="1" dirty="0"/>
              <a:t>I</a:t>
            </a:r>
            <a:r>
              <a:rPr lang="ro-RO" altLang="en-US" sz="1800" b="1" dirty="0" smtClean="0"/>
              <a:t>novării în cadrul firmelor;</a:t>
            </a:r>
          </a:p>
          <a:p>
            <a:pPr>
              <a:buNone/>
            </a:pPr>
            <a:endParaRPr lang="en-US" dirty="0"/>
          </a:p>
        </p:txBody>
      </p:sp>
      <p:pic>
        <p:nvPicPr>
          <p:cNvPr id="4" name="Picture 3" descr="R:\Bilder_Logos\01_Veranstaltungsbilder nach Jahren\2014\Global Connect 2014_04.-05.11.2014\IMG_249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2000" y="3657600"/>
            <a:ext cx="3810001" cy="26063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2" descr="R:\Bilder_Logos\01_Veranstaltungsbilder nach Jahren\2014\Global Connect 2014_04.-05.11.2014\IMG_248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876801" y="3650512"/>
            <a:ext cx="3650512" cy="25607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>
          <a:xfrm>
            <a:off x="323407" y="609600"/>
            <a:ext cx="8458200" cy="1066800"/>
          </a:xfrm>
        </p:spPr>
        <p:txBody>
          <a:bodyPr/>
          <a:lstStyle/>
          <a:p>
            <a:r>
              <a:rPr lang="ro-RO" sz="2400" b="1" dirty="0" smtClean="0"/>
              <a:t>Activităţile proiectului    </a:t>
            </a:r>
            <a:br>
              <a:rPr lang="ro-RO" sz="2400" b="1" dirty="0" smtClean="0"/>
            </a:br>
            <a:r>
              <a:rPr lang="ro-RO" sz="2400" b="1" dirty="0" smtClean="0"/>
              <a:t>  Ianuarie – Noiembrie 2017</a:t>
            </a:r>
            <a:endParaRPr lang="en-US" sz="2400" b="1" dirty="0"/>
          </a:p>
        </p:txBody>
      </p:sp>
      <p:sp>
        <p:nvSpPr>
          <p:cNvPr id="3" name="Substituent conținut 2"/>
          <p:cNvSpPr>
            <a:spLocks noGrp="1"/>
          </p:cNvSpPr>
          <p:nvPr>
            <p:ph idx="1"/>
          </p:nvPr>
        </p:nvSpPr>
        <p:spPr>
          <a:xfrm>
            <a:off x="437707" y="1676400"/>
            <a:ext cx="8229600" cy="4191000"/>
          </a:xfrm>
        </p:spPr>
        <p:txBody>
          <a:bodyPr/>
          <a:lstStyle/>
          <a:p>
            <a:pPr algn="just"/>
            <a:r>
              <a:rPr lang="ro-RO" altLang="en-US" sz="1800" b="1" dirty="0" smtClean="0"/>
              <a:t>Februarie 2017 </a:t>
            </a:r>
            <a:r>
              <a:rPr lang="ro-RO" altLang="en-US" sz="1800" dirty="0" smtClean="0"/>
              <a:t>– Organizarea a 3 </a:t>
            </a:r>
            <a:r>
              <a:rPr lang="ro-RO" altLang="en-US" sz="1800" dirty="0"/>
              <a:t>evenimente </a:t>
            </a:r>
            <a:r>
              <a:rPr lang="ro-RO" altLang="en-US" sz="1800" dirty="0" smtClean="0"/>
              <a:t>de brokeraj în Moldova, România și Grecia;</a:t>
            </a:r>
            <a:endParaRPr lang="en-US" altLang="ro-RO" sz="1800" dirty="0" smtClean="0"/>
          </a:p>
          <a:p>
            <a:r>
              <a:rPr lang="en-US" altLang="ro-RO" sz="1800" b="1" dirty="0" smtClean="0"/>
              <a:t>26</a:t>
            </a:r>
            <a:r>
              <a:rPr lang="ro-RO" altLang="ro-RO" sz="1800" b="1" dirty="0" smtClean="0"/>
              <a:t> </a:t>
            </a:r>
            <a:r>
              <a:rPr lang="en-US" altLang="ro-RO" sz="1800" b="1" dirty="0" smtClean="0"/>
              <a:t>-</a:t>
            </a:r>
            <a:r>
              <a:rPr lang="ro-RO" altLang="ro-RO" sz="1800" b="1" dirty="0" smtClean="0"/>
              <a:t> </a:t>
            </a:r>
            <a:r>
              <a:rPr lang="en-US" altLang="ro-RO" sz="1800" b="1" dirty="0" smtClean="0"/>
              <a:t>27 </a:t>
            </a:r>
            <a:r>
              <a:rPr lang="en-US" altLang="ro-RO" sz="1800" b="1" dirty="0" err="1" smtClean="0"/>
              <a:t>Iunie</a:t>
            </a:r>
            <a:r>
              <a:rPr lang="en-US" altLang="ro-RO" sz="1800" b="1" dirty="0" smtClean="0"/>
              <a:t> 2017, </a:t>
            </a:r>
            <a:r>
              <a:rPr lang="en-US" altLang="ro-RO" sz="1800" b="1" dirty="0" err="1" smtClean="0"/>
              <a:t>Mamaia</a:t>
            </a:r>
            <a:r>
              <a:rPr lang="en-US" altLang="ro-RO" sz="1800" b="1" dirty="0" smtClean="0"/>
              <a:t> −</a:t>
            </a:r>
            <a:r>
              <a:rPr lang="en-US" altLang="ro-RO" sz="1800" dirty="0" smtClean="0"/>
              <a:t> </a:t>
            </a:r>
            <a:r>
              <a:rPr lang="it-IT" altLang="ro-RO" sz="1800" dirty="0" smtClean="0"/>
              <a:t>Participare la Întâlnirea Anuală a rețelei EEN;</a:t>
            </a:r>
            <a:endParaRPr lang="ro-RO" altLang="ro-RO" sz="1800" dirty="0" smtClean="0"/>
          </a:p>
          <a:p>
            <a:r>
              <a:rPr lang="vi-VN" altLang="en-US" sz="1800" dirty="0" smtClean="0"/>
              <a:t>Realizarea a 2 evenimente de promovare a serviciilor </a:t>
            </a:r>
            <a:r>
              <a:rPr lang="en-US" altLang="en-US" sz="1800" dirty="0" smtClean="0"/>
              <a:t> </a:t>
            </a:r>
            <a:r>
              <a:rPr lang="vi-VN" altLang="en-US" sz="1800" dirty="0" smtClean="0"/>
              <a:t>și activităților rețelei de business EEN;</a:t>
            </a:r>
          </a:p>
          <a:p>
            <a:pPr algn="just"/>
            <a:r>
              <a:rPr lang="vi-VN" altLang="en-US" sz="1800" dirty="0" smtClean="0"/>
              <a:t>Realizarea a </a:t>
            </a:r>
            <a:r>
              <a:rPr lang="vi-VN" altLang="en-US" sz="1800" b="1" dirty="0" smtClean="0"/>
              <a:t>3 profile </a:t>
            </a:r>
            <a:r>
              <a:rPr lang="vi-VN" altLang="en-US" sz="1800" dirty="0" smtClean="0"/>
              <a:t>ale producătorilor locali</a:t>
            </a:r>
            <a:r>
              <a:rPr lang="en-US" altLang="en-US" sz="1800" dirty="0" smtClean="0"/>
              <a:t> </a:t>
            </a:r>
            <a:r>
              <a:rPr lang="vi-VN" altLang="en-US" sz="1800" dirty="0" smtClean="0"/>
              <a:t>promovate pe platforma de business EEN;</a:t>
            </a:r>
          </a:p>
          <a:p>
            <a:pPr algn="just"/>
            <a:r>
              <a:rPr lang="ro-RO" altLang="en-US" sz="1800" dirty="0" smtClean="0"/>
              <a:t>Încheierea </a:t>
            </a:r>
            <a:r>
              <a:rPr lang="vi-VN" altLang="en-US" sz="1800" dirty="0" smtClean="0"/>
              <a:t>unui parteneriat de afaceri </a:t>
            </a:r>
            <a:r>
              <a:rPr lang="ro-RO" altLang="en-US" sz="1800" dirty="0" smtClean="0"/>
              <a:t>dezvoltat</a:t>
            </a:r>
            <a:r>
              <a:rPr lang="vi-VN" altLang="en-US" sz="1800" dirty="0" smtClean="0"/>
              <a:t> în cadrul rețelei de business EEN</a:t>
            </a:r>
            <a:r>
              <a:rPr lang="ro-RO" altLang="en-US" sz="1800" dirty="0"/>
              <a:t> </a:t>
            </a:r>
            <a:r>
              <a:rPr lang="ro-RO" altLang="en-US" sz="1800" dirty="0" smtClean="0"/>
              <a:t>între o firmă din Romania și una din Belgia.</a:t>
            </a:r>
          </a:p>
          <a:p>
            <a:endParaRPr lang="en-US" dirty="0"/>
          </a:p>
        </p:txBody>
      </p:sp>
      <p:pic>
        <p:nvPicPr>
          <p:cNvPr id="4" name="Picture 3" descr="descărcare (1)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24000" y="4419600"/>
            <a:ext cx="5562600" cy="213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838200"/>
            <a:ext cx="8229600" cy="731838"/>
          </a:xfrm>
        </p:spPr>
        <p:txBody>
          <a:bodyPr/>
          <a:lstStyle/>
          <a:p>
            <a:pPr>
              <a:defRPr/>
            </a:pPr>
            <a:r>
              <a:rPr lang="ro-RO" b="1" dirty="0" smtClean="0">
                <a:solidFill>
                  <a:srgbClr val="3333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/>
            </a:r>
            <a:br>
              <a:rPr lang="ro-RO" b="1" dirty="0" smtClean="0">
                <a:solidFill>
                  <a:srgbClr val="3333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en-US" b="1" dirty="0" smtClean="0">
                <a:solidFill>
                  <a:srgbClr val="3333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/>
            </a:r>
            <a:br>
              <a:rPr lang="en-US" b="1" dirty="0" smtClean="0">
                <a:solidFill>
                  <a:srgbClr val="3333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ro-RO" sz="2400" b="1" dirty="0" smtClean="0"/>
              <a:t>Activităţile implementate în perioada </a:t>
            </a:r>
            <a:br>
              <a:rPr lang="ro-RO" sz="2400" b="1" dirty="0" smtClean="0"/>
            </a:br>
            <a:r>
              <a:rPr lang="ro-RO" sz="2400" b="1" dirty="0" smtClean="0"/>
              <a:t>Ianuarie – Noiembrie 2017</a:t>
            </a: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ro-RO" dirty="0" smtClean="0"/>
              <a:t/>
            </a:r>
            <a:br>
              <a:rPr lang="ro-RO" dirty="0" smtClean="0"/>
            </a:br>
            <a:endParaRPr lang="en-US" dirty="0"/>
          </a:p>
        </p:txBody>
      </p:sp>
      <p:sp>
        <p:nvSpPr>
          <p:cNvPr id="14339" name="Content Placeholder 2"/>
          <p:cNvSpPr>
            <a:spLocks noGrp="1"/>
          </p:cNvSpPr>
          <p:nvPr>
            <p:ph sz="half" idx="1"/>
          </p:nvPr>
        </p:nvSpPr>
        <p:spPr>
          <a:xfrm>
            <a:off x="304800" y="1899241"/>
            <a:ext cx="8382000" cy="4876800"/>
          </a:xfrm>
        </p:spPr>
        <p:txBody>
          <a:bodyPr/>
          <a:lstStyle/>
          <a:p>
            <a:pPr algn="just"/>
            <a:r>
              <a:rPr lang="ro-RO" altLang="ro-RO" sz="2000" b="1" dirty="0" smtClean="0"/>
              <a:t>26 - 27 Octombrie 2017, București, România - </a:t>
            </a:r>
            <a:r>
              <a:rPr lang="ro-RO" altLang="en-US" sz="2000" dirty="0" smtClean="0"/>
              <a:t>Organizarea unui eveniment </a:t>
            </a:r>
            <a:r>
              <a:rPr lang="ro-RO" altLang="en-US" sz="2000" dirty="0"/>
              <a:t>de brokeraj în </a:t>
            </a:r>
            <a:r>
              <a:rPr lang="ro-RO" altLang="en-US" sz="2000" dirty="0" smtClean="0"/>
              <a:t>cadrul Târgului Internațional INDAGRA;</a:t>
            </a:r>
          </a:p>
          <a:p>
            <a:pPr lvl="1" algn="just"/>
            <a:r>
              <a:rPr lang="ro-RO" altLang="ro-RO" sz="2000" dirty="0" smtClean="0"/>
              <a:t>55 firme participante (34 firme din România și 21 din străinătate);</a:t>
            </a:r>
          </a:p>
          <a:p>
            <a:pPr lvl="1" algn="just"/>
            <a:r>
              <a:rPr lang="ro-RO" altLang="ro-RO" sz="2000" dirty="0" smtClean="0"/>
              <a:t>168 întâlniri (101 întâlniri pentru firmele din România și 67 întâlniri pentru firmele din străinătate: Bulgaria</a:t>
            </a:r>
            <a:r>
              <a:rPr lang="ro-RO" altLang="ro-RO" sz="2000" dirty="0"/>
              <a:t>, Moldova, Serbia, Lituania, Austria, Grecia, Italia și Germania</a:t>
            </a:r>
            <a:r>
              <a:rPr lang="ro-RO" altLang="ro-RO" sz="2000" dirty="0" smtClean="0"/>
              <a:t>).</a:t>
            </a:r>
          </a:p>
          <a:p>
            <a:pPr>
              <a:buFontTx/>
              <a:buNone/>
            </a:pPr>
            <a:r>
              <a:rPr lang="ro-RO" altLang="ro-RO" sz="2000" b="1" dirty="0" smtClean="0"/>
              <a:t> </a:t>
            </a:r>
          </a:p>
          <a:p>
            <a:endParaRPr lang="en-US" altLang="ro-RO" dirty="0" smtClean="0"/>
          </a:p>
        </p:txBody>
      </p:sp>
      <p:pic>
        <p:nvPicPr>
          <p:cNvPr id="8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2781" y="4231758"/>
            <a:ext cx="3021419" cy="2209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5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00400" y="4231758"/>
            <a:ext cx="2895600" cy="2209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8" descr="D:\ADR 2017\PROSME 2017\2. ORGANIZARE INDAGRA 2017\RAPORTARE DUPA EVENIMENTUL INDAGRA B2B 2017\poze aparat foto adr sm\DSC_0203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248400" y="4231758"/>
            <a:ext cx="2743200" cy="22098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11498271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>
          <a:xfrm>
            <a:off x="143540" y="457200"/>
            <a:ext cx="8229600" cy="1219200"/>
          </a:xfrm>
        </p:spPr>
        <p:txBody>
          <a:bodyPr/>
          <a:lstStyle/>
          <a:p>
            <a:r>
              <a:rPr lang="ro-RO" sz="2400" b="1" dirty="0" smtClean="0">
                <a:solidFill>
                  <a:srgbClr val="0070C0"/>
                </a:solidFill>
              </a:rPr>
              <a:t>7. Proiectul PROSME INN – HORIZON 2020 </a:t>
            </a:r>
            <a:r>
              <a:rPr lang="ro-RO" sz="2400" b="1" dirty="0" smtClean="0"/>
              <a:t/>
            </a:r>
            <a:br>
              <a:rPr lang="ro-RO" sz="2400" b="1" dirty="0" smtClean="0"/>
            </a:br>
            <a:endParaRPr lang="en-US" sz="2400" b="1" dirty="0"/>
          </a:p>
        </p:txBody>
      </p:sp>
      <p:sp>
        <p:nvSpPr>
          <p:cNvPr id="3" name="Substituent conținut 2"/>
          <p:cNvSpPr>
            <a:spLocks noGrp="1"/>
          </p:cNvSpPr>
          <p:nvPr>
            <p:ph idx="1"/>
          </p:nvPr>
        </p:nvSpPr>
        <p:spPr>
          <a:xfrm>
            <a:off x="152400" y="1066800"/>
            <a:ext cx="8229600" cy="4525963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ro-RO" sz="1800" dirty="0" err="1" smtClean="0"/>
              <a:t>F</a:t>
            </a:r>
            <a:r>
              <a:rPr lang="en-US" sz="1800" dirty="0" err="1" smtClean="0"/>
              <a:t>inanţat</a:t>
            </a:r>
            <a:r>
              <a:rPr lang="en-US" sz="1800" dirty="0" smtClean="0"/>
              <a:t> de </a:t>
            </a:r>
            <a:r>
              <a:rPr lang="en-US" sz="1800" b="1" dirty="0" err="1" smtClean="0"/>
              <a:t>Programul</a:t>
            </a:r>
            <a:r>
              <a:rPr lang="en-US" sz="1800" b="1" dirty="0" smtClean="0"/>
              <a:t> </a:t>
            </a:r>
            <a:r>
              <a:rPr lang="en-US" sz="1800" b="1" dirty="0" err="1" smtClean="0"/>
              <a:t>pentru</a:t>
            </a:r>
            <a:r>
              <a:rPr lang="en-US" sz="1800" b="1" dirty="0" smtClean="0"/>
              <a:t> </a:t>
            </a:r>
            <a:r>
              <a:rPr lang="en-US" sz="1800" b="1" dirty="0" err="1" smtClean="0"/>
              <a:t>Competitivitatea</a:t>
            </a:r>
            <a:r>
              <a:rPr lang="ro-RO" sz="1800" b="1" dirty="0" smtClean="0"/>
              <a:t> </a:t>
            </a:r>
            <a:r>
              <a:rPr lang="en-US" sz="1800" b="1" dirty="0" smtClean="0"/>
              <a:t> </a:t>
            </a:r>
            <a:r>
              <a:rPr lang="en-US" sz="1800" b="1" dirty="0" err="1" smtClean="0"/>
              <a:t>Întreprinderilor</a:t>
            </a:r>
            <a:r>
              <a:rPr lang="en-US" sz="1800" b="1" dirty="0" smtClean="0"/>
              <a:t> </a:t>
            </a:r>
            <a:r>
              <a:rPr lang="en-US" sz="1800" b="1" dirty="0" err="1" smtClean="0"/>
              <a:t>și</a:t>
            </a:r>
            <a:r>
              <a:rPr lang="en-US" sz="1800" b="1" dirty="0" smtClean="0"/>
              <a:t> </a:t>
            </a:r>
            <a:r>
              <a:rPr lang="en-US" sz="1800" b="1" dirty="0" err="1" smtClean="0"/>
              <a:t>pentru</a:t>
            </a:r>
            <a:r>
              <a:rPr lang="en-US" sz="1800" b="1" dirty="0" smtClean="0"/>
              <a:t> IMM-</a:t>
            </a:r>
            <a:r>
              <a:rPr lang="en-US" sz="1800" b="1" dirty="0" err="1" smtClean="0"/>
              <a:t>uri</a:t>
            </a:r>
            <a:r>
              <a:rPr lang="en-US" sz="1800" b="1" dirty="0" smtClean="0"/>
              <a:t> (</a:t>
            </a:r>
            <a:r>
              <a:rPr lang="en-US" sz="1800" b="1" dirty="0" err="1" smtClean="0"/>
              <a:t>Cosme</a:t>
            </a:r>
            <a:r>
              <a:rPr lang="en-US" sz="1800" b="1" dirty="0" smtClean="0"/>
              <a:t>)</a:t>
            </a:r>
            <a:r>
              <a:rPr lang="ro-RO" sz="1800" b="1" dirty="0" smtClean="0"/>
              <a:t>;</a:t>
            </a:r>
            <a:endParaRPr lang="en-US" sz="1800" dirty="0" smtClean="0"/>
          </a:p>
          <a:p>
            <a:pPr>
              <a:lnSpc>
                <a:spcPct val="150000"/>
              </a:lnSpc>
            </a:pPr>
            <a:r>
              <a:rPr lang="en-US" sz="1800" b="1" dirty="0" err="1" smtClean="0"/>
              <a:t>Programul</a:t>
            </a:r>
            <a:r>
              <a:rPr lang="en-US" sz="1800" b="1" dirty="0" smtClean="0"/>
              <a:t> COSME</a:t>
            </a:r>
            <a:r>
              <a:rPr lang="en-US" sz="1800" dirty="0" smtClean="0"/>
              <a:t> </a:t>
            </a:r>
            <a:r>
              <a:rPr lang="en-US" sz="1800" dirty="0" err="1" smtClean="0"/>
              <a:t>este</a:t>
            </a:r>
            <a:r>
              <a:rPr lang="en-US" sz="1800" dirty="0" smtClean="0"/>
              <a:t> un program al </a:t>
            </a:r>
            <a:r>
              <a:rPr lang="en-US" sz="1800" dirty="0" err="1" smtClean="0"/>
              <a:t>Uniunii</a:t>
            </a:r>
            <a:r>
              <a:rPr lang="en-US" sz="1800" dirty="0" smtClean="0"/>
              <a:t> </a:t>
            </a:r>
            <a:r>
              <a:rPr lang="en-US" sz="1800" dirty="0" err="1" smtClean="0"/>
              <a:t>Europene</a:t>
            </a:r>
            <a:r>
              <a:rPr lang="en-US" sz="1800" dirty="0" smtClean="0"/>
              <a:t> care are </a:t>
            </a:r>
            <a:r>
              <a:rPr lang="en-US" sz="1800" dirty="0" err="1" smtClean="0"/>
              <a:t>scopul</a:t>
            </a:r>
            <a:r>
              <a:rPr lang="en-US" sz="1800" dirty="0" smtClean="0"/>
              <a:t> de a </a:t>
            </a:r>
            <a:r>
              <a:rPr lang="en-US" sz="1800" dirty="0" err="1" smtClean="0"/>
              <a:t>ajuta</a:t>
            </a:r>
            <a:r>
              <a:rPr lang="en-US" sz="1800" dirty="0" smtClean="0"/>
              <a:t> </a:t>
            </a:r>
            <a:r>
              <a:rPr lang="en-US" sz="1800" dirty="0" err="1" smtClean="0"/>
              <a:t>întreprinderile</a:t>
            </a:r>
            <a:r>
              <a:rPr lang="en-US" sz="1800" dirty="0" smtClean="0"/>
              <a:t> </a:t>
            </a:r>
            <a:r>
              <a:rPr lang="en-US" sz="1800" dirty="0" err="1" smtClean="0"/>
              <a:t>mici</a:t>
            </a:r>
            <a:r>
              <a:rPr lang="en-US" sz="1800" dirty="0" smtClean="0"/>
              <a:t> </a:t>
            </a:r>
            <a:r>
              <a:rPr lang="en-US" sz="1800" dirty="0" err="1" smtClean="0"/>
              <a:t>și</a:t>
            </a:r>
            <a:r>
              <a:rPr lang="en-US" sz="1800" dirty="0" smtClean="0"/>
              <a:t> </a:t>
            </a:r>
            <a:r>
              <a:rPr lang="en-US" sz="1800" dirty="0" err="1" smtClean="0"/>
              <a:t>mijlocii</a:t>
            </a:r>
            <a:r>
              <a:rPr lang="en-US" sz="1800" dirty="0" smtClean="0"/>
              <a:t> </a:t>
            </a:r>
            <a:r>
              <a:rPr lang="en-US" sz="1800" dirty="0" err="1" smtClean="0"/>
              <a:t>să</a:t>
            </a:r>
            <a:r>
              <a:rPr lang="en-US" sz="1800" dirty="0" smtClean="0"/>
              <a:t> </a:t>
            </a:r>
            <a:r>
              <a:rPr lang="en-US" sz="1800" dirty="0" err="1" smtClean="0"/>
              <a:t>își</a:t>
            </a:r>
            <a:r>
              <a:rPr lang="en-US" sz="1800" dirty="0" smtClean="0"/>
              <a:t> </a:t>
            </a:r>
            <a:r>
              <a:rPr lang="en-US" sz="1800" dirty="0" err="1" smtClean="0"/>
              <a:t>dezvolte</a:t>
            </a:r>
            <a:r>
              <a:rPr lang="en-US" sz="1800" dirty="0" smtClean="0"/>
              <a:t> </a:t>
            </a:r>
            <a:r>
              <a:rPr lang="en-US" sz="1800" dirty="0" err="1" smtClean="0"/>
              <a:t>potențialul</a:t>
            </a:r>
            <a:r>
              <a:rPr lang="en-US" sz="1800" dirty="0" smtClean="0"/>
              <a:t> </a:t>
            </a:r>
            <a:r>
              <a:rPr lang="en-US" sz="1800" dirty="0" err="1" smtClean="0"/>
              <a:t>inovativ</a:t>
            </a:r>
            <a:r>
              <a:rPr lang="en-US" sz="1800" dirty="0" smtClean="0"/>
              <a:t> </a:t>
            </a:r>
            <a:r>
              <a:rPr lang="en-US" sz="1800" dirty="0" err="1" smtClean="0"/>
              <a:t>și</a:t>
            </a:r>
            <a:r>
              <a:rPr lang="en-US" sz="1800" dirty="0" smtClean="0"/>
              <a:t> de business</a:t>
            </a:r>
            <a:r>
              <a:rPr lang="ro-RO" sz="1800" dirty="0" smtClean="0"/>
              <a:t>;;</a:t>
            </a:r>
            <a:endParaRPr lang="en-US" sz="1800" dirty="0" smtClean="0"/>
          </a:p>
          <a:p>
            <a:pPr algn="just">
              <a:lnSpc>
                <a:spcPct val="150000"/>
              </a:lnSpc>
            </a:pPr>
            <a:r>
              <a:rPr lang="en-US" sz="1800" b="1" dirty="0" err="1" smtClean="0"/>
              <a:t>Proiectul</a:t>
            </a:r>
            <a:r>
              <a:rPr lang="en-US" sz="1800" b="1" dirty="0" smtClean="0"/>
              <a:t> ”PROSME – </a:t>
            </a:r>
            <a:r>
              <a:rPr lang="en-US" sz="1800" b="1" dirty="0" err="1" smtClean="0"/>
              <a:t>Îmbunătățirea</a:t>
            </a:r>
            <a:r>
              <a:rPr lang="en-US" sz="1800" b="1" dirty="0" smtClean="0"/>
              <a:t> </a:t>
            </a:r>
            <a:r>
              <a:rPr lang="en-US" sz="1800" b="1" dirty="0" err="1" smtClean="0"/>
              <a:t>Capacității</a:t>
            </a:r>
            <a:r>
              <a:rPr lang="en-US" sz="1800" b="1" dirty="0" smtClean="0"/>
              <a:t> </a:t>
            </a:r>
            <a:r>
              <a:rPr lang="en-US" sz="1800" b="1" dirty="0" err="1" smtClean="0"/>
              <a:t>Inovative</a:t>
            </a:r>
            <a:r>
              <a:rPr lang="en-US" sz="1800" b="1" dirty="0" smtClean="0"/>
              <a:t> de Management a IMM-</a:t>
            </a:r>
            <a:r>
              <a:rPr lang="en-US" sz="1800" b="1" dirty="0" err="1" smtClean="0"/>
              <a:t>urilor</a:t>
            </a:r>
            <a:r>
              <a:rPr lang="en-US" sz="1800" b="1" dirty="0" smtClean="0"/>
              <a:t> din </a:t>
            </a:r>
            <a:r>
              <a:rPr lang="en-US" sz="1800" b="1" dirty="0" err="1" smtClean="0"/>
              <a:t>macroregiunea</a:t>
            </a:r>
            <a:r>
              <a:rPr lang="en-US" sz="1800" b="1" dirty="0" smtClean="0"/>
              <a:t> RO3 – PROSME INN”, </a:t>
            </a:r>
            <a:r>
              <a:rPr lang="en-US" sz="1800" dirty="0" smtClean="0"/>
              <a:t>introduce un </a:t>
            </a:r>
            <a:r>
              <a:rPr lang="en-US" sz="1800" dirty="0" err="1" smtClean="0"/>
              <a:t>nou</a:t>
            </a:r>
            <a:r>
              <a:rPr lang="en-US" sz="1800" dirty="0" smtClean="0"/>
              <a:t> instrument </a:t>
            </a:r>
            <a:r>
              <a:rPr lang="ro-RO" sz="1800" dirty="0" smtClean="0"/>
              <a:t>care</a:t>
            </a:r>
            <a:r>
              <a:rPr lang="en-US" sz="1800" dirty="0" smtClean="0"/>
              <a:t> </a:t>
            </a:r>
            <a:r>
              <a:rPr lang="en-US" sz="1800" dirty="0" err="1" smtClean="0"/>
              <a:t>sprijin</a:t>
            </a:r>
            <a:r>
              <a:rPr lang="ro-RO" sz="1800" dirty="0" smtClean="0"/>
              <a:t>ă</a:t>
            </a:r>
            <a:r>
              <a:rPr lang="en-US" sz="1800" dirty="0" smtClean="0"/>
              <a:t> IMM-</a:t>
            </a:r>
            <a:r>
              <a:rPr lang="en-US" sz="1800" dirty="0" err="1" smtClean="0"/>
              <a:t>urile</a:t>
            </a:r>
            <a:r>
              <a:rPr lang="en-US" sz="1800" dirty="0" smtClean="0"/>
              <a:t> </a:t>
            </a:r>
            <a:r>
              <a:rPr lang="en-US" sz="1800" dirty="0" err="1" smtClean="0"/>
              <a:t>inovative</a:t>
            </a:r>
            <a:r>
              <a:rPr lang="en-US" sz="1800" dirty="0" smtClean="0"/>
              <a:t> </a:t>
            </a:r>
            <a:r>
              <a:rPr lang="en-US" sz="1800" dirty="0" err="1" smtClean="0"/>
              <a:t>ambițioase</a:t>
            </a:r>
            <a:r>
              <a:rPr lang="en-US" sz="1800" dirty="0" smtClean="0"/>
              <a:t> </a:t>
            </a:r>
            <a:r>
              <a:rPr lang="en-US" sz="1800" dirty="0" err="1" smtClean="0"/>
              <a:t>să</a:t>
            </a:r>
            <a:r>
              <a:rPr lang="en-US" sz="1800" dirty="0" smtClean="0"/>
              <a:t> </a:t>
            </a:r>
            <a:r>
              <a:rPr lang="en-US" sz="1800" dirty="0" err="1" smtClean="0"/>
              <a:t>exploateze</a:t>
            </a:r>
            <a:r>
              <a:rPr lang="en-US" sz="1800" dirty="0" smtClean="0"/>
              <a:t> </a:t>
            </a:r>
            <a:r>
              <a:rPr lang="en-US" sz="1800" dirty="0" err="1" smtClean="0"/>
              <a:t>profitabil</a:t>
            </a:r>
            <a:r>
              <a:rPr lang="en-US" sz="1800" dirty="0" smtClean="0"/>
              <a:t> </a:t>
            </a:r>
            <a:r>
              <a:rPr lang="en-US" sz="1800" dirty="0" err="1" smtClean="0"/>
              <a:t>ideil</a:t>
            </a:r>
            <a:r>
              <a:rPr lang="ro-RO" sz="1800" dirty="0" smtClean="0"/>
              <a:t>e</a:t>
            </a:r>
            <a:r>
              <a:rPr lang="en-US" sz="1800" dirty="0" smtClean="0"/>
              <a:t> </a:t>
            </a:r>
            <a:r>
              <a:rPr lang="en-US" sz="1800" dirty="0" err="1" smtClean="0"/>
              <a:t>lor</a:t>
            </a:r>
            <a:r>
              <a:rPr lang="en-US" sz="1800" dirty="0" smtClean="0"/>
              <a:t> </a:t>
            </a:r>
            <a:r>
              <a:rPr lang="en-US" sz="1800" dirty="0" err="1" smtClean="0"/>
              <a:t>pe</a:t>
            </a:r>
            <a:r>
              <a:rPr lang="en-US" sz="1800" dirty="0" smtClean="0"/>
              <a:t> </a:t>
            </a:r>
            <a:r>
              <a:rPr lang="en-US" sz="1800" dirty="0" err="1" smtClean="0"/>
              <a:t>piețele</a:t>
            </a:r>
            <a:r>
              <a:rPr lang="en-US" sz="1800" dirty="0" smtClean="0"/>
              <a:t> </a:t>
            </a:r>
            <a:r>
              <a:rPr lang="en-US" sz="1800" dirty="0" err="1" smtClean="0"/>
              <a:t>internaționale</a:t>
            </a:r>
            <a:r>
              <a:rPr lang="en-US" sz="1800" dirty="0" smtClean="0"/>
              <a:t>. </a:t>
            </a:r>
            <a:r>
              <a:rPr lang="en-US" sz="1800" dirty="0" err="1" smtClean="0"/>
              <a:t>În</a:t>
            </a:r>
            <a:r>
              <a:rPr lang="en-US" sz="1800" dirty="0" smtClean="0"/>
              <a:t> plus, </a:t>
            </a:r>
            <a:r>
              <a:rPr lang="en-US" sz="1800" dirty="0" err="1" smtClean="0"/>
              <a:t>proiectul</a:t>
            </a:r>
            <a:r>
              <a:rPr lang="en-US" sz="1800" dirty="0" smtClean="0"/>
              <a:t> </a:t>
            </a:r>
            <a:r>
              <a:rPr lang="en-US" sz="1800" dirty="0" err="1" smtClean="0"/>
              <a:t>sprijină</a:t>
            </a:r>
            <a:r>
              <a:rPr lang="en-US" sz="1800" dirty="0" smtClean="0"/>
              <a:t> </a:t>
            </a:r>
            <a:r>
              <a:rPr lang="en-US" sz="1800" dirty="0" err="1" smtClean="0"/>
              <a:t>construirea</a:t>
            </a:r>
            <a:r>
              <a:rPr lang="en-US" sz="1800" dirty="0" smtClean="0"/>
              <a:t> </a:t>
            </a:r>
            <a:r>
              <a:rPr lang="en-US" sz="1800" dirty="0" err="1" smtClean="0"/>
              <a:t>capacității</a:t>
            </a:r>
            <a:r>
              <a:rPr lang="en-US" sz="1800" dirty="0" smtClean="0"/>
              <a:t> </a:t>
            </a:r>
            <a:r>
              <a:rPr lang="en-US" sz="1800" dirty="0" err="1" smtClean="0"/>
              <a:t>inovative</a:t>
            </a:r>
            <a:r>
              <a:rPr lang="en-US" sz="1800" dirty="0" smtClean="0"/>
              <a:t> de management a IMM-</a:t>
            </a:r>
            <a:r>
              <a:rPr lang="en-US" sz="1800" dirty="0" err="1" smtClean="0"/>
              <a:t>urilor</a:t>
            </a:r>
            <a:r>
              <a:rPr lang="en-US" sz="1800" dirty="0" smtClean="0"/>
              <a:t> </a:t>
            </a:r>
            <a:r>
              <a:rPr lang="en-US" sz="1800" dirty="0" err="1" smtClean="0"/>
              <a:t>în</a:t>
            </a:r>
            <a:r>
              <a:rPr lang="en-US" sz="1800" dirty="0" smtClean="0"/>
              <a:t> </a:t>
            </a:r>
            <a:r>
              <a:rPr lang="en-US" sz="1800" dirty="0" err="1" smtClean="0"/>
              <a:t>toate</a:t>
            </a:r>
            <a:r>
              <a:rPr lang="en-US" sz="1800" dirty="0" smtClean="0"/>
              <a:t> </a:t>
            </a:r>
            <a:r>
              <a:rPr lang="en-US" sz="1800" dirty="0" err="1" smtClean="0"/>
              <a:t>regiunile</a:t>
            </a:r>
            <a:r>
              <a:rPr lang="en-US" sz="1800" dirty="0" smtClean="0"/>
              <a:t>, </a:t>
            </a:r>
            <a:r>
              <a:rPr lang="en-US" sz="1800" dirty="0" err="1" smtClean="0"/>
              <a:t>urmărind</a:t>
            </a:r>
            <a:r>
              <a:rPr lang="en-US" sz="1800" dirty="0" smtClean="0"/>
              <a:t> </a:t>
            </a:r>
            <a:r>
              <a:rPr lang="en-US" sz="1800" dirty="0" err="1" smtClean="0"/>
              <a:t>îndeaproape</a:t>
            </a:r>
            <a:r>
              <a:rPr lang="en-US" sz="1800" dirty="0" smtClean="0"/>
              <a:t> </a:t>
            </a:r>
            <a:r>
              <a:rPr lang="en-US" sz="1800" dirty="0" err="1" smtClean="0"/>
              <a:t>furnizarea</a:t>
            </a:r>
            <a:r>
              <a:rPr lang="en-US" sz="1800" dirty="0" smtClean="0"/>
              <a:t> a </a:t>
            </a:r>
            <a:r>
              <a:rPr lang="en-US" sz="1800" dirty="0" err="1" smtClean="0"/>
              <a:t>două</a:t>
            </a:r>
            <a:r>
              <a:rPr lang="en-US" sz="1800" dirty="0" smtClean="0"/>
              <a:t> </a:t>
            </a:r>
            <a:r>
              <a:rPr lang="en-US" sz="1800" dirty="0" err="1" smtClean="0"/>
              <a:t>tipuri</a:t>
            </a:r>
            <a:r>
              <a:rPr lang="en-US" sz="1800" dirty="0" smtClean="0"/>
              <a:t> de </a:t>
            </a:r>
            <a:r>
              <a:rPr lang="en-US" sz="1800" dirty="0" err="1" smtClean="0"/>
              <a:t>servicii</a:t>
            </a:r>
            <a:r>
              <a:rPr lang="en-US" sz="1800" dirty="0" smtClean="0"/>
              <a:t> de </a:t>
            </a:r>
            <a:r>
              <a:rPr lang="en-US" sz="1800" dirty="0" err="1" smtClean="0"/>
              <a:t>consultanță</a:t>
            </a:r>
            <a:r>
              <a:rPr lang="en-US" sz="1800" dirty="0" smtClean="0"/>
              <a:t> </a:t>
            </a:r>
            <a:r>
              <a:rPr lang="en-US" sz="1800" dirty="0" err="1" smtClean="0"/>
              <a:t>și</a:t>
            </a:r>
            <a:r>
              <a:rPr lang="en-US" sz="1800" dirty="0" smtClean="0"/>
              <a:t> </a:t>
            </a:r>
            <a:r>
              <a:rPr lang="en-US" sz="1800" dirty="0" err="1" smtClean="0"/>
              <a:t>anume</a:t>
            </a:r>
            <a:r>
              <a:rPr lang="en-US" sz="1800" dirty="0" smtClean="0"/>
              <a:t>: </a:t>
            </a:r>
            <a:r>
              <a:rPr lang="en-US" sz="1800" dirty="0" err="1" smtClean="0"/>
              <a:t>servicii</a:t>
            </a:r>
            <a:r>
              <a:rPr lang="en-US" sz="1800" dirty="0" smtClean="0"/>
              <a:t> de </a:t>
            </a:r>
            <a:r>
              <a:rPr lang="en-US" sz="1800" dirty="0" err="1" smtClean="0"/>
              <a:t>consolidare</a:t>
            </a:r>
            <a:r>
              <a:rPr lang="en-US" sz="1800" dirty="0" smtClean="0"/>
              <a:t> a </a:t>
            </a:r>
            <a:r>
              <a:rPr lang="en-US" sz="1800" dirty="0" err="1" smtClean="0"/>
              <a:t>managementului</a:t>
            </a:r>
            <a:r>
              <a:rPr lang="en-US" sz="1800" dirty="0" smtClean="0"/>
              <a:t> </a:t>
            </a:r>
            <a:r>
              <a:rPr lang="en-US" sz="1800" dirty="0" err="1" smtClean="0"/>
              <a:t>inovării</a:t>
            </a:r>
            <a:r>
              <a:rPr lang="en-US" sz="1800" dirty="0" smtClean="0"/>
              <a:t> </a:t>
            </a:r>
            <a:r>
              <a:rPr lang="en-US" sz="1800" dirty="0" err="1" smtClean="0"/>
              <a:t>și</a:t>
            </a:r>
            <a:r>
              <a:rPr lang="en-US" sz="1800" dirty="0" smtClean="0"/>
              <a:t> </a:t>
            </a:r>
            <a:r>
              <a:rPr lang="en-US" sz="1800" dirty="0" err="1" smtClean="0"/>
              <a:t>servicii</a:t>
            </a:r>
            <a:r>
              <a:rPr lang="en-US" sz="1800" dirty="0" smtClean="0"/>
              <a:t> de </a:t>
            </a:r>
            <a:r>
              <a:rPr lang="en-US" sz="1800" dirty="0" err="1" smtClean="0"/>
              <a:t>sprijin</a:t>
            </a:r>
            <a:r>
              <a:rPr lang="en-US" sz="1800" dirty="0" smtClean="0"/>
              <a:t> </a:t>
            </a:r>
            <a:r>
              <a:rPr lang="en-US" sz="1800" dirty="0" err="1" smtClean="0"/>
              <a:t>pentru</a:t>
            </a:r>
            <a:r>
              <a:rPr lang="en-US" sz="1800" dirty="0" smtClean="0"/>
              <a:t> IMM-</a:t>
            </a:r>
            <a:r>
              <a:rPr lang="en-US" sz="1800" dirty="0" err="1" smtClean="0"/>
              <a:t>uri</a:t>
            </a:r>
            <a:r>
              <a:rPr lang="en-US" sz="1800" dirty="0" smtClean="0"/>
              <a:t> de </a:t>
            </a:r>
            <a:r>
              <a:rPr lang="en-US" sz="1800" dirty="0" err="1" smtClean="0"/>
              <a:t>succes</a:t>
            </a:r>
            <a:r>
              <a:rPr lang="en-US" sz="1800" dirty="0" smtClean="0"/>
              <a:t>.</a:t>
            </a:r>
          </a:p>
          <a:p>
            <a:pPr>
              <a:buNone/>
            </a:pPr>
            <a:r>
              <a:rPr lang="en-US" dirty="0" smtClean="0"/>
              <a:t> </a:t>
            </a:r>
          </a:p>
          <a:p>
            <a:endParaRPr lang="en-US" dirty="0"/>
          </a:p>
        </p:txBody>
      </p:sp>
      <p:pic>
        <p:nvPicPr>
          <p:cNvPr id="5122" name="Picture 2" descr="Image result for IMM-uri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0000" y="-67340"/>
            <a:ext cx="1524000" cy="1524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stituent conținut 2"/>
          <p:cNvSpPr>
            <a:spLocks noGrp="1"/>
          </p:cNvSpPr>
          <p:nvPr>
            <p:ph idx="4294967295"/>
          </p:nvPr>
        </p:nvSpPr>
        <p:spPr>
          <a:xfrm>
            <a:off x="304800" y="1600200"/>
            <a:ext cx="8153400" cy="4800600"/>
          </a:xfrm>
        </p:spPr>
        <p:txBody>
          <a:bodyPr/>
          <a:lstStyle/>
          <a:p>
            <a:pPr algn="just"/>
            <a:r>
              <a:rPr lang="ro-RO" sz="1800" b="1" dirty="0" smtClean="0"/>
              <a:t>Durata de implementare: 1 Ianuarie 2015 – 31 decembrie 2020;</a:t>
            </a:r>
          </a:p>
          <a:p>
            <a:pPr algn="just"/>
            <a:r>
              <a:rPr lang="en-US" sz="1800" b="1" dirty="0" err="1" smtClean="0"/>
              <a:t>Valoarea</a:t>
            </a:r>
            <a:r>
              <a:rPr lang="en-US" sz="1800" b="1" dirty="0" smtClean="0"/>
              <a:t> </a:t>
            </a:r>
            <a:r>
              <a:rPr lang="en-US" sz="1800" b="1" dirty="0" err="1" smtClean="0"/>
              <a:t>totală</a:t>
            </a:r>
            <a:r>
              <a:rPr lang="en-US" sz="1800" b="1" dirty="0" smtClean="0"/>
              <a:t> a </a:t>
            </a:r>
            <a:r>
              <a:rPr lang="en-US" sz="1800" b="1" dirty="0" err="1" smtClean="0"/>
              <a:t>proiectului</a:t>
            </a:r>
            <a:r>
              <a:rPr lang="en-US" sz="1800" b="1" dirty="0" smtClean="0"/>
              <a:t> </a:t>
            </a:r>
            <a:r>
              <a:rPr lang="ro-RO" sz="1800" dirty="0" smtClean="0"/>
              <a:t>pentru</a:t>
            </a:r>
            <a:r>
              <a:rPr lang="en-US" sz="1800" dirty="0" smtClean="0"/>
              <a:t> </a:t>
            </a:r>
            <a:r>
              <a:rPr lang="en-US" sz="1800" dirty="0" err="1" smtClean="0"/>
              <a:t>perioada</a:t>
            </a:r>
            <a:r>
              <a:rPr lang="en-US" sz="1800" dirty="0" smtClean="0"/>
              <a:t> 1 </a:t>
            </a:r>
            <a:r>
              <a:rPr lang="en-US" sz="1800" dirty="0" err="1" smtClean="0"/>
              <a:t>Ianuarie</a:t>
            </a:r>
            <a:r>
              <a:rPr lang="en-US" sz="1800" dirty="0" smtClean="0"/>
              <a:t> 2017 – 1 </a:t>
            </a:r>
            <a:r>
              <a:rPr lang="en-US" sz="1800" dirty="0" err="1" smtClean="0"/>
              <a:t>Ianuarie</a:t>
            </a:r>
            <a:r>
              <a:rPr lang="en-US" sz="1800" dirty="0" smtClean="0"/>
              <a:t> 2019, </a:t>
            </a:r>
            <a:r>
              <a:rPr lang="en-US" sz="1800" dirty="0" err="1" smtClean="0"/>
              <a:t>este</a:t>
            </a:r>
            <a:r>
              <a:rPr lang="en-US" sz="1800" dirty="0" smtClean="0"/>
              <a:t> de </a:t>
            </a:r>
            <a:r>
              <a:rPr lang="en-US" sz="1800" b="1" dirty="0" smtClean="0"/>
              <a:t>76.765,00 Euro</a:t>
            </a:r>
            <a:r>
              <a:rPr lang="en-US" sz="1800" dirty="0" smtClean="0"/>
              <a:t>, din care </a:t>
            </a:r>
            <a:r>
              <a:rPr lang="en-US" sz="1800" dirty="0" err="1" smtClean="0"/>
              <a:t>bugetul</a:t>
            </a:r>
            <a:r>
              <a:rPr lang="en-US" sz="1800" dirty="0" smtClean="0"/>
              <a:t> </a:t>
            </a:r>
            <a:r>
              <a:rPr lang="en-US" sz="1800" dirty="0" err="1" smtClean="0"/>
              <a:t>aferent</a:t>
            </a:r>
            <a:r>
              <a:rPr lang="en-US" sz="1800" dirty="0" smtClean="0"/>
              <a:t> </a:t>
            </a:r>
            <a:r>
              <a:rPr lang="en-US" sz="1800" dirty="0" err="1" smtClean="0"/>
              <a:t>Agenției</a:t>
            </a:r>
            <a:r>
              <a:rPr lang="en-US" sz="1800" dirty="0" smtClean="0"/>
              <a:t> </a:t>
            </a:r>
            <a:r>
              <a:rPr lang="en-US" sz="1800" dirty="0" err="1" smtClean="0"/>
              <a:t>pentru</a:t>
            </a:r>
            <a:r>
              <a:rPr lang="en-US" sz="1800" dirty="0" smtClean="0"/>
              <a:t> Dezvoltare </a:t>
            </a:r>
            <a:r>
              <a:rPr lang="en-US" sz="1800" dirty="0" err="1" smtClean="0"/>
              <a:t>Regională</a:t>
            </a:r>
            <a:r>
              <a:rPr lang="en-US" sz="1800" dirty="0" smtClean="0"/>
              <a:t> Sud Muntenia </a:t>
            </a:r>
            <a:r>
              <a:rPr lang="en-US" sz="1800" dirty="0" err="1" smtClean="0"/>
              <a:t>este</a:t>
            </a:r>
            <a:r>
              <a:rPr lang="en-US" sz="1800" dirty="0" smtClean="0"/>
              <a:t> </a:t>
            </a:r>
            <a:r>
              <a:rPr lang="en-US" sz="1800" b="1" dirty="0" smtClean="0"/>
              <a:t>de 9</a:t>
            </a:r>
            <a:r>
              <a:rPr lang="ro-RO" sz="1800" b="1" dirty="0" smtClean="0"/>
              <a:t>.</a:t>
            </a:r>
            <a:r>
              <a:rPr lang="en-US" sz="1800" b="1" dirty="0" smtClean="0"/>
              <a:t>600 </a:t>
            </a:r>
            <a:r>
              <a:rPr lang="en-US" sz="1800" dirty="0" smtClean="0"/>
              <a:t>Euro</a:t>
            </a:r>
            <a:r>
              <a:rPr lang="ro-RO" sz="1800" dirty="0" smtClean="0"/>
              <a:t> și</a:t>
            </a:r>
            <a:r>
              <a:rPr lang="en-US" sz="1800" dirty="0" smtClean="0"/>
              <a:t> </a:t>
            </a:r>
            <a:r>
              <a:rPr lang="en-US" sz="1800" dirty="0" err="1" smtClean="0"/>
              <a:t>reprez</a:t>
            </a:r>
            <a:r>
              <a:rPr lang="ro-RO" sz="1800" dirty="0" err="1" smtClean="0"/>
              <a:t>intă</a:t>
            </a:r>
            <a:r>
              <a:rPr lang="en-US" sz="1800" dirty="0" smtClean="0"/>
              <a:t> 100% din </a:t>
            </a:r>
            <a:r>
              <a:rPr lang="en-US" sz="1800" dirty="0" err="1" smtClean="0"/>
              <a:t>cheltuielile</a:t>
            </a:r>
            <a:r>
              <a:rPr lang="en-US" sz="1800" dirty="0" smtClean="0"/>
              <a:t> </a:t>
            </a:r>
            <a:r>
              <a:rPr lang="en-US" sz="1800" dirty="0" err="1" smtClean="0"/>
              <a:t>eligibile</a:t>
            </a:r>
            <a:r>
              <a:rPr lang="en-US" sz="1800" dirty="0" smtClean="0"/>
              <a:t> </a:t>
            </a:r>
            <a:r>
              <a:rPr lang="en-US" sz="1800" dirty="0" err="1" smtClean="0"/>
              <a:t>aprobate</a:t>
            </a:r>
            <a:r>
              <a:rPr lang="en-US" sz="1800" dirty="0" smtClean="0"/>
              <a:t> de </a:t>
            </a:r>
            <a:r>
              <a:rPr lang="en-US" sz="1800" dirty="0" err="1" smtClean="0"/>
              <a:t>Comisia</a:t>
            </a:r>
            <a:r>
              <a:rPr lang="en-US" sz="1800" dirty="0" smtClean="0"/>
              <a:t> </a:t>
            </a:r>
            <a:r>
              <a:rPr lang="en-US" sz="1800" dirty="0" err="1" smtClean="0"/>
              <a:t>Europeană</a:t>
            </a:r>
            <a:r>
              <a:rPr lang="en-US" sz="1800" dirty="0" smtClean="0"/>
              <a:t> </a:t>
            </a:r>
            <a:r>
              <a:rPr lang="en-US" sz="1800" dirty="0" err="1" smtClean="0"/>
              <a:t>pentru</a:t>
            </a:r>
            <a:r>
              <a:rPr lang="en-US" sz="1800" dirty="0" smtClean="0"/>
              <a:t> </a:t>
            </a:r>
            <a:r>
              <a:rPr lang="en-US" sz="1800" dirty="0" err="1" smtClean="0"/>
              <a:t>Agenție</a:t>
            </a:r>
            <a:r>
              <a:rPr lang="ro-RO" sz="1800" dirty="0" smtClean="0"/>
              <a:t>;</a:t>
            </a:r>
            <a:endParaRPr lang="en-US" sz="1800" dirty="0" smtClean="0"/>
          </a:p>
          <a:p>
            <a:pPr algn="just"/>
            <a:r>
              <a:rPr lang="ro-RO" sz="1800" b="1" dirty="0" smtClean="0">
                <a:latin typeface="+mj-lt"/>
              </a:rPr>
              <a:t>Obiective:</a:t>
            </a:r>
          </a:p>
          <a:p>
            <a:pPr algn="just">
              <a:buNone/>
            </a:pPr>
            <a:r>
              <a:rPr lang="ro-RO" sz="1800" dirty="0" smtClean="0">
                <a:latin typeface="+mj-lt"/>
              </a:rPr>
              <a:t>	-</a:t>
            </a:r>
            <a:r>
              <a:rPr lang="ro-RO" sz="1800" dirty="0" smtClean="0"/>
              <a:t> </a:t>
            </a:r>
            <a:r>
              <a:rPr lang="en-US" sz="1800" dirty="0" err="1" smtClean="0"/>
              <a:t>sprijini</a:t>
            </a:r>
            <a:r>
              <a:rPr lang="ro-RO" sz="1800" dirty="0" smtClean="0"/>
              <a:t>rea</a:t>
            </a:r>
            <a:r>
              <a:rPr lang="en-US" sz="1800" dirty="0" smtClean="0"/>
              <a:t> IMM-</a:t>
            </a:r>
            <a:r>
              <a:rPr lang="en-US" sz="1800" dirty="0" err="1" smtClean="0"/>
              <a:t>urile</a:t>
            </a:r>
            <a:r>
              <a:rPr lang="en-US" sz="1800" dirty="0" smtClean="0"/>
              <a:t> </a:t>
            </a:r>
            <a:r>
              <a:rPr lang="en-US" sz="1800" dirty="0" err="1" smtClean="0"/>
              <a:t>inovative</a:t>
            </a:r>
            <a:r>
              <a:rPr lang="en-US" sz="1800" dirty="0" smtClean="0"/>
              <a:t> </a:t>
            </a:r>
            <a:r>
              <a:rPr lang="en-US" sz="1800" dirty="0" err="1" smtClean="0"/>
              <a:t>ambițioase</a:t>
            </a:r>
            <a:r>
              <a:rPr lang="en-US" sz="1800" dirty="0" smtClean="0"/>
              <a:t> </a:t>
            </a:r>
            <a:r>
              <a:rPr lang="en-US" sz="1800" dirty="0" err="1" smtClean="0"/>
              <a:t>să</a:t>
            </a:r>
            <a:r>
              <a:rPr lang="ro-RO" sz="1800" dirty="0" smtClean="0"/>
              <a:t>-și</a:t>
            </a:r>
            <a:r>
              <a:rPr lang="en-US" sz="1800" dirty="0" smtClean="0"/>
              <a:t> </a:t>
            </a:r>
            <a:r>
              <a:rPr lang="en-US" sz="1800" dirty="0" err="1" smtClean="0"/>
              <a:t>exploateze</a:t>
            </a:r>
            <a:r>
              <a:rPr lang="en-US" sz="1800" dirty="0" smtClean="0"/>
              <a:t> </a:t>
            </a:r>
            <a:r>
              <a:rPr lang="ro-RO" sz="1800" dirty="0" smtClean="0"/>
              <a:t>	</a:t>
            </a:r>
            <a:r>
              <a:rPr lang="en-US" sz="1800" dirty="0" err="1" smtClean="0"/>
              <a:t>profitabil</a:t>
            </a:r>
            <a:r>
              <a:rPr lang="en-US" sz="1800" dirty="0" smtClean="0"/>
              <a:t> </a:t>
            </a:r>
            <a:r>
              <a:rPr lang="en-US" sz="1800" dirty="0" err="1" smtClean="0"/>
              <a:t>ideil</a:t>
            </a:r>
            <a:r>
              <a:rPr lang="ro-RO" sz="1800" dirty="0" smtClean="0"/>
              <a:t>e</a:t>
            </a:r>
            <a:r>
              <a:rPr lang="en-US" sz="1800" dirty="0" smtClean="0"/>
              <a:t> </a:t>
            </a:r>
            <a:r>
              <a:rPr lang="en-US" sz="1800" dirty="0" err="1" smtClean="0"/>
              <a:t>pe</a:t>
            </a:r>
            <a:r>
              <a:rPr lang="en-US" sz="1800" dirty="0" smtClean="0"/>
              <a:t> </a:t>
            </a:r>
            <a:r>
              <a:rPr lang="en-US" sz="1800" dirty="0" err="1" smtClean="0"/>
              <a:t>piețele</a:t>
            </a:r>
            <a:r>
              <a:rPr lang="en-US" sz="1800" dirty="0" smtClean="0"/>
              <a:t> </a:t>
            </a:r>
            <a:r>
              <a:rPr lang="en-US" sz="1800" dirty="0" err="1" smtClean="0"/>
              <a:t>internaționale</a:t>
            </a:r>
            <a:r>
              <a:rPr lang="ro-RO" sz="1800" dirty="0"/>
              <a:t>;</a:t>
            </a:r>
            <a:endParaRPr lang="ro-RO" sz="1800" dirty="0" smtClean="0"/>
          </a:p>
          <a:p>
            <a:pPr algn="just">
              <a:buNone/>
            </a:pPr>
            <a:r>
              <a:rPr lang="ro-RO" sz="1800" dirty="0" smtClean="0"/>
              <a:t>	-  încurajarea </a:t>
            </a:r>
            <a:r>
              <a:rPr lang="en-US" sz="1800" dirty="0" err="1" smtClean="0"/>
              <a:t>construir</a:t>
            </a:r>
            <a:r>
              <a:rPr lang="ro-RO" sz="1800" dirty="0" smtClean="0"/>
              <a:t>ii</a:t>
            </a:r>
            <a:r>
              <a:rPr lang="en-US" sz="1800" dirty="0" smtClean="0"/>
              <a:t> </a:t>
            </a:r>
            <a:r>
              <a:rPr lang="en-US" sz="1800" dirty="0" err="1" smtClean="0"/>
              <a:t>capacității</a:t>
            </a:r>
            <a:r>
              <a:rPr lang="en-US" sz="1800" dirty="0" smtClean="0"/>
              <a:t> </a:t>
            </a:r>
            <a:r>
              <a:rPr lang="en-US" sz="1800" dirty="0" err="1" smtClean="0"/>
              <a:t>inovative</a:t>
            </a:r>
            <a:r>
              <a:rPr lang="en-US" sz="1800" dirty="0" smtClean="0"/>
              <a:t> de management a IMM-</a:t>
            </a:r>
            <a:r>
              <a:rPr lang="en-US" sz="1800" dirty="0" err="1" smtClean="0"/>
              <a:t>urilor</a:t>
            </a:r>
            <a:r>
              <a:rPr lang="en-US" sz="1800" dirty="0" smtClean="0"/>
              <a:t> </a:t>
            </a:r>
            <a:r>
              <a:rPr lang="en-US" sz="1800" dirty="0" err="1" smtClean="0"/>
              <a:t>în</a:t>
            </a:r>
            <a:r>
              <a:rPr lang="en-US" sz="1800" dirty="0" smtClean="0"/>
              <a:t> </a:t>
            </a:r>
            <a:r>
              <a:rPr lang="en-US" sz="1800" dirty="0" err="1" smtClean="0"/>
              <a:t>toate</a:t>
            </a:r>
            <a:r>
              <a:rPr lang="en-US" sz="1800" dirty="0" smtClean="0"/>
              <a:t> </a:t>
            </a:r>
            <a:r>
              <a:rPr lang="en-US" sz="1800" dirty="0" err="1" smtClean="0"/>
              <a:t>regiunile</a:t>
            </a:r>
            <a:r>
              <a:rPr lang="en-US" sz="1800" dirty="0" smtClean="0"/>
              <a:t>, </a:t>
            </a:r>
            <a:r>
              <a:rPr lang="en-US" sz="1800" dirty="0" err="1" smtClean="0"/>
              <a:t>urmărind</a:t>
            </a:r>
            <a:r>
              <a:rPr lang="en-US" sz="1800" dirty="0" smtClean="0"/>
              <a:t> </a:t>
            </a:r>
            <a:r>
              <a:rPr lang="en-US" sz="1800" dirty="0" err="1" smtClean="0"/>
              <a:t>îndeaproape</a:t>
            </a:r>
            <a:r>
              <a:rPr lang="en-US" sz="1800" dirty="0" smtClean="0"/>
              <a:t> </a:t>
            </a:r>
            <a:r>
              <a:rPr lang="en-US" sz="1800" dirty="0" err="1" smtClean="0"/>
              <a:t>furnizarea</a:t>
            </a:r>
            <a:r>
              <a:rPr lang="en-US" sz="1800" dirty="0" smtClean="0"/>
              <a:t> </a:t>
            </a:r>
            <a:r>
              <a:rPr lang="ro-RO" sz="1800" dirty="0" smtClean="0"/>
              <a:t>	</a:t>
            </a:r>
            <a:r>
              <a:rPr lang="en-US" sz="1800" dirty="0" smtClean="0"/>
              <a:t>a </a:t>
            </a:r>
            <a:r>
              <a:rPr lang="en-US" sz="1800" dirty="0" err="1" smtClean="0"/>
              <a:t>două</a:t>
            </a:r>
            <a:r>
              <a:rPr lang="en-US" sz="1800" dirty="0" smtClean="0"/>
              <a:t> </a:t>
            </a:r>
            <a:r>
              <a:rPr lang="en-US" sz="1800" dirty="0" err="1" smtClean="0"/>
              <a:t>tipuri</a:t>
            </a:r>
            <a:r>
              <a:rPr lang="en-US" sz="1800" dirty="0" smtClean="0"/>
              <a:t> de </a:t>
            </a:r>
            <a:r>
              <a:rPr lang="en-US" sz="1800" dirty="0" err="1" smtClean="0"/>
              <a:t>servicii</a:t>
            </a:r>
            <a:r>
              <a:rPr lang="en-US" sz="1800" dirty="0" smtClean="0"/>
              <a:t> de </a:t>
            </a:r>
            <a:r>
              <a:rPr lang="en-US" sz="1800" dirty="0" err="1" smtClean="0"/>
              <a:t>consultanță</a:t>
            </a:r>
            <a:r>
              <a:rPr lang="en-US" sz="1800" dirty="0" smtClean="0"/>
              <a:t> </a:t>
            </a:r>
            <a:r>
              <a:rPr lang="en-US" sz="1800" dirty="0" err="1" smtClean="0"/>
              <a:t>și</a:t>
            </a:r>
            <a:r>
              <a:rPr lang="en-US" sz="1800" dirty="0" smtClean="0"/>
              <a:t> </a:t>
            </a:r>
            <a:r>
              <a:rPr lang="en-US" sz="1800" dirty="0" err="1" smtClean="0"/>
              <a:t>anume</a:t>
            </a:r>
            <a:r>
              <a:rPr lang="en-US" sz="1800" dirty="0" smtClean="0"/>
              <a:t>: </a:t>
            </a:r>
            <a:r>
              <a:rPr lang="en-US" sz="1800" dirty="0" err="1" smtClean="0"/>
              <a:t>servicii</a:t>
            </a:r>
            <a:r>
              <a:rPr lang="en-US" sz="1800" dirty="0" smtClean="0"/>
              <a:t> de </a:t>
            </a:r>
            <a:r>
              <a:rPr lang="en-US" sz="1800" dirty="0" err="1" smtClean="0"/>
              <a:t>consolidare</a:t>
            </a:r>
            <a:r>
              <a:rPr lang="en-US" sz="1800" dirty="0" smtClean="0"/>
              <a:t> a </a:t>
            </a:r>
            <a:r>
              <a:rPr lang="en-US" sz="1800" dirty="0" err="1" smtClean="0"/>
              <a:t>managementului</a:t>
            </a:r>
            <a:r>
              <a:rPr lang="en-US" sz="1800" dirty="0" smtClean="0"/>
              <a:t> </a:t>
            </a:r>
            <a:r>
              <a:rPr lang="en-US" sz="1800" dirty="0" err="1" smtClean="0"/>
              <a:t>inovării</a:t>
            </a:r>
            <a:r>
              <a:rPr lang="en-US" sz="1800" dirty="0" smtClean="0"/>
              <a:t> </a:t>
            </a:r>
            <a:r>
              <a:rPr lang="en-US" sz="1800" dirty="0" err="1" smtClean="0"/>
              <a:t>și</a:t>
            </a:r>
            <a:r>
              <a:rPr lang="en-US" sz="1800" dirty="0" smtClean="0"/>
              <a:t> </a:t>
            </a:r>
            <a:r>
              <a:rPr lang="en-US" sz="1800" dirty="0" err="1" smtClean="0"/>
              <a:t>servicii</a:t>
            </a:r>
            <a:r>
              <a:rPr lang="en-US" sz="1800" dirty="0" smtClean="0"/>
              <a:t> de </a:t>
            </a:r>
            <a:r>
              <a:rPr lang="en-US" sz="1800" dirty="0" err="1" smtClean="0"/>
              <a:t>sprijin</a:t>
            </a:r>
            <a:r>
              <a:rPr lang="en-US" sz="1800" dirty="0" smtClean="0"/>
              <a:t> </a:t>
            </a:r>
            <a:r>
              <a:rPr lang="ro-RO" sz="1800" dirty="0" smtClean="0"/>
              <a:t>	</a:t>
            </a:r>
            <a:r>
              <a:rPr lang="en-US" sz="1800" dirty="0" err="1" smtClean="0"/>
              <a:t>pentru</a:t>
            </a:r>
            <a:r>
              <a:rPr lang="en-US" sz="1800" dirty="0" smtClean="0"/>
              <a:t> IMM-</a:t>
            </a:r>
            <a:r>
              <a:rPr lang="en-US" sz="1800" dirty="0" err="1" smtClean="0"/>
              <a:t>uri</a:t>
            </a:r>
            <a:r>
              <a:rPr lang="en-US" sz="1800" dirty="0" smtClean="0"/>
              <a:t> de </a:t>
            </a:r>
            <a:r>
              <a:rPr lang="en-US" sz="1800" dirty="0" err="1" smtClean="0"/>
              <a:t>succes</a:t>
            </a:r>
            <a:r>
              <a:rPr lang="en-US" sz="1800" dirty="0" smtClean="0"/>
              <a:t>.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/>
          </a:p>
        </p:txBody>
      </p:sp>
      <p:pic>
        <p:nvPicPr>
          <p:cNvPr id="4098" name="Picture 2" descr="Image result for IMM-uri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47391" y="30126"/>
            <a:ext cx="2971800" cy="1320800"/>
          </a:xfrm>
          <a:prstGeom prst="rect">
            <a:avLst/>
          </a:prstGeom>
          <a:noFill/>
        </p:spPr>
      </p:pic>
      <p:sp>
        <p:nvSpPr>
          <p:cNvPr id="2" name="Rectangle 1"/>
          <p:cNvSpPr/>
          <p:nvPr/>
        </p:nvSpPr>
        <p:spPr>
          <a:xfrm>
            <a:off x="2362200" y="838200"/>
            <a:ext cx="35814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o-RO" sz="2400" b="1" dirty="0">
                <a:solidFill>
                  <a:srgbClr val="0070C0"/>
                </a:solidFill>
              </a:rPr>
              <a:t>Proiectul PROSME INN </a:t>
            </a:r>
            <a:endParaRPr lang="en-US" sz="2400" dirty="0"/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1066800"/>
          </a:xfrm>
        </p:spPr>
        <p:txBody>
          <a:bodyPr/>
          <a:lstStyle/>
          <a:p>
            <a:r>
              <a:rPr lang="ro-RO" sz="2400" b="1" dirty="0" smtClean="0"/>
              <a:t>Consorţiul proiectului</a:t>
            </a:r>
            <a:endParaRPr lang="en-US" sz="2400" b="1" dirty="0"/>
          </a:p>
        </p:txBody>
      </p:sp>
      <p:sp>
        <p:nvSpPr>
          <p:cNvPr id="3" name="Substituent conținut 2"/>
          <p:cNvSpPr>
            <a:spLocks noGrp="1"/>
          </p:cNvSpPr>
          <p:nvPr>
            <p:ph idx="1"/>
          </p:nvPr>
        </p:nvSpPr>
        <p:spPr>
          <a:xfrm>
            <a:off x="457200" y="2080418"/>
            <a:ext cx="8229600" cy="3992563"/>
          </a:xfrm>
        </p:spPr>
        <p:txBody>
          <a:bodyPr/>
          <a:lstStyle/>
          <a:p>
            <a:pPr>
              <a:buNone/>
            </a:pPr>
            <a:r>
              <a:rPr lang="en-US" sz="1800" b="1" i="1" dirty="0" smtClean="0"/>
              <a:t>8 </a:t>
            </a:r>
            <a:r>
              <a:rPr lang="en-US" sz="1800" b="1" i="1" dirty="0" err="1" smtClean="0"/>
              <a:t>parteneri</a:t>
            </a:r>
            <a:r>
              <a:rPr lang="en-US" sz="1800" b="1" i="1" dirty="0" smtClean="0"/>
              <a:t> din </a:t>
            </a:r>
            <a:r>
              <a:rPr lang="en-US" sz="1800" b="1" i="1" dirty="0" err="1" smtClean="0"/>
              <a:t>România</a:t>
            </a:r>
            <a:endParaRPr lang="ro-RO" sz="1800" b="1" i="1" dirty="0" smtClean="0"/>
          </a:p>
          <a:p>
            <a:pPr>
              <a:buNone/>
            </a:pPr>
            <a:endParaRPr lang="ro-RO" sz="1800" b="1" i="1" dirty="0" smtClean="0"/>
          </a:p>
          <a:p>
            <a:pPr>
              <a:buNone/>
            </a:pPr>
            <a:r>
              <a:rPr lang="ro-RO" sz="1800" dirty="0" smtClean="0"/>
              <a:t>   </a:t>
            </a:r>
            <a:r>
              <a:rPr lang="en-US" sz="1800" dirty="0" smtClean="0"/>
              <a:t> </a:t>
            </a:r>
            <a:r>
              <a:rPr lang="ro-RO" sz="1800" b="1" dirty="0" smtClean="0"/>
              <a:t>- </a:t>
            </a:r>
            <a:r>
              <a:rPr lang="en-US" sz="1800" b="1" dirty="0" smtClean="0"/>
              <a:t>ADR </a:t>
            </a:r>
            <a:r>
              <a:rPr lang="en-US" sz="1800" b="1" dirty="0" err="1" smtClean="0"/>
              <a:t>Sud</a:t>
            </a:r>
            <a:r>
              <a:rPr lang="en-US" sz="1800" b="1" dirty="0" smtClean="0"/>
              <a:t> </a:t>
            </a:r>
            <a:r>
              <a:rPr lang="en-US" sz="1800" b="1" dirty="0" err="1" smtClean="0"/>
              <a:t>Muntenia</a:t>
            </a:r>
            <a:r>
              <a:rPr lang="ro-RO" sz="1800" b="1" dirty="0" smtClean="0"/>
              <a:t> - Coordonator;</a:t>
            </a:r>
          </a:p>
          <a:p>
            <a:pPr algn="just">
              <a:buNone/>
            </a:pPr>
            <a:r>
              <a:rPr lang="ro-RO" sz="1800" dirty="0" smtClean="0"/>
              <a:t>    -</a:t>
            </a:r>
            <a:r>
              <a:rPr lang="en-US" sz="1800" dirty="0" smtClean="0"/>
              <a:t> </a:t>
            </a:r>
            <a:r>
              <a:rPr lang="en-US" sz="1800" dirty="0" err="1" smtClean="0"/>
              <a:t>Fundația</a:t>
            </a:r>
            <a:r>
              <a:rPr lang="en-US" sz="1800" dirty="0" smtClean="0"/>
              <a:t> </a:t>
            </a:r>
            <a:r>
              <a:rPr lang="en-US" sz="1800" dirty="0" err="1" smtClean="0"/>
              <a:t>Centrul</a:t>
            </a:r>
            <a:r>
              <a:rPr lang="en-US" sz="1800" dirty="0" smtClean="0"/>
              <a:t> </a:t>
            </a:r>
            <a:r>
              <a:rPr lang="en-US" sz="1800" dirty="0" err="1" smtClean="0"/>
              <a:t>Român</a:t>
            </a:r>
            <a:r>
              <a:rPr lang="en-US" sz="1800" dirty="0" smtClean="0"/>
              <a:t> </a:t>
            </a:r>
            <a:r>
              <a:rPr lang="en-US" sz="1800" dirty="0" err="1" smtClean="0"/>
              <a:t>pentru</a:t>
            </a:r>
            <a:r>
              <a:rPr lang="en-US" sz="1800" dirty="0" smtClean="0"/>
              <a:t> </a:t>
            </a:r>
            <a:r>
              <a:rPr lang="en-US" sz="1800" dirty="0" err="1" smtClean="0"/>
              <a:t>Întreprinderi</a:t>
            </a:r>
            <a:r>
              <a:rPr lang="en-US" sz="1800" dirty="0" smtClean="0"/>
              <a:t> </a:t>
            </a:r>
            <a:r>
              <a:rPr lang="en-US" sz="1800" dirty="0" err="1" smtClean="0"/>
              <a:t>Mici</a:t>
            </a:r>
            <a:r>
              <a:rPr lang="en-US" sz="1800" dirty="0" smtClean="0"/>
              <a:t> </a:t>
            </a:r>
            <a:r>
              <a:rPr lang="en-US" sz="1800" dirty="0" err="1" smtClean="0"/>
              <a:t>și</a:t>
            </a:r>
            <a:r>
              <a:rPr lang="en-US" sz="1800" dirty="0" smtClean="0"/>
              <a:t> </a:t>
            </a:r>
            <a:r>
              <a:rPr lang="en-US" sz="1800" dirty="0" err="1" smtClean="0"/>
              <a:t>Mijlocii</a:t>
            </a:r>
            <a:r>
              <a:rPr lang="ro-RO" sz="1800" dirty="0"/>
              <a:t>;</a:t>
            </a:r>
            <a:endParaRPr lang="ro-RO" sz="1800" dirty="0" smtClean="0"/>
          </a:p>
          <a:p>
            <a:pPr algn="just">
              <a:buNone/>
            </a:pPr>
            <a:r>
              <a:rPr lang="ro-RO" sz="1800" dirty="0" smtClean="0"/>
              <a:t>    - </a:t>
            </a:r>
            <a:r>
              <a:rPr lang="en-US" sz="1800" dirty="0" smtClean="0"/>
              <a:t>Camera de </a:t>
            </a:r>
            <a:r>
              <a:rPr lang="en-US" sz="1800" dirty="0" err="1" smtClean="0"/>
              <a:t>Comerț</a:t>
            </a:r>
            <a:r>
              <a:rPr lang="en-US" sz="1800" dirty="0" smtClean="0"/>
              <a:t> </a:t>
            </a:r>
            <a:r>
              <a:rPr lang="en-US" sz="1800" dirty="0" err="1" smtClean="0"/>
              <a:t>și</a:t>
            </a:r>
            <a:r>
              <a:rPr lang="en-US" sz="1800" dirty="0" smtClean="0"/>
              <a:t> </a:t>
            </a:r>
            <a:r>
              <a:rPr lang="en-US" sz="1800" dirty="0" err="1" smtClean="0"/>
              <a:t>Industrie</a:t>
            </a:r>
            <a:r>
              <a:rPr lang="en-US" sz="1800" dirty="0" smtClean="0"/>
              <a:t> Prahova</a:t>
            </a:r>
            <a:r>
              <a:rPr lang="ro-RO" sz="1800" dirty="0" smtClean="0"/>
              <a:t>;</a:t>
            </a:r>
          </a:p>
          <a:p>
            <a:pPr algn="just">
              <a:buNone/>
            </a:pPr>
            <a:r>
              <a:rPr lang="ro-RO" sz="1800" dirty="0" smtClean="0"/>
              <a:t>    -</a:t>
            </a:r>
            <a:r>
              <a:rPr lang="en-US" sz="1800" dirty="0" smtClean="0"/>
              <a:t> </a:t>
            </a:r>
            <a:r>
              <a:rPr lang="en-US" sz="1800" dirty="0" err="1" smtClean="0"/>
              <a:t>Universitatea</a:t>
            </a:r>
            <a:r>
              <a:rPr lang="en-US" sz="1800" dirty="0" smtClean="0"/>
              <a:t> </a:t>
            </a:r>
            <a:r>
              <a:rPr lang="en-US" sz="1800" dirty="0" err="1" smtClean="0"/>
              <a:t>Politehnică</a:t>
            </a:r>
            <a:r>
              <a:rPr lang="en-US" sz="1800" dirty="0" smtClean="0"/>
              <a:t> din </a:t>
            </a:r>
            <a:r>
              <a:rPr lang="en-US" sz="1800" dirty="0" err="1" smtClean="0"/>
              <a:t>București</a:t>
            </a:r>
            <a:r>
              <a:rPr lang="ro-RO" sz="1800" dirty="0"/>
              <a:t>;</a:t>
            </a:r>
            <a:r>
              <a:rPr lang="en-US" sz="1800" dirty="0" smtClean="0"/>
              <a:t> </a:t>
            </a:r>
            <a:endParaRPr lang="ro-RO" sz="1800" dirty="0" smtClean="0"/>
          </a:p>
          <a:p>
            <a:pPr algn="just">
              <a:buNone/>
            </a:pPr>
            <a:r>
              <a:rPr lang="ro-RO" sz="1800" dirty="0" smtClean="0"/>
              <a:t>    - </a:t>
            </a:r>
            <a:r>
              <a:rPr lang="en-US" sz="1800" dirty="0" err="1" smtClean="0"/>
              <a:t>Asociația</a:t>
            </a:r>
            <a:r>
              <a:rPr lang="en-US" sz="1800" dirty="0" smtClean="0"/>
              <a:t> </a:t>
            </a:r>
            <a:r>
              <a:rPr lang="en-US" sz="1800" dirty="0" err="1" smtClean="0"/>
              <a:t>Română</a:t>
            </a:r>
            <a:r>
              <a:rPr lang="en-US" sz="1800" dirty="0" smtClean="0"/>
              <a:t> </a:t>
            </a:r>
            <a:r>
              <a:rPr lang="en-US" sz="1800" dirty="0" err="1" smtClean="0"/>
              <a:t>pentru</a:t>
            </a:r>
            <a:r>
              <a:rPr lang="en-US" sz="1800" dirty="0" smtClean="0"/>
              <a:t> </a:t>
            </a:r>
            <a:r>
              <a:rPr lang="en-US" sz="1800" dirty="0" err="1" smtClean="0"/>
              <a:t>industrie</a:t>
            </a:r>
            <a:r>
              <a:rPr lang="en-US" sz="1800" dirty="0" smtClean="0"/>
              <a:t> </a:t>
            </a:r>
            <a:r>
              <a:rPr lang="en-US" sz="1800" dirty="0" err="1" smtClean="0"/>
              <a:t>electronică</a:t>
            </a:r>
            <a:r>
              <a:rPr lang="en-US" sz="1800" dirty="0" smtClean="0"/>
              <a:t> </a:t>
            </a:r>
            <a:r>
              <a:rPr lang="en-US" sz="1800" dirty="0" err="1" smtClean="0"/>
              <a:t>si</a:t>
            </a:r>
            <a:r>
              <a:rPr lang="en-US" sz="1800" dirty="0" smtClean="0"/>
              <a:t> software (ARIES)</a:t>
            </a:r>
            <a:r>
              <a:rPr lang="ro-RO" sz="1800" dirty="0" smtClean="0"/>
              <a:t>;</a:t>
            </a:r>
          </a:p>
          <a:p>
            <a:pPr algn="just">
              <a:buNone/>
            </a:pPr>
            <a:r>
              <a:rPr lang="ro-RO" sz="1800" dirty="0" smtClean="0"/>
              <a:t>    - </a:t>
            </a:r>
            <a:r>
              <a:rPr lang="en-US" sz="1800" dirty="0" err="1" smtClean="0"/>
              <a:t>Institutul</a:t>
            </a:r>
            <a:r>
              <a:rPr lang="en-US" sz="1800" dirty="0" smtClean="0"/>
              <a:t> </a:t>
            </a:r>
            <a:r>
              <a:rPr lang="en-US" sz="1800" dirty="0" err="1" smtClean="0"/>
              <a:t>Național</a:t>
            </a:r>
            <a:r>
              <a:rPr lang="en-US" sz="1800" dirty="0" smtClean="0"/>
              <a:t> de </a:t>
            </a:r>
            <a:r>
              <a:rPr lang="en-US" sz="1800" dirty="0" err="1" smtClean="0"/>
              <a:t>Cercetare</a:t>
            </a:r>
            <a:r>
              <a:rPr lang="en-US" sz="1800" dirty="0" smtClean="0"/>
              <a:t> - Dezvoltare </a:t>
            </a:r>
            <a:r>
              <a:rPr lang="en-US" sz="1800" dirty="0" err="1" smtClean="0"/>
              <a:t>pentru</a:t>
            </a:r>
            <a:r>
              <a:rPr lang="en-US" sz="1800" dirty="0" smtClean="0"/>
              <a:t> </a:t>
            </a:r>
            <a:r>
              <a:rPr lang="en-US" sz="1800" dirty="0" err="1" smtClean="0"/>
              <a:t>Mașini</a:t>
            </a:r>
            <a:r>
              <a:rPr lang="en-US" sz="1800" dirty="0" smtClean="0"/>
              <a:t> </a:t>
            </a:r>
            <a:r>
              <a:rPr lang="en-US" sz="1800" dirty="0" err="1" smtClean="0"/>
              <a:t>și</a:t>
            </a:r>
            <a:r>
              <a:rPr lang="en-US" sz="1800" dirty="0" smtClean="0"/>
              <a:t> </a:t>
            </a:r>
            <a:r>
              <a:rPr lang="en-US" sz="1800" dirty="0" err="1" smtClean="0"/>
              <a:t>Instalații</a:t>
            </a:r>
            <a:r>
              <a:rPr lang="en-US" sz="1800" dirty="0" smtClean="0"/>
              <a:t> </a:t>
            </a:r>
            <a:r>
              <a:rPr lang="en-US" sz="1800" dirty="0" err="1" smtClean="0"/>
              <a:t>destinate</a:t>
            </a:r>
            <a:r>
              <a:rPr lang="en-US" sz="1800" dirty="0" smtClean="0"/>
              <a:t> </a:t>
            </a:r>
            <a:r>
              <a:rPr lang="en-US" sz="1800" dirty="0" err="1" smtClean="0"/>
              <a:t>Agriculturii</a:t>
            </a:r>
            <a:r>
              <a:rPr lang="en-US" sz="1800" dirty="0" smtClean="0"/>
              <a:t> </a:t>
            </a:r>
            <a:r>
              <a:rPr lang="en-US" sz="1800" dirty="0" err="1" smtClean="0"/>
              <a:t>și</a:t>
            </a:r>
            <a:r>
              <a:rPr lang="en-US" sz="1800" dirty="0" smtClean="0"/>
              <a:t> </a:t>
            </a:r>
            <a:r>
              <a:rPr lang="en-US" sz="1800" dirty="0" err="1" smtClean="0"/>
              <a:t>Industriei</a:t>
            </a:r>
            <a:r>
              <a:rPr lang="en-US" sz="1800" dirty="0" smtClean="0"/>
              <a:t> </a:t>
            </a:r>
            <a:r>
              <a:rPr lang="en-US" sz="1800" dirty="0" err="1" smtClean="0"/>
              <a:t>Alimentare</a:t>
            </a:r>
            <a:r>
              <a:rPr lang="en-US" sz="1800" dirty="0" smtClean="0"/>
              <a:t> – INMA</a:t>
            </a:r>
            <a:r>
              <a:rPr lang="ro-RO" sz="1800" dirty="0" smtClean="0"/>
              <a:t>;</a:t>
            </a:r>
            <a:r>
              <a:rPr lang="en-US" sz="1800" dirty="0" smtClean="0"/>
              <a:t> </a:t>
            </a:r>
            <a:endParaRPr lang="ro-RO" sz="1800" dirty="0" smtClean="0"/>
          </a:p>
          <a:p>
            <a:pPr algn="just">
              <a:buNone/>
            </a:pPr>
            <a:r>
              <a:rPr lang="ro-RO" sz="1800" dirty="0" smtClean="0"/>
              <a:t>    -  </a:t>
            </a:r>
            <a:r>
              <a:rPr lang="en-US" sz="1800" dirty="0" smtClean="0"/>
              <a:t>InPULSE Partners SRL, SC IPA SA</a:t>
            </a:r>
            <a:r>
              <a:rPr lang="ro-RO" sz="1800" dirty="0" smtClean="0"/>
              <a:t>;</a:t>
            </a:r>
            <a:r>
              <a:rPr lang="en-US" sz="1800" dirty="0" smtClean="0"/>
              <a:t> </a:t>
            </a:r>
            <a:endParaRPr lang="ro-RO" sz="1800" dirty="0" smtClean="0"/>
          </a:p>
          <a:p>
            <a:pPr algn="just">
              <a:buNone/>
            </a:pPr>
            <a:r>
              <a:rPr lang="ro-RO" sz="1800" dirty="0" smtClean="0"/>
              <a:t>     </a:t>
            </a: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29400" y="163909"/>
            <a:ext cx="2143125" cy="163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>
          <a:xfrm>
            <a:off x="457200" y="630903"/>
            <a:ext cx="8229600" cy="990600"/>
          </a:xfrm>
        </p:spPr>
        <p:txBody>
          <a:bodyPr/>
          <a:lstStyle/>
          <a:p>
            <a:r>
              <a:rPr lang="ro-RO" sz="2000" b="1" dirty="0" err="1" smtClean="0"/>
              <a:t>Activităţi</a:t>
            </a:r>
            <a:r>
              <a:rPr lang="ro-RO" sz="2000" b="1" dirty="0" smtClean="0"/>
              <a:t> implementate în perioada Ianuarie – Noiembrie 2017</a:t>
            </a:r>
            <a:endParaRPr lang="en-US" sz="2000" b="1" dirty="0"/>
          </a:p>
        </p:txBody>
      </p:sp>
      <p:sp>
        <p:nvSpPr>
          <p:cNvPr id="3" name="Substituent conținut 2"/>
          <p:cNvSpPr>
            <a:spLocks noGrp="1"/>
          </p:cNvSpPr>
          <p:nvPr>
            <p:ph idx="1"/>
          </p:nvPr>
        </p:nvSpPr>
        <p:spPr>
          <a:xfrm>
            <a:off x="457200" y="1828800"/>
            <a:ext cx="8229600" cy="4297363"/>
          </a:xfrm>
        </p:spPr>
        <p:txBody>
          <a:bodyPr/>
          <a:lstStyle/>
          <a:p>
            <a:pPr algn="just"/>
            <a:r>
              <a:rPr lang="ro-RO" altLang="en-US" sz="1800" b="1" dirty="0" smtClean="0"/>
              <a:t>26 - 27 </a:t>
            </a:r>
            <a:r>
              <a:rPr lang="en-US" altLang="en-US" sz="1800" b="1" dirty="0" err="1" smtClean="0"/>
              <a:t>Septembrie</a:t>
            </a:r>
            <a:r>
              <a:rPr lang="en-US" altLang="en-US" sz="1800" b="1" dirty="0" smtClean="0"/>
              <a:t> 2017, </a:t>
            </a:r>
            <a:r>
              <a:rPr lang="en-US" altLang="en-US" sz="1800" b="1" dirty="0" err="1" smtClean="0"/>
              <a:t>Bucure</a:t>
            </a:r>
            <a:r>
              <a:rPr lang="ro-RO" altLang="en-US" sz="1800" b="1" dirty="0" smtClean="0"/>
              <a:t>ști – </a:t>
            </a:r>
            <a:r>
              <a:rPr lang="ro-RO" altLang="en-US" sz="1800" dirty="0" smtClean="0"/>
              <a:t>Organizarea </a:t>
            </a:r>
            <a:r>
              <a:rPr lang="vi-VN" altLang="en-US" sz="1800" dirty="0" smtClean="0"/>
              <a:t>sesiun</a:t>
            </a:r>
            <a:r>
              <a:rPr lang="ro-RO" altLang="en-US" sz="1800" smtClean="0"/>
              <a:t>ii</a:t>
            </a:r>
            <a:r>
              <a:rPr lang="vi-VN" altLang="en-US" sz="1800" smtClean="0"/>
              <a:t> </a:t>
            </a:r>
            <a:r>
              <a:rPr lang="vi-VN" altLang="en-US" sz="1800" dirty="0" smtClean="0"/>
              <a:t>de instruire pe tema Dezvoltării Planului de Acțiune - IMP3rov</a:t>
            </a:r>
            <a:r>
              <a:rPr lang="ro-RO" altLang="en-US" sz="1800" dirty="0" smtClean="0"/>
              <a:t>e</a:t>
            </a:r>
            <a:r>
              <a:rPr lang="en-US" altLang="en-US" sz="1800" b="1" dirty="0" smtClean="0"/>
              <a:t>;</a:t>
            </a:r>
            <a:endParaRPr lang="ro-RO" altLang="en-US" sz="1800" b="1" dirty="0" smtClean="0"/>
          </a:p>
          <a:p>
            <a:pPr algn="just"/>
            <a:r>
              <a:rPr lang="ro-RO" altLang="en-US" sz="1800" b="1" dirty="0" smtClean="0"/>
              <a:t>28 Septembrie 2017, București – </a:t>
            </a:r>
            <a:r>
              <a:rPr lang="ro-RO" altLang="en-US" sz="1800" dirty="0" smtClean="0"/>
              <a:t>Organizarea </a:t>
            </a:r>
            <a:r>
              <a:rPr lang="it-IT" altLang="en-US" sz="1800" dirty="0" smtClean="0"/>
              <a:t>sesiun</a:t>
            </a:r>
            <a:r>
              <a:rPr lang="ro-RO" altLang="en-US" sz="1800" dirty="0" smtClean="0"/>
              <a:t>ii</a:t>
            </a:r>
            <a:r>
              <a:rPr lang="it-IT" altLang="en-US" sz="1800" dirty="0" smtClean="0"/>
              <a:t> de instruire pe tema Inovării Digitale - IMP3rove</a:t>
            </a:r>
            <a:r>
              <a:rPr lang="ro-RO" altLang="en-US" sz="1800" dirty="0" smtClean="0"/>
              <a:t> și Analiza </a:t>
            </a:r>
            <a:r>
              <a:rPr lang="ro-RO" altLang="en-US" sz="1800" dirty="0"/>
              <a:t>G</a:t>
            </a:r>
            <a:r>
              <a:rPr lang="ro-RO" altLang="en-US" sz="1800" dirty="0" smtClean="0"/>
              <a:t>radului de Inovare </a:t>
            </a:r>
            <a:r>
              <a:rPr lang="ro-RO" altLang="en-US" sz="1800" dirty="0"/>
              <a:t>D</a:t>
            </a:r>
            <a:r>
              <a:rPr lang="ro-RO" altLang="en-US" sz="1800" dirty="0" smtClean="0"/>
              <a:t>igitală în cadrul firmelor.</a:t>
            </a:r>
            <a:endParaRPr lang="en-US" altLang="en-US" sz="1800" dirty="0" smtClean="0"/>
          </a:p>
          <a:p>
            <a:endParaRPr lang="en-US" dirty="0"/>
          </a:p>
        </p:txBody>
      </p:sp>
      <p:pic>
        <p:nvPicPr>
          <p:cNvPr id="4" name="Imagine 9" descr="G:\2017\SEPTEMBRIE\New folder\^EA91CFA419DC0815AEE3719D1F4AF2ABC73282005EE09A07AB^pimgpsh_fullsize_dist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199" y="3801139"/>
            <a:ext cx="2971800" cy="25092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Imagine 8" descr="G:\2017\SEPTEMBRIE\New folder\^00A09C4122114716AB4F4DA7337FC9B202563028214C7F4CFC^pimgpsh_fullsize_distr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51667" y="3802911"/>
            <a:ext cx="2971800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Imagine 11" descr="G:\2017\SEPTEMBRIE\New folder\^43ADA2BF199348A6B6A571F0B3263416CBA69A108929DA85DB^pimgpsh_fullsize_distr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227135" y="3795823"/>
            <a:ext cx="2895600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Dreptunghi 8"/>
          <p:cNvSpPr/>
          <p:nvPr/>
        </p:nvSpPr>
        <p:spPr>
          <a:xfrm>
            <a:off x="35810" y="5791200"/>
            <a:ext cx="8785225" cy="600075"/>
          </a:xfrm>
          <a:prstGeom prst="rect">
            <a:avLst/>
          </a:prstGeom>
        </p:spPr>
        <p:txBody>
          <a:bodyPr>
            <a:spAutoFit/>
          </a:bodyPr>
          <a:lstStyle>
            <a:lvl1pPr>
              <a:defRPr sz="1600" b="1">
                <a:solidFill>
                  <a:schemeClr val="folHlink"/>
                </a:solidFill>
                <a:latin typeface="Arial" charset="0"/>
                <a:cs typeface="Arial" charset="0"/>
              </a:defRPr>
            </a:lvl1pPr>
            <a:lvl2pPr marL="742950" indent="-285750">
              <a:defRPr sz="1600" b="1">
                <a:solidFill>
                  <a:schemeClr val="folHlink"/>
                </a:solidFill>
                <a:latin typeface="Arial" charset="0"/>
                <a:cs typeface="Arial" charset="0"/>
              </a:defRPr>
            </a:lvl2pPr>
            <a:lvl3pPr marL="1143000" indent="-228600">
              <a:defRPr sz="1600" b="1">
                <a:solidFill>
                  <a:schemeClr val="folHlink"/>
                </a:solidFill>
                <a:latin typeface="Arial" charset="0"/>
                <a:cs typeface="Arial" charset="0"/>
              </a:defRPr>
            </a:lvl3pPr>
            <a:lvl4pPr marL="1600200" indent="-228600">
              <a:defRPr sz="1600" b="1">
                <a:solidFill>
                  <a:schemeClr val="folHlink"/>
                </a:solidFill>
                <a:latin typeface="Arial" charset="0"/>
                <a:cs typeface="Arial" charset="0"/>
              </a:defRPr>
            </a:lvl4pPr>
            <a:lvl5pPr marL="2057400" indent="-228600">
              <a:defRPr sz="1600" b="1">
                <a:solidFill>
                  <a:schemeClr val="folHlink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folHlink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folHlink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folHlink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folHlink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defRPr/>
            </a:pPr>
            <a:r>
              <a:rPr lang="ro-RO" altLang="en-US" sz="1100" b="0" dirty="0" smtClean="0">
                <a:solidFill>
                  <a:schemeClr val="tx1"/>
                </a:solidFill>
                <a:latin typeface="Trebuchet MS" pitchFamily="34" charset="0"/>
              </a:rPr>
              <a:t>Investim în viitorul </a:t>
            </a:r>
            <a:r>
              <a:rPr lang="ro-RO" altLang="en-US" sz="1100" b="0" dirty="0" err="1" smtClean="0">
                <a:solidFill>
                  <a:schemeClr val="tx1"/>
                </a:solidFill>
                <a:latin typeface="Trebuchet MS" pitchFamily="34" charset="0"/>
              </a:rPr>
              <a:t>tãu</a:t>
            </a:r>
            <a:r>
              <a:rPr lang="ro-RO" altLang="en-US" sz="1100" b="0" dirty="0" smtClean="0">
                <a:solidFill>
                  <a:schemeClr val="tx1"/>
                </a:solidFill>
                <a:latin typeface="Trebuchet MS" pitchFamily="34" charset="0"/>
              </a:rPr>
              <a:t>!</a:t>
            </a:r>
          </a:p>
          <a:p>
            <a:pPr algn="ctr" eaLnBrk="1" hangingPunct="1">
              <a:defRPr/>
            </a:pPr>
            <a:r>
              <a:rPr lang="ro-RO" altLang="en-US" sz="1100" b="0" dirty="0" smtClean="0">
                <a:solidFill>
                  <a:schemeClr val="tx1"/>
                </a:solidFill>
                <a:latin typeface="Trebuchet MS" pitchFamily="34" charset="0"/>
              </a:rPr>
              <a:t>Proiect selectat în cadrul Programului Operaţional Regional şi cofinanţat </a:t>
            </a:r>
          </a:p>
          <a:p>
            <a:pPr algn="ctr" eaLnBrk="1" hangingPunct="1">
              <a:defRPr/>
            </a:pPr>
            <a:r>
              <a:rPr lang="ro-RO" altLang="en-US" sz="1100" b="0" dirty="0" smtClean="0">
                <a:solidFill>
                  <a:schemeClr val="tx1"/>
                </a:solidFill>
                <a:latin typeface="Trebuchet MS" pitchFamily="34" charset="0"/>
              </a:rPr>
              <a:t>de Uniunea </a:t>
            </a:r>
            <a:r>
              <a:rPr lang="ro-RO" altLang="en-US" sz="1100" b="0" dirty="0" err="1" smtClean="0">
                <a:solidFill>
                  <a:schemeClr val="tx1"/>
                </a:solidFill>
                <a:latin typeface="Trebuchet MS" pitchFamily="34" charset="0"/>
              </a:rPr>
              <a:t>Europeanã</a:t>
            </a:r>
            <a:r>
              <a:rPr lang="ro-RO" altLang="en-US" sz="1100" b="0" dirty="0" smtClean="0">
                <a:solidFill>
                  <a:schemeClr val="tx1"/>
                </a:solidFill>
                <a:latin typeface="Trebuchet MS" pitchFamily="34" charset="0"/>
              </a:rPr>
              <a:t> prin Fondul European pentru Dezvoltare </a:t>
            </a:r>
            <a:r>
              <a:rPr lang="ro-RO" altLang="en-US" sz="1100" b="0" dirty="0" err="1" smtClean="0">
                <a:solidFill>
                  <a:schemeClr val="tx1"/>
                </a:solidFill>
                <a:latin typeface="Trebuchet MS" pitchFamily="34" charset="0"/>
              </a:rPr>
              <a:t>Regionalã</a:t>
            </a:r>
            <a:r>
              <a:rPr lang="ro-RO" altLang="en-US" sz="1100" b="0" dirty="0" smtClean="0">
                <a:solidFill>
                  <a:schemeClr val="tx1"/>
                </a:solidFill>
                <a:latin typeface="Trebuchet MS" pitchFamily="34" charset="0"/>
              </a:rPr>
              <a:t>.</a:t>
            </a:r>
            <a:endParaRPr lang="en-US" altLang="en-US" sz="1100" b="0" dirty="0" smtClean="0"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rebuchet MS" pitchFamily="34" charset="0"/>
            </a:endParaRPr>
          </a:p>
        </p:txBody>
      </p:sp>
      <p:grpSp>
        <p:nvGrpSpPr>
          <p:cNvPr id="2" name="Group 28"/>
          <p:cNvGrpSpPr>
            <a:grpSpLocks/>
          </p:cNvGrpSpPr>
          <p:nvPr/>
        </p:nvGrpSpPr>
        <p:grpSpPr bwMode="auto">
          <a:xfrm>
            <a:off x="90662" y="1543384"/>
            <a:ext cx="9215888" cy="3748479"/>
            <a:chOff x="90350" y="1542822"/>
            <a:chExt cx="9215625" cy="3750668"/>
          </a:xfrm>
        </p:grpSpPr>
        <p:sp>
          <p:nvSpPr>
            <p:cNvPr id="36875" name="TextBox 11"/>
            <p:cNvSpPr txBox="1">
              <a:spLocks noChangeArrowheads="1"/>
            </p:cNvSpPr>
            <p:nvPr/>
          </p:nvSpPr>
          <p:spPr bwMode="auto">
            <a:xfrm>
              <a:off x="1223114" y="3260978"/>
              <a:ext cx="5544567" cy="20325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eaLnBrk="1" hangingPunct="1"/>
              <a:r>
                <a:rPr lang="ro-RO" altLang="en-US" dirty="0">
                  <a:solidFill>
                    <a:schemeClr val="tx1"/>
                  </a:solidFill>
                  <a:latin typeface="Trebuchet MS" pitchFamily="34" charset="0"/>
                </a:rPr>
                <a:t>Str. General Constantin Pantazi, nr. 7A,</a:t>
              </a:r>
              <a:br>
                <a:rPr lang="ro-RO" altLang="en-US" dirty="0">
                  <a:solidFill>
                    <a:schemeClr val="tx1"/>
                  </a:solidFill>
                  <a:latin typeface="Trebuchet MS" pitchFamily="34" charset="0"/>
                </a:rPr>
              </a:br>
              <a:r>
                <a:rPr lang="ro-RO" altLang="en-US" dirty="0">
                  <a:solidFill>
                    <a:schemeClr val="tx1"/>
                  </a:solidFill>
                  <a:latin typeface="Trebuchet MS" pitchFamily="34" charset="0"/>
                </a:rPr>
                <a:t>cod poștal 910164, mun. Călărași, jud. Călărași</a:t>
              </a:r>
            </a:p>
            <a:p>
              <a:pPr eaLnBrk="1" hangingPunct="1"/>
              <a:r>
                <a:rPr lang="ro-RO" altLang="en-US" dirty="0">
                  <a:solidFill>
                    <a:schemeClr val="tx1"/>
                  </a:solidFill>
                  <a:latin typeface="Trebuchet MS" pitchFamily="34" charset="0"/>
                </a:rPr>
                <a:t>0242-331.769, 0728-026.708</a:t>
              </a:r>
            </a:p>
            <a:p>
              <a:pPr eaLnBrk="1" hangingPunct="1"/>
              <a:r>
                <a:rPr lang="ro-RO" altLang="en-US" dirty="0">
                  <a:solidFill>
                    <a:schemeClr val="tx1"/>
                  </a:solidFill>
                  <a:latin typeface="Trebuchet MS" pitchFamily="34" charset="0"/>
                </a:rPr>
                <a:t>0242-313.167</a:t>
              </a:r>
            </a:p>
            <a:p>
              <a:pPr eaLnBrk="1" hangingPunct="1"/>
              <a:r>
                <a:rPr lang="ro-RO" altLang="en-US" dirty="0" err="1">
                  <a:solidFill>
                    <a:schemeClr val="tx1"/>
                  </a:solidFill>
                  <a:latin typeface="Trebuchet MS" pitchFamily="34" charset="0"/>
                </a:rPr>
                <a:t>programe@adrmuntenia.ro,office@adrmuntenia.ro</a:t>
              </a:r>
              <a:r>
                <a:rPr lang="ro-RO" altLang="en-US" dirty="0">
                  <a:solidFill>
                    <a:schemeClr val="tx1"/>
                  </a:solidFill>
                  <a:latin typeface="Trebuchet MS" pitchFamily="34" charset="0"/>
                </a:rPr>
                <a:t>,</a:t>
              </a:r>
              <a:r>
                <a:rPr lang="en-US" altLang="en-US" dirty="0">
                  <a:solidFill>
                    <a:schemeClr val="tx1"/>
                  </a:solidFill>
                  <a:latin typeface="Trebuchet MS" pitchFamily="34" charset="0"/>
                </a:rPr>
                <a:t> c</a:t>
              </a:r>
              <a:r>
                <a:rPr lang="ro-RO" altLang="en-US" dirty="0" err="1">
                  <a:solidFill>
                    <a:schemeClr val="tx1"/>
                  </a:solidFill>
                  <a:latin typeface="Trebuchet MS" pitchFamily="34" charset="0"/>
                </a:rPr>
                <a:t>omunicare</a:t>
              </a:r>
              <a:r>
                <a:rPr lang="en-US" altLang="en-US" dirty="0">
                  <a:solidFill>
                    <a:schemeClr val="tx1"/>
                  </a:solidFill>
                  <a:latin typeface="Trebuchet MS" pitchFamily="34" charset="0"/>
                </a:rPr>
                <a:t>@</a:t>
              </a:r>
              <a:r>
                <a:rPr lang="en-US" altLang="en-US" dirty="0" err="1">
                  <a:solidFill>
                    <a:schemeClr val="tx1"/>
                  </a:solidFill>
                  <a:latin typeface="Trebuchet MS" pitchFamily="34" charset="0"/>
                </a:rPr>
                <a:t>adrmuntenia.ro</a:t>
              </a:r>
              <a:endParaRPr lang="ro-RO" altLang="en-US" dirty="0">
                <a:solidFill>
                  <a:schemeClr val="tx1"/>
                </a:solidFill>
                <a:latin typeface="Trebuchet MS" pitchFamily="34" charset="0"/>
              </a:endParaRPr>
            </a:p>
            <a:p>
              <a:pPr eaLnBrk="1" hangingPunct="1"/>
              <a:r>
                <a:rPr lang="ro-RO" altLang="en-US" dirty="0">
                  <a:solidFill>
                    <a:schemeClr val="tx1"/>
                  </a:solidFill>
                  <a:latin typeface="Trebuchet MS" pitchFamily="34" charset="0"/>
                </a:rPr>
                <a:t>www.adrmuntenia.ro, regio.adrmuntenia.ro</a:t>
              </a:r>
            </a:p>
          </p:txBody>
        </p:sp>
        <p:sp>
          <p:nvSpPr>
            <p:cNvPr id="36876" name="TextBox 12"/>
            <p:cNvSpPr txBox="1">
              <a:spLocks noChangeArrowheads="1"/>
            </p:cNvSpPr>
            <p:nvPr/>
          </p:nvSpPr>
          <p:spPr bwMode="auto">
            <a:xfrm>
              <a:off x="107506" y="1542822"/>
              <a:ext cx="8640960" cy="13396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1" hangingPunct="1"/>
              <a:r>
                <a:rPr lang="ro-RO" altLang="en-US" sz="2700" b="1" dirty="0">
                  <a:solidFill>
                    <a:srgbClr val="2C348A"/>
                  </a:solidFill>
                  <a:latin typeface="Trebuchet MS" pitchFamily="34" charset="0"/>
                </a:rPr>
                <a:t>Agenția pentru Dezvoltare Regională Sud </a:t>
              </a:r>
              <a:r>
                <a:rPr lang="ro-RO" altLang="en-US" sz="2700" b="1" dirty="0" smtClean="0">
                  <a:solidFill>
                    <a:srgbClr val="2C348A"/>
                  </a:solidFill>
                  <a:latin typeface="Trebuchet MS" pitchFamily="34" charset="0"/>
                </a:rPr>
                <a:t>Muntenia</a:t>
              </a:r>
            </a:p>
            <a:p>
              <a:pPr algn="ctr" eaLnBrk="1" hangingPunct="1"/>
              <a:r>
                <a:rPr lang="ro-RO" altLang="en-US" sz="2700" b="1" dirty="0" smtClean="0">
                  <a:solidFill>
                    <a:srgbClr val="2C348A"/>
                  </a:solidFill>
                  <a:latin typeface="Trebuchet MS" pitchFamily="34" charset="0"/>
                </a:rPr>
                <a:t>Serviciul Dezvoltare, Direcția Dezvoltare și Comunicare</a:t>
              </a:r>
              <a:endParaRPr lang="ro-RO" altLang="en-US" sz="2700" b="1" dirty="0">
                <a:solidFill>
                  <a:srgbClr val="2C348A"/>
                </a:solidFill>
                <a:latin typeface="Trebuchet MS" pitchFamily="34" charset="0"/>
              </a:endParaRPr>
            </a:p>
          </p:txBody>
        </p:sp>
        <p:sp>
          <p:nvSpPr>
            <p:cNvPr id="36877" name="TextBox 13"/>
            <p:cNvSpPr txBox="1">
              <a:spLocks noChangeArrowheads="1"/>
            </p:cNvSpPr>
            <p:nvPr/>
          </p:nvSpPr>
          <p:spPr bwMode="auto">
            <a:xfrm>
              <a:off x="90350" y="3335506"/>
              <a:ext cx="971600" cy="15696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r" eaLnBrk="1" hangingPunct="1"/>
              <a:r>
                <a:rPr lang="ro-RO" altLang="en-US" dirty="0">
                  <a:solidFill>
                    <a:schemeClr val="tx2"/>
                  </a:solidFill>
                  <a:latin typeface="Trebuchet MS" pitchFamily="34" charset="0"/>
                </a:rPr>
                <a:t>Adresă</a:t>
              </a:r>
            </a:p>
            <a:p>
              <a:pPr algn="r" eaLnBrk="1" hangingPunct="1"/>
              <a:endParaRPr lang="ro-RO" altLang="en-US" dirty="0">
                <a:solidFill>
                  <a:schemeClr val="tx2"/>
                </a:solidFill>
                <a:latin typeface="Trebuchet MS" pitchFamily="34" charset="0"/>
              </a:endParaRPr>
            </a:p>
            <a:p>
              <a:pPr algn="r" eaLnBrk="1" hangingPunct="1"/>
              <a:r>
                <a:rPr lang="ro-RO" altLang="en-US" dirty="0">
                  <a:solidFill>
                    <a:schemeClr val="tx2"/>
                  </a:solidFill>
                  <a:latin typeface="Trebuchet MS" pitchFamily="34" charset="0"/>
                </a:rPr>
                <a:t>Telefon</a:t>
              </a:r>
            </a:p>
            <a:p>
              <a:pPr algn="r" eaLnBrk="1" hangingPunct="1"/>
              <a:r>
                <a:rPr lang="ro-RO" altLang="en-US" dirty="0">
                  <a:solidFill>
                    <a:schemeClr val="tx2"/>
                  </a:solidFill>
                  <a:latin typeface="Trebuchet MS" pitchFamily="34" charset="0"/>
                </a:rPr>
                <a:t>Fax</a:t>
              </a:r>
            </a:p>
            <a:p>
              <a:pPr algn="r" eaLnBrk="1" hangingPunct="1"/>
              <a:r>
                <a:rPr lang="ro-RO" altLang="en-US" dirty="0">
                  <a:solidFill>
                    <a:schemeClr val="tx2"/>
                  </a:solidFill>
                  <a:latin typeface="Trebuchet MS" pitchFamily="34" charset="0"/>
                </a:rPr>
                <a:t>E-mail</a:t>
              </a:r>
            </a:p>
            <a:p>
              <a:pPr algn="r" eaLnBrk="1" hangingPunct="1"/>
              <a:r>
                <a:rPr lang="ro-RO" altLang="en-US" dirty="0">
                  <a:solidFill>
                    <a:schemeClr val="tx2"/>
                  </a:solidFill>
                  <a:latin typeface="Trebuchet MS" pitchFamily="34" charset="0"/>
                </a:rPr>
                <a:t>Site</a:t>
              </a:r>
            </a:p>
          </p:txBody>
        </p:sp>
        <p:cxnSp>
          <p:nvCxnSpPr>
            <p:cNvPr id="21" name="Straight Connector 20"/>
            <p:cNvCxnSpPr/>
            <p:nvPr/>
          </p:nvCxnSpPr>
          <p:spPr>
            <a:xfrm>
              <a:off x="1072176" y="3410985"/>
              <a:ext cx="0" cy="1513772"/>
            </a:xfrm>
            <a:prstGeom prst="line">
              <a:avLst/>
            </a:prstGeom>
            <a:ln w="25400">
              <a:solidFill>
                <a:srgbClr val="2C348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" name="Group 15"/>
            <p:cNvGrpSpPr>
              <a:grpSpLocks/>
            </p:cNvGrpSpPr>
            <p:nvPr/>
          </p:nvGrpSpPr>
          <p:grpSpPr bwMode="auto">
            <a:xfrm>
              <a:off x="6587915" y="3559785"/>
              <a:ext cx="2718060" cy="1619784"/>
              <a:chOff x="6587915" y="3703801"/>
              <a:chExt cx="2718060" cy="1619784"/>
            </a:xfrm>
          </p:grpSpPr>
          <p:grpSp>
            <p:nvGrpSpPr>
              <p:cNvPr id="4" name="Group 36"/>
              <p:cNvGrpSpPr>
                <a:grpSpLocks/>
              </p:cNvGrpSpPr>
              <p:nvPr/>
            </p:nvGrpSpPr>
            <p:grpSpPr bwMode="auto">
              <a:xfrm>
                <a:off x="6603757" y="3703801"/>
                <a:ext cx="2287700" cy="338554"/>
                <a:chOff x="6603757" y="3703801"/>
                <a:chExt cx="2287700" cy="338554"/>
              </a:xfrm>
            </p:grpSpPr>
            <p:sp>
              <p:nvSpPr>
                <p:cNvPr id="36890" name="TextBox 26"/>
                <p:cNvSpPr txBox="1">
                  <a:spLocks noChangeArrowheads="1"/>
                </p:cNvSpPr>
                <p:nvPr/>
              </p:nvSpPr>
              <p:spPr bwMode="auto">
                <a:xfrm>
                  <a:off x="6875233" y="3703801"/>
                  <a:ext cx="2016224" cy="33855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pPr eaLnBrk="1" hangingPunct="1"/>
                  <a:r>
                    <a:rPr lang="ro-RO" altLang="en-US" dirty="0" err="1">
                      <a:solidFill>
                        <a:schemeClr val="tx1"/>
                      </a:solidFill>
                      <a:latin typeface="Trebuchet MS" pitchFamily="34" charset="0"/>
                    </a:rPr>
                    <a:t>adrsudmunteni</a:t>
                  </a:r>
                  <a:r>
                    <a:rPr lang="en-US" altLang="en-US" dirty="0">
                      <a:solidFill>
                        <a:schemeClr val="tx1"/>
                      </a:solidFill>
                      <a:latin typeface="Trebuchet MS" pitchFamily="34" charset="0"/>
                    </a:rPr>
                    <a:t>a</a:t>
                  </a:r>
                  <a:endParaRPr lang="ro-RO" altLang="en-US" dirty="0">
                    <a:solidFill>
                      <a:schemeClr val="tx1"/>
                    </a:solidFill>
                    <a:latin typeface="Trebuchet MS" pitchFamily="34" charset="0"/>
                  </a:endParaRPr>
                </a:p>
              </p:txBody>
            </p:sp>
            <p:pic>
              <p:nvPicPr>
                <p:cNvPr id="36891" name="Picture 27" descr="social-facebook.emf"/>
                <p:cNvPicPr>
                  <a:picLocks noChangeAspect="1"/>
                </p:cNvPicPr>
                <p:nvPr/>
              </p:nvPicPr>
              <p:blipFill>
                <a:blip r:embed="rId2" cstate="print"/>
                <a:srcRect/>
                <a:stretch>
                  <a:fillRect/>
                </a:stretch>
              </p:blipFill>
              <p:spPr bwMode="auto">
                <a:xfrm>
                  <a:off x="6603757" y="3790355"/>
                  <a:ext cx="251877" cy="25200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</p:grpSp>
          <p:grpSp>
            <p:nvGrpSpPr>
              <p:cNvPr id="5" name="Group 37"/>
              <p:cNvGrpSpPr>
                <a:grpSpLocks/>
              </p:cNvGrpSpPr>
              <p:nvPr/>
            </p:nvGrpSpPr>
            <p:grpSpPr bwMode="auto">
              <a:xfrm>
                <a:off x="6603757" y="4193964"/>
                <a:ext cx="2503724" cy="338554"/>
                <a:chOff x="6603757" y="4337980"/>
                <a:chExt cx="2503724" cy="338554"/>
              </a:xfrm>
            </p:grpSpPr>
            <p:pic>
              <p:nvPicPr>
                <p:cNvPr id="36888" name="Picture 24" descr="social-twitter.emf"/>
                <p:cNvPicPr>
                  <a:picLocks noChangeAspect="1"/>
                </p:cNvPicPr>
                <p:nvPr/>
              </p:nvPicPr>
              <p:blipFill>
                <a:blip r:embed="rId3" cstate="print"/>
                <a:srcRect/>
                <a:stretch>
                  <a:fillRect/>
                </a:stretch>
              </p:blipFill>
              <p:spPr bwMode="auto">
                <a:xfrm>
                  <a:off x="6603757" y="4392278"/>
                  <a:ext cx="251877" cy="25200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sp>
              <p:nvSpPr>
                <p:cNvPr id="36889" name="TextBox 25"/>
                <p:cNvSpPr txBox="1">
                  <a:spLocks noChangeArrowheads="1"/>
                </p:cNvSpPr>
                <p:nvPr/>
              </p:nvSpPr>
              <p:spPr bwMode="auto">
                <a:xfrm>
                  <a:off x="6875233" y="4337980"/>
                  <a:ext cx="2232248" cy="33855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pPr eaLnBrk="1" hangingPunct="1"/>
                  <a:r>
                    <a:rPr lang="ro-RO" altLang="en-US" dirty="0" err="1">
                      <a:solidFill>
                        <a:schemeClr val="tx1"/>
                      </a:solidFill>
                      <a:latin typeface="Trebuchet MS" pitchFamily="34" charset="0"/>
                    </a:rPr>
                    <a:t>ADRSudMuntenia</a:t>
                  </a:r>
                  <a:endParaRPr lang="ro-RO" altLang="en-US" dirty="0">
                    <a:solidFill>
                      <a:schemeClr val="tx1"/>
                    </a:solidFill>
                    <a:latin typeface="Trebuchet MS" pitchFamily="34" charset="0"/>
                  </a:endParaRPr>
                </a:p>
              </p:txBody>
            </p:sp>
          </p:grpSp>
          <p:grpSp>
            <p:nvGrpSpPr>
              <p:cNvPr id="6" name="Group 38"/>
              <p:cNvGrpSpPr>
                <a:grpSpLocks/>
              </p:cNvGrpSpPr>
              <p:nvPr/>
            </p:nvGrpSpPr>
            <p:grpSpPr bwMode="auto">
              <a:xfrm>
                <a:off x="6587915" y="4564773"/>
                <a:ext cx="2718060" cy="369548"/>
                <a:chOff x="6587915" y="4852805"/>
                <a:chExt cx="2718060" cy="369548"/>
              </a:xfrm>
            </p:grpSpPr>
            <p:pic>
              <p:nvPicPr>
                <p:cNvPr id="36886" name="Picture 22" descr="social-youtube.emf"/>
                <p:cNvPicPr>
                  <a:picLocks noChangeAspect="1"/>
                </p:cNvPicPr>
                <p:nvPr/>
              </p:nvPicPr>
              <p:blipFill>
                <a:blip r:embed="rId4" cstate="print"/>
                <a:srcRect/>
                <a:stretch>
                  <a:fillRect/>
                </a:stretch>
              </p:blipFill>
              <p:spPr bwMode="auto">
                <a:xfrm>
                  <a:off x="6587915" y="4911171"/>
                  <a:ext cx="251877" cy="25200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sp>
              <p:nvSpPr>
                <p:cNvPr id="36887" name="TextBox 23"/>
                <p:cNvSpPr txBox="1">
                  <a:spLocks noChangeArrowheads="1"/>
                </p:cNvSpPr>
                <p:nvPr/>
              </p:nvSpPr>
              <p:spPr bwMode="auto">
                <a:xfrm>
                  <a:off x="6786598" y="4852805"/>
                  <a:ext cx="2519377" cy="36954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square">
                  <a:spAutoFit/>
                </a:bodyPr>
                <a:lstStyle/>
                <a:p>
                  <a:pPr eaLnBrk="1" hangingPunct="1"/>
                  <a:r>
                    <a:rPr lang="ro-RO" altLang="en-US" dirty="0" err="1">
                      <a:solidFill>
                        <a:schemeClr val="tx1"/>
                      </a:solidFill>
                      <a:latin typeface="Trebuchet MS" pitchFamily="34" charset="0"/>
                    </a:rPr>
                    <a:t>user</a:t>
                  </a:r>
                  <a:r>
                    <a:rPr lang="ro-RO" altLang="en-US" dirty="0">
                      <a:solidFill>
                        <a:schemeClr val="tx1"/>
                      </a:solidFill>
                      <a:latin typeface="Trebuchet MS" pitchFamily="34" charset="0"/>
                    </a:rPr>
                    <a:t>/</a:t>
                  </a:r>
                  <a:r>
                    <a:rPr lang="ro-RO" altLang="en-US" dirty="0" err="1">
                      <a:solidFill>
                        <a:schemeClr val="tx1"/>
                      </a:solidFill>
                      <a:latin typeface="Trebuchet MS" pitchFamily="34" charset="0"/>
                    </a:rPr>
                    <a:t>ADRSudMunteni</a:t>
                  </a:r>
                  <a:r>
                    <a:rPr lang="en-US" altLang="en-US" dirty="0">
                      <a:solidFill>
                        <a:schemeClr val="tx1"/>
                      </a:solidFill>
                      <a:latin typeface="Trebuchet MS" pitchFamily="34" charset="0"/>
                    </a:rPr>
                    <a:t>a</a:t>
                  </a:r>
                  <a:endParaRPr lang="ro-RO" altLang="en-US" dirty="0">
                    <a:solidFill>
                      <a:schemeClr val="tx1"/>
                    </a:solidFill>
                    <a:latin typeface="Trebuchet MS" pitchFamily="34" charset="0"/>
                  </a:endParaRPr>
                </a:p>
              </p:txBody>
            </p:sp>
          </p:grpSp>
          <p:grpSp>
            <p:nvGrpSpPr>
              <p:cNvPr id="7" name="Group 39"/>
              <p:cNvGrpSpPr>
                <a:grpSpLocks/>
              </p:cNvGrpSpPr>
              <p:nvPr/>
            </p:nvGrpSpPr>
            <p:grpSpPr bwMode="auto">
              <a:xfrm>
                <a:off x="6587915" y="4985031"/>
                <a:ext cx="1096318" cy="338554"/>
                <a:chOff x="6587915" y="5417079"/>
                <a:chExt cx="1096318" cy="338554"/>
              </a:xfrm>
            </p:grpSpPr>
            <p:pic>
              <p:nvPicPr>
                <p:cNvPr id="36884" name="Picture 20" descr="social-pinterest.emf"/>
                <p:cNvPicPr>
                  <a:picLocks noChangeAspect="1"/>
                </p:cNvPicPr>
                <p:nvPr/>
              </p:nvPicPr>
              <p:blipFill>
                <a:blip r:embed="rId5" cstate="print"/>
                <a:srcRect/>
                <a:stretch>
                  <a:fillRect/>
                </a:stretch>
              </p:blipFill>
              <p:spPr bwMode="auto">
                <a:xfrm>
                  <a:off x="6587915" y="5495392"/>
                  <a:ext cx="251877" cy="25200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sp>
              <p:nvSpPr>
                <p:cNvPr id="36885" name="TextBox 21"/>
                <p:cNvSpPr txBox="1">
                  <a:spLocks noChangeArrowheads="1"/>
                </p:cNvSpPr>
                <p:nvPr/>
              </p:nvSpPr>
              <p:spPr bwMode="auto">
                <a:xfrm>
                  <a:off x="6855633" y="5417079"/>
                  <a:ext cx="828600" cy="33855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pPr eaLnBrk="1" hangingPunct="1"/>
                  <a:r>
                    <a:rPr lang="ro-RO" altLang="en-US" dirty="0" err="1">
                      <a:solidFill>
                        <a:schemeClr val="tx1"/>
                      </a:solidFill>
                      <a:latin typeface="Trebuchet MS" pitchFamily="34" charset="0"/>
                    </a:rPr>
                    <a:t>adrsm</a:t>
                  </a:r>
                  <a:endParaRPr lang="ro-RO" altLang="en-US" dirty="0">
                    <a:solidFill>
                      <a:schemeClr val="tx1"/>
                    </a:solidFill>
                    <a:latin typeface="Trebuchet MS" pitchFamily="34" charset="0"/>
                  </a:endParaRPr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xmlns="" val="30827882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>
          <a:xfrm>
            <a:off x="1066800" y="457200"/>
            <a:ext cx="7620000" cy="1066800"/>
          </a:xfrm>
        </p:spPr>
        <p:txBody>
          <a:bodyPr/>
          <a:lstStyle/>
          <a:p>
            <a:r>
              <a:rPr lang="ro-RO" sz="2400" b="1" dirty="0" smtClean="0"/>
              <a:t>Consorţiul proiectului</a:t>
            </a:r>
            <a:endParaRPr lang="en-US" sz="2400" b="1" dirty="0"/>
          </a:p>
        </p:txBody>
      </p:sp>
      <p:sp>
        <p:nvSpPr>
          <p:cNvPr id="3" name="Substituent conținut 2"/>
          <p:cNvSpPr>
            <a:spLocks noGrp="1"/>
          </p:cNvSpPr>
          <p:nvPr>
            <p:ph idx="1"/>
          </p:nvPr>
        </p:nvSpPr>
        <p:spPr>
          <a:xfrm>
            <a:off x="457200" y="1524000"/>
            <a:ext cx="4724400" cy="4724400"/>
          </a:xfrm>
        </p:spPr>
        <p:txBody>
          <a:bodyPr/>
          <a:lstStyle/>
          <a:p>
            <a:pPr>
              <a:buNone/>
            </a:pPr>
            <a:r>
              <a:rPr lang="ro-RO" sz="1800" dirty="0" smtClean="0">
                <a:solidFill>
                  <a:schemeClr val="tx1"/>
                </a:solidFill>
                <a:cs typeface="Arial" pitchFamily="34" charset="0"/>
              </a:rPr>
              <a:t>8 Parteneri </a:t>
            </a:r>
            <a:r>
              <a:rPr lang="ro-RO" sz="1800" dirty="0" smtClean="0">
                <a:cs typeface="Arial" pitchFamily="34" charset="0"/>
              </a:rPr>
              <a:t>– 6 țări</a:t>
            </a:r>
            <a:endParaRPr lang="en-US" sz="1800" dirty="0" smtClean="0">
              <a:solidFill>
                <a:schemeClr val="tx1"/>
              </a:solidFill>
              <a:cs typeface="Arial" pitchFamily="34" charset="0"/>
            </a:endParaRPr>
          </a:p>
          <a:p>
            <a:pPr marL="285750" lvl="0" indent="-285750" algn="just">
              <a:buFont typeface="Arial" panose="020B0604020202020204" pitchFamily="34" charset="0"/>
              <a:buChar char="•"/>
            </a:pPr>
            <a:r>
              <a:rPr lang="ro-RO" sz="1800" b="1" dirty="0" smtClean="0">
                <a:solidFill>
                  <a:schemeClr val="tx1"/>
                </a:solidFill>
                <a:cs typeface="Arial" pitchFamily="34" charset="0"/>
              </a:rPr>
              <a:t>Asociația </a:t>
            </a:r>
            <a:r>
              <a:rPr lang="ro-RO" sz="1800" b="1" dirty="0" err="1" smtClean="0">
                <a:solidFill>
                  <a:schemeClr val="tx1"/>
                </a:solidFill>
                <a:cs typeface="Arial" pitchFamily="34" charset="0"/>
              </a:rPr>
              <a:t>Pannon</a:t>
            </a:r>
            <a:r>
              <a:rPr lang="ro-RO" sz="1800" b="1" dirty="0" smtClean="0">
                <a:solidFill>
                  <a:schemeClr val="tx1"/>
                </a:solidFill>
                <a:cs typeface="Arial" pitchFamily="34" charset="0"/>
              </a:rPr>
              <a:t> Business </a:t>
            </a:r>
            <a:r>
              <a:rPr lang="ro-RO" sz="1800" b="1" dirty="0" err="1" smtClean="0">
                <a:solidFill>
                  <a:schemeClr val="tx1"/>
                </a:solidFill>
                <a:cs typeface="Arial" pitchFamily="34" charset="0"/>
              </a:rPr>
              <a:t>Network</a:t>
            </a:r>
            <a:r>
              <a:rPr lang="ro-RO" sz="1800" b="1" dirty="0" smtClean="0">
                <a:solidFill>
                  <a:schemeClr val="tx1"/>
                </a:solidFill>
                <a:cs typeface="Arial" pitchFamily="34" charset="0"/>
              </a:rPr>
              <a:t> Association (Ungaria) – </a:t>
            </a:r>
            <a:r>
              <a:rPr lang="ro-RO" sz="1800" dirty="0" smtClean="0">
                <a:solidFill>
                  <a:schemeClr val="tx1"/>
                </a:solidFill>
                <a:cs typeface="Arial" pitchFamily="34" charset="0"/>
              </a:rPr>
              <a:t>Lider de proiect;</a:t>
            </a:r>
            <a:endParaRPr lang="en-US" sz="1800" dirty="0" smtClean="0">
              <a:solidFill>
                <a:schemeClr val="tx1"/>
              </a:solidFill>
              <a:cs typeface="Arial" pitchFamily="34" charset="0"/>
            </a:endParaRPr>
          </a:p>
          <a:p>
            <a:pPr marL="285750" lvl="0" indent="-285750" algn="just">
              <a:buFont typeface="Arial" panose="020B0604020202020204" pitchFamily="34" charset="0"/>
              <a:buChar char="•"/>
            </a:pPr>
            <a:r>
              <a:rPr lang="ro-RO" sz="1800" dirty="0" smtClean="0">
                <a:solidFill>
                  <a:schemeClr val="tx1"/>
                </a:solidFill>
                <a:cs typeface="Arial" pitchFamily="34" charset="0"/>
              </a:rPr>
              <a:t>Agenția pentru Dezvoltare Regională Sud Muntenia (România);</a:t>
            </a:r>
            <a:endParaRPr lang="en-US" sz="1800" dirty="0" smtClean="0">
              <a:solidFill>
                <a:schemeClr val="tx1"/>
              </a:solidFill>
              <a:cs typeface="Arial" pitchFamily="34" charset="0"/>
            </a:endParaRPr>
          </a:p>
          <a:p>
            <a:pPr marL="285750" lvl="0" indent="-285750" algn="just">
              <a:buFont typeface="Arial" panose="020B0604020202020204" pitchFamily="34" charset="0"/>
              <a:buChar char="•"/>
            </a:pPr>
            <a:r>
              <a:rPr lang="ro-RO" sz="1800" dirty="0" smtClean="0">
                <a:solidFill>
                  <a:schemeClr val="tx1"/>
                </a:solidFill>
                <a:cs typeface="Arial" pitchFamily="34" charset="0"/>
              </a:rPr>
              <a:t>Fundația pentru Dezvoltarea Afacerilor Friesland (Olanda);</a:t>
            </a:r>
            <a:endParaRPr lang="en-US" sz="1800" dirty="0" smtClean="0">
              <a:solidFill>
                <a:schemeClr val="tx1"/>
              </a:solidFill>
              <a:cs typeface="Arial" pitchFamily="34" charset="0"/>
            </a:endParaRPr>
          </a:p>
          <a:p>
            <a:pPr marL="285750" lvl="0" indent="-285750" algn="just">
              <a:buFont typeface="Arial" panose="020B0604020202020204" pitchFamily="34" charset="0"/>
              <a:buChar char="•"/>
            </a:pPr>
            <a:r>
              <a:rPr lang="ro-RO" sz="1800" dirty="0" smtClean="0">
                <a:solidFill>
                  <a:schemeClr val="tx1"/>
                </a:solidFill>
                <a:cs typeface="Arial" pitchFamily="34" charset="0"/>
              </a:rPr>
              <a:t>Municipalitatea din </a:t>
            </a:r>
            <a:r>
              <a:rPr lang="ro-RO" sz="1800" dirty="0" err="1" smtClean="0">
                <a:solidFill>
                  <a:schemeClr val="tx1"/>
                </a:solidFill>
                <a:cs typeface="Arial" pitchFamily="34" charset="0"/>
              </a:rPr>
              <a:t>Leeuwarden</a:t>
            </a:r>
            <a:r>
              <a:rPr lang="ro-RO" sz="1800" dirty="0" smtClean="0">
                <a:solidFill>
                  <a:schemeClr val="tx1"/>
                </a:solidFill>
                <a:cs typeface="Arial" pitchFamily="34" charset="0"/>
              </a:rPr>
              <a:t> (Olanda)</a:t>
            </a:r>
            <a:endParaRPr lang="en-US" sz="1800" dirty="0" smtClean="0">
              <a:solidFill>
                <a:schemeClr val="tx1"/>
              </a:solidFill>
              <a:cs typeface="Arial" pitchFamily="34" charset="0"/>
            </a:endParaRPr>
          </a:p>
          <a:p>
            <a:pPr marL="285750" lvl="0" indent="-285750" algn="just">
              <a:buFont typeface="Arial" panose="020B0604020202020204" pitchFamily="34" charset="0"/>
              <a:buChar char="•"/>
            </a:pPr>
            <a:r>
              <a:rPr lang="ro-RO" sz="1800" dirty="0" err="1" smtClean="0">
                <a:solidFill>
                  <a:schemeClr val="tx1"/>
                </a:solidFill>
                <a:cs typeface="Arial" pitchFamily="34" charset="0"/>
              </a:rPr>
              <a:t>Steinbeis</a:t>
            </a:r>
            <a:r>
              <a:rPr lang="ro-RO" sz="1800" dirty="0" smtClean="0">
                <a:solidFill>
                  <a:schemeClr val="tx1"/>
                </a:solidFill>
                <a:cs typeface="Arial" pitchFamily="34" charset="0"/>
              </a:rPr>
              <a:t> – (Germania);</a:t>
            </a:r>
            <a:endParaRPr lang="en-US" sz="1800" dirty="0" smtClean="0">
              <a:solidFill>
                <a:schemeClr val="tx1"/>
              </a:solidFill>
              <a:cs typeface="Arial" pitchFamily="34" charset="0"/>
            </a:endParaRPr>
          </a:p>
          <a:p>
            <a:pPr marL="285750" lvl="0" indent="-285750" algn="just">
              <a:buFont typeface="Arial" panose="020B0604020202020204" pitchFamily="34" charset="0"/>
              <a:buChar char="•"/>
            </a:pPr>
            <a:r>
              <a:rPr lang="ro-RO" sz="1800" dirty="0" smtClean="0">
                <a:solidFill>
                  <a:schemeClr val="tx1"/>
                </a:solidFill>
                <a:cs typeface="Arial" pitchFamily="34" charset="0"/>
              </a:rPr>
              <a:t>Agenția pentru Dezvoltare Regională din Vale do Ave (Portugalia);</a:t>
            </a:r>
            <a:endParaRPr lang="en-US" sz="1800" dirty="0" smtClean="0">
              <a:solidFill>
                <a:schemeClr val="tx1"/>
              </a:solidFill>
              <a:cs typeface="Arial" pitchFamily="34" charset="0"/>
            </a:endParaRPr>
          </a:p>
          <a:p>
            <a:pPr marL="285750" lvl="0" indent="-285750" algn="just">
              <a:buFont typeface="Arial" panose="020B0604020202020204" pitchFamily="34" charset="0"/>
              <a:buChar char="•"/>
            </a:pPr>
            <a:r>
              <a:rPr lang="ro-RO" sz="1800" dirty="0" smtClean="0">
                <a:solidFill>
                  <a:schemeClr val="tx1"/>
                </a:solidFill>
                <a:cs typeface="Arial" pitchFamily="34" charset="0"/>
              </a:rPr>
              <a:t>Agenția pentru Dezvoltare </a:t>
            </a:r>
            <a:r>
              <a:rPr lang="ro-RO" sz="1800" dirty="0" err="1" smtClean="0">
                <a:solidFill>
                  <a:schemeClr val="tx1"/>
                </a:solidFill>
                <a:cs typeface="Arial" pitchFamily="34" charset="0"/>
              </a:rPr>
              <a:t>Socio-Economică</a:t>
            </a:r>
            <a:r>
              <a:rPr lang="ro-RO" sz="1800" dirty="0" smtClean="0">
                <a:solidFill>
                  <a:schemeClr val="tx1"/>
                </a:solidFill>
                <a:cs typeface="Arial" pitchFamily="34" charset="0"/>
              </a:rPr>
              <a:t> din San Sebastian (Spania)</a:t>
            </a:r>
            <a:endParaRPr lang="en-US" sz="1800" dirty="0" smtClean="0">
              <a:solidFill>
                <a:schemeClr val="tx1"/>
              </a:solidFill>
              <a:cs typeface="Arial" pitchFamily="34" charset="0"/>
            </a:endParaRPr>
          </a:p>
          <a:p>
            <a:pPr marL="285750" lvl="0" indent="-285750" algn="just">
              <a:buFont typeface="Arial" panose="020B0604020202020204" pitchFamily="34" charset="0"/>
              <a:buChar char="•"/>
            </a:pPr>
            <a:r>
              <a:rPr lang="ro-RO" sz="1800" dirty="0" smtClean="0">
                <a:solidFill>
                  <a:schemeClr val="tx1"/>
                </a:solidFill>
                <a:cs typeface="Arial" pitchFamily="34" charset="0"/>
              </a:rPr>
              <a:t>Ministerul Economiei (Ungaria);</a:t>
            </a:r>
            <a:endParaRPr lang="en-US" sz="1800" dirty="0">
              <a:cs typeface="Arial" pitchFamily="34" charset="0"/>
            </a:endParaRPr>
          </a:p>
        </p:txBody>
      </p:sp>
      <p:pic>
        <p:nvPicPr>
          <p:cNvPr id="4" name="Picture 3" descr="C:\Users\Lidia Ilie\Desktop\INTERREG_EUROPE_harta(1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38800" y="1524000"/>
            <a:ext cx="3276600" cy="4495800"/>
          </a:xfrm>
          <a:prstGeom prst="rect">
            <a:avLst/>
          </a:prstGeom>
          <a:noFill/>
        </p:spPr>
      </p:pic>
      <p:pic>
        <p:nvPicPr>
          <p:cNvPr id="5" name="Kép 2" descr="E:\UTAZÓS MUNKA\0_INTERREG Europe\UpgradeSME\C_Communication\UpGradeSME logo\UpGradeSME.pn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962775" y="0"/>
            <a:ext cx="2181225" cy="87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>
          <a:xfrm>
            <a:off x="457200" y="685800"/>
            <a:ext cx="8229600" cy="914400"/>
          </a:xfrm>
        </p:spPr>
        <p:txBody>
          <a:bodyPr/>
          <a:lstStyle/>
          <a:p>
            <a:r>
              <a:rPr lang="ro-RO" sz="2400" b="1" dirty="0" smtClean="0"/>
              <a:t>Activităţile proiectului</a:t>
            </a:r>
            <a:endParaRPr lang="en-US" sz="2400" b="1" dirty="0"/>
          </a:p>
        </p:txBody>
      </p:sp>
      <p:sp>
        <p:nvSpPr>
          <p:cNvPr id="3" name="Substituent conținut 2"/>
          <p:cNvSpPr>
            <a:spLocks noGrp="1"/>
          </p:cNvSpPr>
          <p:nvPr>
            <p:ph idx="1"/>
          </p:nvPr>
        </p:nvSpPr>
        <p:spPr>
          <a:xfrm>
            <a:off x="228600" y="1762224"/>
            <a:ext cx="8458200" cy="3319130"/>
          </a:xfrm>
        </p:spPr>
        <p:txBody>
          <a:bodyPr/>
          <a:lstStyle/>
          <a:p>
            <a:pPr>
              <a:buNone/>
            </a:pPr>
            <a:r>
              <a:rPr lang="ro-RO" sz="1800" dirty="0" smtClean="0"/>
              <a:t>Sunt structurate pe 2 etape:</a:t>
            </a:r>
          </a:p>
          <a:p>
            <a:pPr>
              <a:buNone/>
            </a:pPr>
            <a:endParaRPr lang="ro-RO" sz="1800" dirty="0" smtClean="0"/>
          </a:p>
          <a:p>
            <a:pPr marL="571500" indent="-571500" algn="just">
              <a:buAutoNum type="romanUcPeriod"/>
            </a:pPr>
            <a:r>
              <a:rPr lang="ro-RO" sz="1800" b="1" u="sng" dirty="0" smtClean="0">
                <a:cs typeface="Calibri" pitchFamily="34" charset="0"/>
              </a:rPr>
              <a:t>PRIMA  ETAPĂ:</a:t>
            </a:r>
          </a:p>
          <a:p>
            <a:pPr algn="just">
              <a:buFontTx/>
              <a:buChar char="-"/>
            </a:pPr>
            <a:r>
              <a:rPr lang="ro-RO" sz="1800" dirty="0" smtClean="0">
                <a:cs typeface="Calibri" pitchFamily="34" charset="0"/>
              </a:rPr>
              <a:t>Organizarea a 6 întâlniri de lucru transnaționale în Ungaria, Portugalia, Germania, România, Olanda și Spania;</a:t>
            </a:r>
          </a:p>
          <a:p>
            <a:pPr algn="just">
              <a:buFontTx/>
              <a:buChar char="-"/>
            </a:pPr>
            <a:r>
              <a:rPr lang="ro-RO" sz="1800" dirty="0" smtClean="0">
                <a:cs typeface="Calibri" pitchFamily="34" charset="0"/>
              </a:rPr>
              <a:t>Organizarea a 6 vizite de studiu la partenerul gazdă;</a:t>
            </a:r>
          </a:p>
          <a:p>
            <a:pPr algn="just">
              <a:buFontTx/>
              <a:buChar char="-"/>
            </a:pPr>
            <a:r>
              <a:rPr lang="ro-RO" sz="1800" dirty="0" smtClean="0">
                <a:cs typeface="Calibri" pitchFamily="34" charset="0"/>
              </a:rPr>
              <a:t>Organizarea a 6 întâlniri a grupurilor de </a:t>
            </a:r>
            <a:r>
              <a:rPr lang="ro-RO" sz="1800" dirty="0" err="1" smtClean="0">
                <a:cs typeface="Calibri" pitchFamily="34" charset="0"/>
              </a:rPr>
              <a:t>stakeholderi</a:t>
            </a:r>
            <a:r>
              <a:rPr lang="ro-RO" sz="1800" dirty="0" smtClean="0">
                <a:cs typeface="Calibri" pitchFamily="34" charset="0"/>
              </a:rPr>
              <a:t>;</a:t>
            </a:r>
          </a:p>
          <a:p>
            <a:pPr algn="just">
              <a:buFontTx/>
              <a:buChar char="-"/>
            </a:pPr>
            <a:r>
              <a:rPr lang="ro-RO" sz="1800" dirty="0" smtClean="0">
                <a:solidFill>
                  <a:schemeClr val="tx1"/>
                </a:solidFill>
                <a:cs typeface="Calibri" pitchFamily="34" charset="0"/>
              </a:rPr>
              <a:t>Organizarea a 2 evenimente locale de comunicare;</a:t>
            </a:r>
          </a:p>
          <a:p>
            <a:pPr algn="just">
              <a:buFontTx/>
              <a:buChar char="-"/>
            </a:pPr>
            <a:r>
              <a:rPr lang="ro-RO" sz="1800" dirty="0" smtClean="0">
                <a:cs typeface="Calibri" pitchFamily="34" charset="0"/>
              </a:rPr>
              <a:t>Elaborarea a 6 Planuri Locale de Acțiune;</a:t>
            </a:r>
          </a:p>
          <a:p>
            <a:pPr algn="just">
              <a:buFontTx/>
              <a:buChar char="-"/>
            </a:pPr>
            <a:r>
              <a:rPr lang="ro-RO" sz="1800" dirty="0" smtClean="0">
                <a:solidFill>
                  <a:schemeClr val="tx1"/>
                </a:solidFill>
                <a:cs typeface="Calibri" pitchFamily="34" charset="0"/>
              </a:rPr>
              <a:t>Elaborarea de Recomandări de Politici;</a:t>
            </a:r>
          </a:p>
          <a:p>
            <a:pPr algn="just">
              <a:buFontTx/>
              <a:buChar char="-"/>
            </a:pPr>
            <a:r>
              <a:rPr lang="ro-RO" sz="1800" dirty="0" smtClean="0">
                <a:cs typeface="Calibri" pitchFamily="34" charset="0"/>
              </a:rPr>
              <a:t>Organizarea  a unei Conferințe Internaționale în Spania</a:t>
            </a:r>
          </a:p>
          <a:p>
            <a:pPr marL="0" indent="0" algn="just">
              <a:buNone/>
            </a:pPr>
            <a:r>
              <a:rPr lang="ro-RO" sz="1800" b="1" dirty="0" smtClean="0">
                <a:cs typeface="Calibri" pitchFamily="34" charset="0"/>
              </a:rPr>
              <a:t>I</a:t>
            </a:r>
            <a:r>
              <a:rPr lang="ro-RO" sz="1800" dirty="0" smtClean="0">
                <a:cs typeface="Calibri" pitchFamily="34" charset="0"/>
              </a:rPr>
              <a:t>I. </a:t>
            </a:r>
            <a:r>
              <a:rPr lang="ro-RO" sz="1800" b="1" u="sng" dirty="0" smtClean="0"/>
              <a:t>A </a:t>
            </a:r>
            <a:r>
              <a:rPr lang="ro-RO" sz="1800" b="1" u="sng" dirty="0"/>
              <a:t>DOUA ETAPĂ</a:t>
            </a:r>
            <a:r>
              <a:rPr lang="vi-VN" sz="1800" b="1" u="sng" dirty="0"/>
              <a:t> </a:t>
            </a:r>
            <a:r>
              <a:rPr lang="ro-RO" sz="1800" dirty="0"/>
              <a:t>– </a:t>
            </a:r>
            <a:r>
              <a:rPr lang="ro-RO" sz="1800" dirty="0" smtClean="0"/>
              <a:t>M</a:t>
            </a:r>
            <a:r>
              <a:rPr lang="vi-VN" sz="1800" dirty="0" smtClean="0"/>
              <a:t>onitoriz</a:t>
            </a:r>
            <a:r>
              <a:rPr lang="ro-RO" sz="1800" dirty="0" err="1"/>
              <a:t>area</a:t>
            </a:r>
            <a:r>
              <a:rPr lang="vi-VN" sz="1800" dirty="0"/>
              <a:t> </a:t>
            </a:r>
            <a:r>
              <a:rPr lang="vi-VN" sz="1800" dirty="0" smtClean="0"/>
              <a:t>Planu</a:t>
            </a:r>
            <a:r>
              <a:rPr lang="ro-RO" sz="1800" dirty="0" err="1" smtClean="0"/>
              <a:t>rilor</a:t>
            </a:r>
            <a:r>
              <a:rPr lang="ro-RO" sz="1800" dirty="0" smtClean="0"/>
              <a:t> </a:t>
            </a:r>
            <a:r>
              <a:rPr lang="vi-VN" sz="1800" dirty="0"/>
              <a:t>de </a:t>
            </a:r>
            <a:r>
              <a:rPr lang="vi-VN" sz="1800" dirty="0" smtClean="0"/>
              <a:t>Acţiune</a:t>
            </a:r>
            <a:r>
              <a:rPr lang="ro-RO" sz="1800" dirty="0" smtClean="0"/>
              <a:t>.</a:t>
            </a:r>
            <a:endParaRPr lang="en-US" sz="1800" dirty="0"/>
          </a:p>
          <a:p>
            <a:pPr marL="0" indent="0" algn="just">
              <a:buNone/>
            </a:pPr>
            <a:endParaRPr lang="ro-RO" sz="1400" dirty="0" smtClean="0">
              <a:solidFill>
                <a:schemeClr val="tx1"/>
              </a:solidFill>
            </a:endParaRPr>
          </a:p>
          <a:p>
            <a:pPr marL="285750" indent="-285750" algn="just">
              <a:buNone/>
            </a:pPr>
            <a:endParaRPr lang="ro-RO" sz="1800" dirty="0" smtClean="0">
              <a:solidFill>
                <a:schemeClr val="tx1"/>
              </a:solidFill>
            </a:endParaRPr>
          </a:p>
          <a:p>
            <a:pPr marL="285750" indent="-285750" algn="just">
              <a:buNone/>
            </a:pPr>
            <a:endParaRPr lang="ro-RO" sz="1800" dirty="0" smtClean="0"/>
          </a:p>
          <a:p>
            <a:pPr marL="285750" indent="-285750" algn="just">
              <a:buNone/>
            </a:pPr>
            <a:endParaRPr lang="vi-VN" sz="1800" dirty="0" smtClean="0">
              <a:solidFill>
                <a:schemeClr val="tx1"/>
              </a:solidFill>
            </a:endParaRPr>
          </a:p>
          <a:p>
            <a:pPr marL="285750" indent="-285750" algn="just">
              <a:buNone/>
            </a:pPr>
            <a:endParaRPr lang="ro-RO" i="1" dirty="0" smtClean="0">
              <a:solidFill>
                <a:schemeClr val="tx1"/>
              </a:solidFill>
              <a:latin typeface="Calibri" panose="020F0502020204030204" pitchFamily="34" charset="0"/>
            </a:endParaRPr>
          </a:p>
          <a:p>
            <a:pPr marL="285750" indent="-285750" algn="just">
              <a:buNone/>
            </a:pPr>
            <a:endParaRPr lang="en-US" dirty="0"/>
          </a:p>
        </p:txBody>
      </p:sp>
      <p:pic>
        <p:nvPicPr>
          <p:cNvPr id="5" name="Picture 2" descr="C:\Users\Lidia Ilie\Desktop\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20969" y="4800600"/>
            <a:ext cx="2823031" cy="1862471"/>
          </a:xfrm>
          <a:prstGeom prst="rect">
            <a:avLst/>
          </a:prstGeom>
          <a:noFill/>
        </p:spPr>
      </p:pic>
      <p:pic>
        <p:nvPicPr>
          <p:cNvPr id="7" name="Kép 2" descr="E:\UTAZÓS MUNKA\0_INTERREG Europe\UpgradeSME\C_Communication\UpGradeSME logo\UpGradeSME.pn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962775" y="0"/>
            <a:ext cx="2181225" cy="87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>
          <a:xfrm>
            <a:off x="457200" y="609600"/>
            <a:ext cx="8229600" cy="1371600"/>
          </a:xfrm>
        </p:spPr>
        <p:txBody>
          <a:bodyPr/>
          <a:lstStyle/>
          <a:p>
            <a:r>
              <a:rPr lang="ro-RO" sz="2400" b="1" dirty="0" smtClean="0"/>
              <a:t>Activităţile implementate în perioada </a:t>
            </a:r>
            <a:br>
              <a:rPr lang="ro-RO" sz="2400" b="1" dirty="0" smtClean="0"/>
            </a:br>
            <a:r>
              <a:rPr lang="ro-RO" sz="2400" b="1" dirty="0" smtClean="0"/>
              <a:t>Ianuarie – Noiembrie 2017</a:t>
            </a:r>
            <a:endParaRPr lang="en-US" sz="2400" b="1" dirty="0"/>
          </a:p>
        </p:txBody>
      </p:sp>
      <p:sp>
        <p:nvSpPr>
          <p:cNvPr id="3" name="Substituent conținut 2"/>
          <p:cNvSpPr>
            <a:spLocks noGrp="1"/>
          </p:cNvSpPr>
          <p:nvPr>
            <p:ph idx="1"/>
          </p:nvPr>
        </p:nvSpPr>
        <p:spPr>
          <a:xfrm>
            <a:off x="3729341" y="1981200"/>
            <a:ext cx="5334000" cy="4267200"/>
          </a:xfrm>
        </p:spPr>
        <p:txBody>
          <a:bodyPr/>
          <a:lstStyle/>
          <a:p>
            <a:pPr algn="just"/>
            <a:r>
              <a:rPr lang="ro-RO" altLang="ro-RO" sz="1800" b="1" dirty="0" smtClean="0"/>
              <a:t>3 –</a:t>
            </a:r>
            <a:r>
              <a:rPr lang="ro-RO" altLang="ro-RO" sz="1800" dirty="0" smtClean="0"/>
              <a:t> </a:t>
            </a:r>
            <a:r>
              <a:rPr lang="ro-RO" altLang="ro-RO" sz="1800" b="1" dirty="0" smtClean="0"/>
              <a:t>4 Aprilie 2017, Stuttgart, Germania –</a:t>
            </a:r>
            <a:r>
              <a:rPr lang="ro-RO" altLang="ro-RO" sz="1800" dirty="0" smtClean="0"/>
              <a:t> Participarea la a treia întâlnire transnațională a proiectului;</a:t>
            </a:r>
          </a:p>
          <a:p>
            <a:pPr algn="just"/>
            <a:r>
              <a:rPr lang="ro-RO" altLang="ro-RO" sz="1800" b="1" dirty="0" smtClean="0"/>
              <a:t>5 Iulie 2017, Ploiești –</a:t>
            </a:r>
            <a:r>
              <a:rPr lang="ro-RO" altLang="ro-RO" sz="1800" dirty="0" smtClean="0"/>
              <a:t> Organizarea celei de-a treia întâlniri a grupului de </a:t>
            </a:r>
            <a:r>
              <a:rPr lang="ro-RO" altLang="ro-RO" sz="1800" dirty="0" err="1" smtClean="0"/>
              <a:t>stakeholderi</a:t>
            </a:r>
            <a:r>
              <a:rPr lang="ro-RO" altLang="ro-RO" sz="1800" dirty="0" smtClean="0"/>
              <a:t>;</a:t>
            </a:r>
          </a:p>
          <a:p>
            <a:pPr algn="just"/>
            <a:r>
              <a:rPr lang="ro-RO" altLang="ro-RO" sz="1800" b="1" dirty="0" smtClean="0"/>
              <a:t>Aprilie – Septembrie 2017 – </a:t>
            </a:r>
            <a:r>
              <a:rPr lang="ro-RO" altLang="ro-RO" sz="1800" dirty="0" smtClean="0"/>
              <a:t>Analiza </a:t>
            </a:r>
            <a:r>
              <a:rPr lang="ro-RO" altLang="ro-RO" sz="1800" dirty="0"/>
              <a:t>I</a:t>
            </a:r>
            <a:r>
              <a:rPr lang="ro-RO" altLang="ro-RO" sz="1800" dirty="0" smtClean="0"/>
              <a:t>nstrumentului de Politică </a:t>
            </a:r>
            <a:r>
              <a:rPr lang="it-IT" altLang="ro-RO" sz="1800" dirty="0" smtClean="0"/>
              <a:t>din POR</a:t>
            </a:r>
            <a:r>
              <a:rPr lang="ro-RO" altLang="ro-RO" sz="1800" dirty="0" smtClean="0"/>
              <a:t> (Axa </a:t>
            </a:r>
            <a:r>
              <a:rPr lang="ro-RO" altLang="ro-RO" sz="1800" dirty="0"/>
              <a:t>2.2 </a:t>
            </a:r>
            <a:r>
              <a:rPr lang="ro-RO" altLang="ro-RO" sz="1800" dirty="0" smtClean="0"/>
              <a:t>-Sprijinirea </a:t>
            </a:r>
            <a:r>
              <a:rPr lang="ro-RO" altLang="ro-RO" sz="1800" dirty="0"/>
              <a:t>creării şi extinderea </a:t>
            </a:r>
            <a:r>
              <a:rPr lang="ro-RO" altLang="ro-RO" sz="1800" dirty="0" err="1"/>
              <a:t>capacităţilor</a:t>
            </a:r>
            <a:r>
              <a:rPr lang="ro-RO" altLang="ro-RO" sz="1800" dirty="0"/>
              <a:t> avansate de </a:t>
            </a:r>
            <a:r>
              <a:rPr lang="ro-RO" altLang="ro-RO" sz="1800" dirty="0" err="1"/>
              <a:t>producţie</a:t>
            </a:r>
            <a:r>
              <a:rPr lang="ro-RO" altLang="ro-RO" sz="1800" dirty="0"/>
              <a:t> şi dezvoltarea serviciilor</a:t>
            </a:r>
            <a:r>
              <a:rPr lang="ro-RO" altLang="ro-RO" sz="1800" dirty="0" smtClean="0"/>
              <a:t>”)</a:t>
            </a:r>
            <a:r>
              <a:rPr lang="it-IT" altLang="ro-RO" sz="1800" dirty="0" smtClean="0"/>
              <a:t> </a:t>
            </a:r>
            <a:r>
              <a:rPr lang="it-IT" altLang="ro-RO" sz="1800" dirty="0"/>
              <a:t>din punct de vedere al Metodologiei, </a:t>
            </a:r>
            <a:r>
              <a:rPr lang="it-IT" altLang="ro-RO" sz="1800" dirty="0" smtClean="0"/>
              <a:t>Comunic</a:t>
            </a:r>
            <a:r>
              <a:rPr lang="ro-RO" altLang="ro-RO" sz="1800" dirty="0" smtClean="0"/>
              <a:t>ă</a:t>
            </a:r>
            <a:r>
              <a:rPr lang="it-IT" altLang="ro-RO" sz="1800" dirty="0" smtClean="0"/>
              <a:t>rii </a:t>
            </a:r>
            <a:r>
              <a:rPr lang="ro-RO" altLang="ro-RO" sz="1800" dirty="0" smtClean="0"/>
              <a:t>ș</a:t>
            </a:r>
            <a:r>
              <a:rPr lang="it-IT" altLang="ro-RO" sz="1800" dirty="0" smtClean="0"/>
              <a:t>i Impactului</a:t>
            </a:r>
            <a:r>
              <a:rPr lang="ro-RO" altLang="ro-RO" sz="1800" dirty="0" smtClean="0"/>
              <a:t>;</a:t>
            </a:r>
          </a:p>
          <a:p>
            <a:pPr algn="just"/>
            <a:r>
              <a:rPr lang="ro-RO" altLang="ro-RO" sz="1800" b="1" dirty="0" smtClean="0"/>
              <a:t>Iulie </a:t>
            </a:r>
            <a:r>
              <a:rPr lang="ro-RO" altLang="ro-RO" sz="1800" b="1" dirty="0"/>
              <a:t>– Septembrie 2017 </a:t>
            </a:r>
            <a:r>
              <a:rPr lang="ro-RO" altLang="ro-RO" sz="1800" dirty="0"/>
              <a:t>– Pregătirea </a:t>
            </a:r>
            <a:r>
              <a:rPr lang="ro-RO" altLang="ro-RO" sz="1800" dirty="0" smtClean="0"/>
              <a:t>Metodologiei </a:t>
            </a:r>
            <a:r>
              <a:rPr lang="ro-RO" altLang="ro-RO" sz="1800" dirty="0"/>
              <a:t>pentru analizarea integrării instrumentelor de politică.</a:t>
            </a:r>
            <a:endParaRPr lang="ro-RO" altLang="ro-RO" sz="1800" dirty="0" smtClean="0"/>
          </a:p>
          <a:p>
            <a:endParaRPr lang="en-US" sz="1800" dirty="0"/>
          </a:p>
        </p:txBody>
      </p:sp>
      <p:pic>
        <p:nvPicPr>
          <p:cNvPr id="4" name="Picture 8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2400" y="2438400"/>
            <a:ext cx="3573397" cy="2667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Kép 2" descr="E:\UTAZÓS MUNKA\0_INTERREG Europe\UpgradeSME\C_Communication\UpGradeSME logo\UpGradeSME.pn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962775" y="0"/>
            <a:ext cx="2181225" cy="87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>
          <a:xfrm>
            <a:off x="381000" y="685800"/>
            <a:ext cx="8001000" cy="990600"/>
          </a:xfrm>
        </p:spPr>
        <p:txBody>
          <a:bodyPr/>
          <a:lstStyle/>
          <a:p>
            <a:r>
              <a:rPr lang="ro-RO" sz="2400" b="1" dirty="0" smtClean="0">
                <a:solidFill>
                  <a:srgbClr val="0070C0"/>
                </a:solidFill>
              </a:rPr>
              <a:t>               </a:t>
            </a:r>
            <a:r>
              <a:rPr lang="ro-RO" sz="2400" b="1" dirty="0" smtClean="0">
                <a:solidFill>
                  <a:srgbClr val="000000"/>
                </a:solidFill>
              </a:rPr>
              <a:t>Activităţile </a:t>
            </a:r>
            <a:r>
              <a:rPr lang="ro-RO" sz="2400" b="1" dirty="0">
                <a:solidFill>
                  <a:srgbClr val="000000"/>
                </a:solidFill>
              </a:rPr>
              <a:t>implementate în </a:t>
            </a:r>
            <a:r>
              <a:rPr lang="ro-RO" sz="2400" b="1" dirty="0" smtClean="0">
                <a:solidFill>
                  <a:srgbClr val="000000"/>
                </a:solidFill>
              </a:rPr>
              <a:t>perioada</a:t>
            </a:r>
            <a:br>
              <a:rPr lang="ro-RO" sz="2400" b="1" dirty="0" smtClean="0">
                <a:solidFill>
                  <a:srgbClr val="000000"/>
                </a:solidFill>
              </a:rPr>
            </a:br>
            <a:r>
              <a:rPr lang="ro-RO" sz="2400" b="1" dirty="0" smtClean="0">
                <a:solidFill>
                  <a:srgbClr val="000000"/>
                </a:solidFill>
              </a:rPr>
              <a:t> Ianuarie – Noiembrie 2017</a:t>
            </a:r>
            <a:endParaRPr lang="en-US" sz="2400" b="1" dirty="0"/>
          </a:p>
        </p:txBody>
      </p:sp>
      <p:sp>
        <p:nvSpPr>
          <p:cNvPr id="3" name="Substituent conținut 2"/>
          <p:cNvSpPr>
            <a:spLocks noGrp="1"/>
          </p:cNvSpPr>
          <p:nvPr>
            <p:ph idx="1"/>
          </p:nvPr>
        </p:nvSpPr>
        <p:spPr>
          <a:xfrm>
            <a:off x="228600" y="1676400"/>
            <a:ext cx="8077200" cy="4373563"/>
          </a:xfrm>
        </p:spPr>
        <p:txBody>
          <a:bodyPr/>
          <a:lstStyle/>
          <a:p>
            <a:pPr algn="just">
              <a:lnSpc>
                <a:spcPct val="150000"/>
              </a:lnSpc>
            </a:pPr>
            <a:r>
              <a:rPr lang="ro-RO" sz="1800" b="0" dirty="0" smtClean="0">
                <a:solidFill>
                  <a:schemeClr val="tx1"/>
                </a:solidFill>
                <a:cs typeface="Calibri" panose="020F0502020204030204" pitchFamily="34" charset="0"/>
              </a:rPr>
              <a:t> </a:t>
            </a:r>
            <a:r>
              <a:rPr lang="en-US" sz="1800" b="1" dirty="0" smtClean="0">
                <a:solidFill>
                  <a:schemeClr val="tx1"/>
                </a:solidFill>
                <a:cs typeface="Calibri" panose="020F0502020204030204" pitchFamily="34" charset="0"/>
              </a:rPr>
              <a:t>4 – 6 </a:t>
            </a:r>
            <a:r>
              <a:rPr lang="en-US" sz="1800" b="1" dirty="0" err="1">
                <a:cs typeface="Calibri" panose="020F0502020204030204" pitchFamily="34" charset="0"/>
              </a:rPr>
              <a:t>O</a:t>
            </a:r>
            <a:r>
              <a:rPr lang="en-US" sz="1800" b="1" dirty="0" err="1" smtClean="0">
                <a:solidFill>
                  <a:schemeClr val="tx1"/>
                </a:solidFill>
                <a:cs typeface="Calibri" panose="020F0502020204030204" pitchFamily="34" charset="0"/>
              </a:rPr>
              <a:t>ctombrie</a:t>
            </a:r>
            <a:r>
              <a:rPr lang="en-US" sz="1800" b="1" dirty="0" smtClean="0">
                <a:solidFill>
                  <a:schemeClr val="tx1"/>
                </a:solidFill>
                <a:cs typeface="Calibri" panose="020F0502020204030204" pitchFamily="34" charset="0"/>
              </a:rPr>
              <a:t> 2017, </a:t>
            </a:r>
            <a:r>
              <a:rPr lang="en-US" sz="1800" b="1" dirty="0" err="1" smtClean="0">
                <a:solidFill>
                  <a:schemeClr val="tx1"/>
                </a:solidFill>
                <a:cs typeface="Calibri" panose="020F0502020204030204" pitchFamily="34" charset="0"/>
              </a:rPr>
              <a:t>Pite</a:t>
            </a:r>
            <a:r>
              <a:rPr lang="ro-RO" sz="1800" b="1" dirty="0" smtClean="0">
                <a:solidFill>
                  <a:schemeClr val="tx1"/>
                </a:solidFill>
                <a:cs typeface="Calibri" panose="020F0502020204030204" pitchFamily="34" charset="0"/>
              </a:rPr>
              <a:t>ști, România – </a:t>
            </a:r>
            <a:r>
              <a:rPr lang="ro-RO" sz="1800" dirty="0" smtClean="0">
                <a:cs typeface="Calibri" panose="020F0502020204030204" pitchFamily="34" charset="0"/>
              </a:rPr>
              <a:t>O</a:t>
            </a:r>
            <a:r>
              <a:rPr lang="ro-RO" sz="1800" dirty="0" smtClean="0">
                <a:solidFill>
                  <a:schemeClr val="tx1"/>
                </a:solidFill>
                <a:cs typeface="Calibri" panose="020F0502020204030204" pitchFamily="34" charset="0"/>
              </a:rPr>
              <a:t>rganizarea celei de-a patra întâlniri transnaționale a proiectului;</a:t>
            </a:r>
            <a:endParaRPr lang="en-US" sz="1800" b="1" dirty="0" smtClean="0">
              <a:solidFill>
                <a:schemeClr val="tx1"/>
              </a:solidFill>
              <a:cs typeface="Calibri" panose="020F0502020204030204" pitchFamily="34" charset="0"/>
            </a:endParaRPr>
          </a:p>
          <a:p>
            <a:pPr algn="just">
              <a:lnSpc>
                <a:spcPct val="150000"/>
              </a:lnSpc>
            </a:pPr>
            <a:r>
              <a:rPr lang="en-US" sz="1800" b="0" dirty="0" smtClean="0">
                <a:solidFill>
                  <a:schemeClr val="tx1"/>
                </a:solidFill>
                <a:cs typeface="Calibri" panose="020F0502020204030204" pitchFamily="34" charset="0"/>
              </a:rPr>
              <a:t> </a:t>
            </a:r>
            <a:r>
              <a:rPr lang="ro-RO" sz="1800" b="1" dirty="0" smtClean="0">
                <a:solidFill>
                  <a:schemeClr val="tx1"/>
                </a:solidFill>
                <a:cs typeface="Calibri" panose="020F0502020204030204" pitchFamily="34" charset="0"/>
              </a:rPr>
              <a:t>6 Octombrie 2017, Pitești, România </a:t>
            </a:r>
            <a:r>
              <a:rPr lang="ro-RO" sz="1800" b="0" dirty="0" smtClean="0">
                <a:solidFill>
                  <a:schemeClr val="tx1"/>
                </a:solidFill>
                <a:cs typeface="Calibri" panose="020F0502020204030204" pitchFamily="34" charset="0"/>
              </a:rPr>
              <a:t>– Organizarea celei de-a patra întâlniri a grupului de stakeholderi;</a:t>
            </a:r>
          </a:p>
          <a:p>
            <a:pPr marL="0" indent="0" algn="just">
              <a:lnSpc>
                <a:spcPct val="150000"/>
              </a:lnSpc>
              <a:buNone/>
            </a:pPr>
            <a:endParaRPr lang="ro-RO" sz="1800" b="0" dirty="0" smtClean="0">
              <a:solidFill>
                <a:schemeClr val="tx1"/>
              </a:solidFill>
              <a:cs typeface="Calibri" panose="020F0502020204030204" pitchFamily="34" charset="0"/>
            </a:endParaRPr>
          </a:p>
        </p:txBody>
      </p:sp>
      <p:pic>
        <p:nvPicPr>
          <p:cNvPr id="5" name="Kép 2" descr="E:\UTAZÓS MUNKA\0_INTERREG Europe\UpgradeSME\C_Communication\UpGradeSME logo\UpGradeSME.pn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962775" y="0"/>
            <a:ext cx="2181225" cy="87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124201" y="3962398"/>
            <a:ext cx="2895600" cy="2133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28600" y="3962398"/>
            <a:ext cx="2743200" cy="20002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02351" y="3962398"/>
            <a:ext cx="2730499" cy="2133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917508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>
          <a:xfrm>
            <a:off x="-1066800" y="685800"/>
            <a:ext cx="8001000" cy="990600"/>
          </a:xfrm>
        </p:spPr>
        <p:txBody>
          <a:bodyPr/>
          <a:lstStyle/>
          <a:p>
            <a:r>
              <a:rPr lang="ro-RO" sz="2400" b="1" dirty="0" smtClean="0">
                <a:solidFill>
                  <a:srgbClr val="0070C0"/>
                </a:solidFill>
              </a:rPr>
              <a:t>                 2. Proiectul </a:t>
            </a:r>
            <a:r>
              <a:rPr lang="ro-RO" sz="2400" b="1" dirty="0" err="1" smtClean="0">
                <a:solidFill>
                  <a:srgbClr val="0070C0"/>
                </a:solidFill>
              </a:rPr>
              <a:t>ClusterFY</a:t>
            </a:r>
            <a:r>
              <a:rPr lang="ro-RO" sz="2400" b="1" dirty="0">
                <a:solidFill>
                  <a:srgbClr val="0070C0"/>
                </a:solidFill>
              </a:rPr>
              <a:t> </a:t>
            </a:r>
            <a:r>
              <a:rPr lang="ro-RO" sz="2400" b="1" dirty="0" smtClean="0">
                <a:solidFill>
                  <a:srgbClr val="0070C0"/>
                </a:solidFill>
              </a:rPr>
              <a:t> </a:t>
            </a:r>
            <a:r>
              <a:rPr lang="ro-RO" sz="2400" b="1" dirty="0">
                <a:solidFill>
                  <a:srgbClr val="0070C0"/>
                </a:solidFill>
              </a:rPr>
              <a:t>– </a:t>
            </a:r>
            <a:r>
              <a:rPr lang="ro-RO" sz="2400" b="1" dirty="0" err="1">
                <a:solidFill>
                  <a:srgbClr val="0070C0"/>
                </a:solidFill>
              </a:rPr>
              <a:t>Interreg</a:t>
            </a:r>
            <a:r>
              <a:rPr lang="ro-RO" sz="2400" b="1" dirty="0">
                <a:solidFill>
                  <a:srgbClr val="0070C0"/>
                </a:solidFill>
              </a:rPr>
              <a:t> Europe </a:t>
            </a:r>
            <a:endParaRPr lang="en-US" sz="2400" b="1" dirty="0"/>
          </a:p>
        </p:txBody>
      </p:sp>
      <p:sp>
        <p:nvSpPr>
          <p:cNvPr id="3" name="Substituent conținut 2"/>
          <p:cNvSpPr>
            <a:spLocks noGrp="1"/>
          </p:cNvSpPr>
          <p:nvPr>
            <p:ph idx="1"/>
          </p:nvPr>
        </p:nvSpPr>
        <p:spPr>
          <a:xfrm>
            <a:off x="228600" y="1676400"/>
            <a:ext cx="8077200" cy="4373563"/>
          </a:xfrm>
        </p:spPr>
        <p:txBody>
          <a:bodyPr/>
          <a:lstStyle/>
          <a:p>
            <a:pPr algn="just">
              <a:lnSpc>
                <a:spcPct val="150000"/>
              </a:lnSpc>
            </a:pPr>
            <a:r>
              <a:rPr lang="ro-RO" sz="1800" b="0" dirty="0" smtClean="0">
                <a:solidFill>
                  <a:schemeClr val="tx1"/>
                </a:solidFill>
                <a:cs typeface="Calibri" panose="020F0502020204030204" pitchFamily="34" charset="0"/>
              </a:rPr>
              <a:t> Proiectul este finanțat </a:t>
            </a:r>
            <a:r>
              <a:rPr lang="ro-RO" sz="1800" dirty="0" smtClean="0">
                <a:cs typeface="Calibri" panose="020F0502020204030204" pitchFamily="34" charset="0"/>
              </a:rPr>
              <a:t> prin </a:t>
            </a:r>
            <a:r>
              <a:rPr lang="ro-RO" sz="1800" b="0" dirty="0" smtClean="0">
                <a:solidFill>
                  <a:schemeClr val="tx1"/>
                </a:solidFill>
                <a:cs typeface="Calibri" panose="020F0502020204030204" pitchFamily="34" charset="0"/>
              </a:rPr>
              <a:t> </a:t>
            </a:r>
            <a:r>
              <a:rPr lang="ro-RO" sz="1800" b="1" dirty="0" smtClean="0">
                <a:solidFill>
                  <a:schemeClr val="tx1"/>
                </a:solidFill>
                <a:cs typeface="Calibri" panose="020F0502020204030204" pitchFamily="34" charset="0"/>
              </a:rPr>
              <a:t>Programul</a:t>
            </a:r>
            <a:r>
              <a:rPr lang="ro-RO" sz="1800" b="0" dirty="0" smtClean="0">
                <a:solidFill>
                  <a:schemeClr val="tx1"/>
                </a:solidFill>
                <a:cs typeface="Calibri" panose="020F0502020204030204" pitchFamily="34" charset="0"/>
              </a:rPr>
              <a:t> </a:t>
            </a:r>
            <a:r>
              <a:rPr lang="ro-RO" sz="1800" b="1" dirty="0" err="1" smtClean="0">
                <a:solidFill>
                  <a:schemeClr val="tx1"/>
                </a:solidFill>
                <a:cs typeface="Calibri" panose="020F0502020204030204" pitchFamily="34" charset="0"/>
              </a:rPr>
              <a:t>Interreg</a:t>
            </a:r>
            <a:r>
              <a:rPr lang="ro-RO" sz="1800" b="1" dirty="0" smtClean="0">
                <a:solidFill>
                  <a:schemeClr val="tx1"/>
                </a:solidFill>
                <a:cs typeface="Calibri" panose="020F0502020204030204" pitchFamily="34" charset="0"/>
              </a:rPr>
              <a:t> EUROPE;</a:t>
            </a:r>
            <a:endParaRPr lang="en-US" sz="1800" b="0" dirty="0" smtClean="0">
              <a:solidFill>
                <a:schemeClr val="tx1"/>
              </a:solidFill>
              <a:cs typeface="Calibri" panose="020F0502020204030204" pitchFamily="34" charset="0"/>
            </a:endParaRPr>
          </a:p>
          <a:p>
            <a:pPr algn="just">
              <a:lnSpc>
                <a:spcPct val="150000"/>
              </a:lnSpc>
            </a:pPr>
            <a:r>
              <a:rPr lang="en-US" sz="1800" b="0" dirty="0" smtClean="0">
                <a:solidFill>
                  <a:schemeClr val="tx1"/>
                </a:solidFill>
                <a:cs typeface="Calibri" panose="020F0502020204030204" pitchFamily="34" charset="0"/>
              </a:rPr>
              <a:t> </a:t>
            </a:r>
            <a:r>
              <a:rPr lang="en-US" sz="1800" b="0" dirty="0" err="1" smtClean="0">
                <a:solidFill>
                  <a:schemeClr val="tx1"/>
                </a:solidFill>
                <a:cs typeface="Calibri" panose="020F0502020204030204" pitchFamily="34" charset="0"/>
              </a:rPr>
              <a:t>Bugetul</a:t>
            </a:r>
            <a:r>
              <a:rPr lang="en-US" sz="1800" b="0" dirty="0" smtClean="0">
                <a:solidFill>
                  <a:schemeClr val="tx1"/>
                </a:solidFill>
                <a:cs typeface="Calibri" panose="020F0502020204030204" pitchFamily="34" charset="0"/>
              </a:rPr>
              <a:t> total</a:t>
            </a:r>
            <a:r>
              <a:rPr lang="ro-RO" sz="1800" b="0" dirty="0" smtClean="0">
                <a:solidFill>
                  <a:schemeClr val="tx1"/>
                </a:solidFill>
                <a:cs typeface="Calibri" panose="020F0502020204030204" pitchFamily="34" charset="0"/>
              </a:rPr>
              <a:t> al proiectulu</a:t>
            </a:r>
            <a:r>
              <a:rPr lang="ro-RO" sz="1800" dirty="0" smtClean="0">
                <a:cs typeface="Calibri" panose="020F0502020204030204" pitchFamily="34" charset="0"/>
              </a:rPr>
              <a:t>i este</a:t>
            </a:r>
            <a:r>
              <a:rPr lang="en-US" sz="1800" b="0" dirty="0" smtClean="0">
                <a:solidFill>
                  <a:schemeClr val="tx1"/>
                </a:solidFill>
                <a:cs typeface="Calibri" panose="020F0502020204030204" pitchFamily="34" charset="0"/>
              </a:rPr>
              <a:t> </a:t>
            </a:r>
            <a:r>
              <a:rPr lang="ro-RO" sz="1800" b="1" dirty="0" smtClean="0">
                <a:solidFill>
                  <a:schemeClr val="tx1"/>
                </a:solidFill>
                <a:cs typeface="Calibri" panose="020F0502020204030204" pitchFamily="34" charset="0"/>
              </a:rPr>
              <a:t>1.818.325,00 Euro</a:t>
            </a:r>
            <a:r>
              <a:rPr lang="ro-RO" sz="1800" dirty="0" smtClean="0">
                <a:cs typeface="Calibri" panose="020F0502020204030204" pitchFamily="34" charset="0"/>
              </a:rPr>
              <a:t>, din care </a:t>
            </a:r>
            <a:r>
              <a:rPr lang="ro-RO" sz="1800" b="1" dirty="0" smtClean="0">
                <a:solidFill>
                  <a:schemeClr val="tx1"/>
                </a:solidFill>
                <a:cs typeface="Calibri" panose="020F0502020204030204" pitchFamily="34" charset="0"/>
              </a:rPr>
              <a:t>174.320,00 Euro</a:t>
            </a:r>
            <a:r>
              <a:rPr lang="en-US" sz="1800" b="1" dirty="0" smtClean="0">
                <a:solidFill>
                  <a:schemeClr val="tx1"/>
                </a:solidFill>
                <a:cs typeface="Calibri" panose="020F0502020204030204" pitchFamily="34" charset="0"/>
              </a:rPr>
              <a:t> </a:t>
            </a:r>
            <a:r>
              <a:rPr lang="ro-RO" sz="1800" dirty="0" err="1" smtClean="0">
                <a:cs typeface="Calibri" panose="020F0502020204030204" pitchFamily="34" charset="0"/>
              </a:rPr>
              <a:t>b</a:t>
            </a:r>
            <a:r>
              <a:rPr lang="en-US" sz="1800" b="0" dirty="0" err="1" smtClean="0">
                <a:solidFill>
                  <a:schemeClr val="tx1"/>
                </a:solidFill>
                <a:cs typeface="Calibri" panose="020F0502020204030204" pitchFamily="34" charset="0"/>
              </a:rPr>
              <a:t>ugetul</a:t>
            </a:r>
            <a:r>
              <a:rPr lang="en-US" sz="1800" b="0" dirty="0" smtClean="0">
                <a:solidFill>
                  <a:schemeClr val="tx1"/>
                </a:solidFill>
                <a:cs typeface="Calibri" panose="020F0502020204030204" pitchFamily="34" charset="0"/>
              </a:rPr>
              <a:t> ADRSM</a:t>
            </a:r>
            <a:r>
              <a:rPr lang="ro-RO" sz="1800" b="0" dirty="0" smtClean="0">
                <a:solidFill>
                  <a:schemeClr val="tx1"/>
                </a:solidFill>
                <a:cs typeface="Calibri" panose="020F0502020204030204" pitchFamily="34" charset="0"/>
              </a:rPr>
              <a:t>;</a:t>
            </a:r>
          </a:p>
          <a:p>
            <a:pPr algn="just">
              <a:lnSpc>
                <a:spcPct val="150000"/>
              </a:lnSpc>
            </a:pPr>
            <a:r>
              <a:rPr lang="ro-RO" sz="1800" b="1" dirty="0" smtClean="0">
                <a:solidFill>
                  <a:schemeClr val="tx1"/>
                </a:solidFill>
                <a:cs typeface="Calibri" panose="020F0502020204030204" pitchFamily="34" charset="0"/>
              </a:rPr>
              <a:t>Durata de implementare</a:t>
            </a:r>
            <a:r>
              <a:rPr lang="ro-RO" sz="1800" b="0" dirty="0" smtClean="0">
                <a:solidFill>
                  <a:schemeClr val="tx1"/>
                </a:solidFill>
                <a:cs typeface="Calibri" panose="020F0502020204030204" pitchFamily="34" charset="0"/>
              </a:rPr>
              <a:t>: 1 ianuarie 2017 -  31 decembrie 2021;</a:t>
            </a:r>
          </a:p>
          <a:p>
            <a:pPr algn="just">
              <a:lnSpc>
                <a:spcPct val="150000"/>
              </a:lnSpc>
            </a:pPr>
            <a:r>
              <a:rPr lang="ro-RO" sz="1800" b="1" dirty="0" smtClean="0">
                <a:solidFill>
                  <a:schemeClr val="tx1"/>
                </a:solidFill>
                <a:cs typeface="Calibri" panose="020F0502020204030204" pitchFamily="34" charset="0"/>
              </a:rPr>
              <a:t>Obiectivul proiectului </a:t>
            </a:r>
            <a:r>
              <a:rPr lang="en-US" sz="1800" b="0" dirty="0" err="1" smtClean="0">
                <a:solidFill>
                  <a:schemeClr val="tx1"/>
                </a:solidFill>
              </a:rPr>
              <a:t>constă</a:t>
            </a:r>
            <a:r>
              <a:rPr lang="en-US" sz="1800" b="0" dirty="0" smtClean="0">
                <a:solidFill>
                  <a:schemeClr val="tx1"/>
                </a:solidFill>
              </a:rPr>
              <a:t> </a:t>
            </a:r>
            <a:r>
              <a:rPr lang="en-US" sz="1800" b="0" dirty="0" err="1" smtClean="0">
                <a:solidFill>
                  <a:schemeClr val="tx1"/>
                </a:solidFill>
              </a:rPr>
              <a:t>în</a:t>
            </a:r>
            <a:r>
              <a:rPr lang="en-US" sz="1800" b="0" dirty="0" smtClean="0">
                <a:solidFill>
                  <a:schemeClr val="tx1"/>
                </a:solidFill>
              </a:rPr>
              <a:t> </a:t>
            </a:r>
            <a:r>
              <a:rPr lang="en-US" sz="1800" b="0" dirty="0" err="1" smtClean="0">
                <a:solidFill>
                  <a:schemeClr val="tx1"/>
                </a:solidFill>
              </a:rPr>
              <a:t>îmbunătăţirea</a:t>
            </a:r>
            <a:r>
              <a:rPr lang="en-US" sz="1800" b="0" dirty="0" smtClean="0">
                <a:solidFill>
                  <a:schemeClr val="tx1"/>
                </a:solidFill>
              </a:rPr>
              <a:t> </a:t>
            </a:r>
            <a:r>
              <a:rPr lang="en-US" sz="1800" b="0" dirty="0" err="1" smtClean="0">
                <a:solidFill>
                  <a:schemeClr val="tx1"/>
                </a:solidFill>
              </a:rPr>
              <a:t>instrumentelor</a:t>
            </a:r>
            <a:r>
              <a:rPr lang="en-US" sz="1800" b="0" dirty="0" smtClean="0">
                <a:solidFill>
                  <a:schemeClr val="tx1"/>
                </a:solidFill>
              </a:rPr>
              <a:t> de </a:t>
            </a:r>
            <a:r>
              <a:rPr lang="en-US" sz="1800" b="0" dirty="0" err="1" smtClean="0">
                <a:solidFill>
                  <a:schemeClr val="tx1"/>
                </a:solidFill>
              </a:rPr>
              <a:t>politică</a:t>
            </a:r>
            <a:r>
              <a:rPr lang="ro-RO" sz="1800" dirty="0" smtClean="0"/>
              <a:t> </a:t>
            </a:r>
            <a:r>
              <a:rPr lang="en-US" sz="1800" b="0" dirty="0" err="1" smtClean="0">
                <a:solidFill>
                  <a:schemeClr val="tx1"/>
                </a:solidFill>
              </a:rPr>
              <a:t>regionale</a:t>
            </a:r>
            <a:r>
              <a:rPr lang="en-US" sz="1800" b="0" dirty="0" smtClean="0">
                <a:solidFill>
                  <a:schemeClr val="tx1"/>
                </a:solidFill>
              </a:rPr>
              <a:t> </a:t>
            </a:r>
            <a:r>
              <a:rPr lang="en-US" sz="1800" b="0" dirty="0" err="1" smtClean="0">
                <a:solidFill>
                  <a:schemeClr val="tx1"/>
                </a:solidFill>
              </a:rPr>
              <a:t>sau</a:t>
            </a:r>
            <a:r>
              <a:rPr lang="en-US" sz="1800" b="0" dirty="0" smtClean="0">
                <a:solidFill>
                  <a:schemeClr val="tx1"/>
                </a:solidFill>
              </a:rPr>
              <a:t> </a:t>
            </a:r>
            <a:r>
              <a:rPr lang="en-US" sz="1800" b="0" dirty="0" err="1" smtClean="0">
                <a:solidFill>
                  <a:schemeClr val="tx1"/>
                </a:solidFill>
              </a:rPr>
              <a:t>naţionale</a:t>
            </a:r>
            <a:r>
              <a:rPr lang="en-US" sz="1800" b="0" dirty="0" smtClean="0">
                <a:solidFill>
                  <a:schemeClr val="tx1"/>
                </a:solidFill>
              </a:rPr>
              <a:t> care </a:t>
            </a:r>
            <a:r>
              <a:rPr lang="en-US" sz="1800" b="0" dirty="0" err="1" smtClean="0">
                <a:solidFill>
                  <a:schemeClr val="tx1"/>
                </a:solidFill>
              </a:rPr>
              <a:t>urmăresc</a:t>
            </a:r>
            <a:r>
              <a:rPr lang="en-US" sz="1800" b="0" dirty="0" smtClean="0">
                <a:solidFill>
                  <a:schemeClr val="tx1"/>
                </a:solidFill>
              </a:rPr>
              <a:t> </a:t>
            </a:r>
            <a:r>
              <a:rPr lang="en-US" sz="1800" b="0" dirty="0" err="1" smtClean="0">
                <a:solidFill>
                  <a:schemeClr val="tx1"/>
                </a:solidFill>
              </a:rPr>
              <a:t>intensificarea</a:t>
            </a:r>
            <a:r>
              <a:rPr lang="en-US" sz="1800" b="0" dirty="0" smtClean="0">
                <a:solidFill>
                  <a:schemeClr val="tx1"/>
                </a:solidFill>
              </a:rPr>
              <a:t> </a:t>
            </a:r>
            <a:r>
              <a:rPr lang="en-US" sz="1800" b="0" dirty="0" err="1" smtClean="0">
                <a:solidFill>
                  <a:schemeClr val="tx1"/>
                </a:solidFill>
              </a:rPr>
              <a:t>proceselor</a:t>
            </a:r>
            <a:r>
              <a:rPr lang="en-US" sz="1800" b="0" dirty="0" smtClean="0">
                <a:solidFill>
                  <a:schemeClr val="tx1"/>
                </a:solidFill>
              </a:rPr>
              <a:t> de </a:t>
            </a:r>
            <a:r>
              <a:rPr lang="en-US" sz="1800" b="0" dirty="0" err="1" smtClean="0">
                <a:solidFill>
                  <a:schemeClr val="tx1"/>
                </a:solidFill>
              </a:rPr>
              <a:t>clusterizare</a:t>
            </a:r>
            <a:r>
              <a:rPr lang="en-US" sz="1800" b="0" dirty="0" smtClean="0">
                <a:solidFill>
                  <a:schemeClr val="tx1"/>
                </a:solidFill>
              </a:rPr>
              <a:t>, </a:t>
            </a:r>
            <a:r>
              <a:rPr lang="en-US" sz="1800" b="0" dirty="0" err="1" smtClean="0">
                <a:solidFill>
                  <a:schemeClr val="tx1"/>
                </a:solidFill>
              </a:rPr>
              <a:t>în</a:t>
            </a:r>
            <a:r>
              <a:rPr lang="en-US" sz="1800" b="0" dirty="0" smtClean="0">
                <a:solidFill>
                  <a:schemeClr val="tx1"/>
                </a:solidFill>
              </a:rPr>
              <a:t> special </a:t>
            </a:r>
            <a:r>
              <a:rPr lang="en-US" sz="1800" b="0" dirty="0" err="1" smtClean="0">
                <a:solidFill>
                  <a:schemeClr val="tx1"/>
                </a:solidFill>
              </a:rPr>
              <a:t>în</a:t>
            </a:r>
            <a:r>
              <a:rPr lang="en-US" sz="1800" b="0" dirty="0" smtClean="0">
                <a:solidFill>
                  <a:schemeClr val="tx1"/>
                </a:solidFill>
              </a:rPr>
              <a:t> </a:t>
            </a:r>
            <a:r>
              <a:rPr lang="en-US" sz="1800" b="0" dirty="0" err="1" smtClean="0">
                <a:solidFill>
                  <a:schemeClr val="tx1"/>
                </a:solidFill>
              </a:rPr>
              <a:t>sectoarele</a:t>
            </a:r>
            <a:r>
              <a:rPr lang="en-US" sz="1800" b="0" dirty="0" smtClean="0">
                <a:solidFill>
                  <a:schemeClr val="tx1"/>
                </a:solidFill>
              </a:rPr>
              <a:t> legate de </a:t>
            </a:r>
            <a:r>
              <a:rPr lang="en-US" sz="1800" b="0" dirty="0" err="1" smtClean="0">
                <a:solidFill>
                  <a:schemeClr val="tx1"/>
                </a:solidFill>
              </a:rPr>
              <a:t>tehnologiile</a:t>
            </a:r>
            <a:r>
              <a:rPr lang="en-US" sz="1800" b="0" dirty="0" smtClean="0">
                <a:solidFill>
                  <a:schemeClr val="tx1"/>
                </a:solidFill>
              </a:rPr>
              <a:t> </a:t>
            </a:r>
            <a:r>
              <a:rPr lang="en-US" sz="1800" b="0" dirty="0" err="1" smtClean="0">
                <a:solidFill>
                  <a:schemeClr val="tx1"/>
                </a:solidFill>
              </a:rPr>
              <a:t>generice</a:t>
            </a:r>
            <a:r>
              <a:rPr lang="en-US" sz="1800" b="0" dirty="0" smtClean="0">
                <a:solidFill>
                  <a:schemeClr val="tx1"/>
                </a:solidFill>
              </a:rPr>
              <a:t> </a:t>
            </a:r>
            <a:r>
              <a:rPr lang="en-US" sz="1800" b="0" dirty="0" err="1" smtClean="0">
                <a:solidFill>
                  <a:schemeClr val="tx1"/>
                </a:solidFill>
              </a:rPr>
              <a:t>esenţiale</a:t>
            </a:r>
            <a:r>
              <a:rPr lang="en-US" sz="1800" b="0" dirty="0" smtClean="0">
                <a:solidFill>
                  <a:schemeClr val="tx1"/>
                </a:solidFill>
              </a:rPr>
              <a:t> (KET), </a:t>
            </a:r>
            <a:r>
              <a:rPr lang="en-US" sz="1800" b="0" dirty="0" err="1" smtClean="0">
                <a:solidFill>
                  <a:schemeClr val="tx1"/>
                </a:solidFill>
              </a:rPr>
              <a:t>precum</a:t>
            </a:r>
            <a:r>
              <a:rPr lang="en-US" sz="1800" b="0" dirty="0" smtClean="0">
                <a:solidFill>
                  <a:schemeClr val="tx1"/>
                </a:solidFill>
              </a:rPr>
              <a:t> şi </a:t>
            </a:r>
            <a:r>
              <a:rPr lang="en-US" sz="1800" b="0" dirty="0" err="1" smtClean="0">
                <a:solidFill>
                  <a:schemeClr val="tx1"/>
                </a:solidFill>
              </a:rPr>
              <a:t>stimularea</a:t>
            </a:r>
            <a:r>
              <a:rPr lang="en-US" sz="1800" b="0" dirty="0" smtClean="0">
                <a:solidFill>
                  <a:schemeClr val="tx1"/>
                </a:solidFill>
              </a:rPr>
              <a:t> </a:t>
            </a:r>
            <a:r>
              <a:rPr lang="en-US" sz="1800" b="0" dirty="0" err="1" smtClean="0">
                <a:solidFill>
                  <a:schemeClr val="tx1"/>
                </a:solidFill>
              </a:rPr>
              <a:t>cooperării</a:t>
            </a:r>
            <a:r>
              <a:rPr lang="en-US" sz="1800" b="0" dirty="0" smtClean="0">
                <a:solidFill>
                  <a:schemeClr val="tx1"/>
                </a:solidFill>
              </a:rPr>
              <a:t> </a:t>
            </a:r>
            <a:r>
              <a:rPr lang="en-US" sz="1800" b="0" dirty="0" err="1" smtClean="0">
                <a:solidFill>
                  <a:schemeClr val="tx1"/>
                </a:solidFill>
              </a:rPr>
              <a:t>interregionale</a:t>
            </a:r>
            <a:r>
              <a:rPr lang="en-US" sz="1800" b="0" dirty="0" smtClean="0">
                <a:solidFill>
                  <a:schemeClr val="tx1"/>
                </a:solidFill>
              </a:rPr>
              <a:t> </a:t>
            </a:r>
            <a:r>
              <a:rPr lang="en-US" sz="1800" b="0" dirty="0" err="1" smtClean="0">
                <a:solidFill>
                  <a:schemeClr val="tx1"/>
                </a:solidFill>
              </a:rPr>
              <a:t>între</a:t>
            </a:r>
            <a:r>
              <a:rPr lang="en-US" sz="1800" b="0" dirty="0" smtClean="0">
                <a:solidFill>
                  <a:schemeClr val="tx1"/>
                </a:solidFill>
              </a:rPr>
              <a:t> </a:t>
            </a:r>
            <a:r>
              <a:rPr lang="en-US" sz="1800" b="0" dirty="0" err="1" smtClean="0">
                <a:solidFill>
                  <a:schemeClr val="tx1"/>
                </a:solidFill>
              </a:rPr>
              <a:t>clustere</a:t>
            </a:r>
            <a:r>
              <a:rPr lang="en-US" sz="1800" b="0" dirty="0" smtClean="0">
                <a:solidFill>
                  <a:schemeClr val="tx1"/>
                </a:solidFill>
              </a:rPr>
              <a:t> şi </a:t>
            </a:r>
            <a:r>
              <a:rPr lang="en-US" sz="1800" b="0" dirty="0" err="1" smtClean="0">
                <a:solidFill>
                  <a:schemeClr val="tx1"/>
                </a:solidFill>
              </a:rPr>
              <a:t>reţelele</a:t>
            </a:r>
            <a:r>
              <a:rPr lang="en-US" sz="1800" b="0" dirty="0" smtClean="0">
                <a:solidFill>
                  <a:schemeClr val="tx1"/>
                </a:solidFill>
              </a:rPr>
              <a:t> de </a:t>
            </a:r>
            <a:r>
              <a:rPr lang="en-US" sz="1800" b="0" dirty="0" err="1" smtClean="0">
                <a:solidFill>
                  <a:schemeClr val="tx1"/>
                </a:solidFill>
              </a:rPr>
              <a:t>afaceri</a:t>
            </a:r>
            <a:r>
              <a:rPr lang="en-US" sz="1800" b="0" dirty="0" smtClean="0">
                <a:solidFill>
                  <a:schemeClr val="tx1"/>
                </a:solidFill>
              </a:rPr>
              <a:t> şi </a:t>
            </a:r>
            <a:r>
              <a:rPr lang="en-US" sz="1800" b="0" dirty="0" err="1" smtClean="0">
                <a:solidFill>
                  <a:schemeClr val="tx1"/>
                </a:solidFill>
              </a:rPr>
              <a:t>încurajarea</a:t>
            </a:r>
            <a:r>
              <a:rPr lang="en-US" sz="1800" b="0" dirty="0" smtClean="0">
                <a:solidFill>
                  <a:schemeClr val="tx1"/>
                </a:solidFill>
              </a:rPr>
              <a:t> </a:t>
            </a:r>
            <a:r>
              <a:rPr lang="en-US" sz="1800" b="0" dirty="0" err="1" smtClean="0">
                <a:solidFill>
                  <a:schemeClr val="tx1"/>
                </a:solidFill>
              </a:rPr>
              <a:t>integrării</a:t>
            </a:r>
            <a:r>
              <a:rPr lang="en-US" sz="1800" b="0" dirty="0" smtClean="0">
                <a:solidFill>
                  <a:schemeClr val="tx1"/>
                </a:solidFill>
              </a:rPr>
              <a:t> </a:t>
            </a:r>
            <a:r>
              <a:rPr lang="en-US" sz="1800" b="0" dirty="0" err="1" smtClean="0">
                <a:solidFill>
                  <a:schemeClr val="tx1"/>
                </a:solidFill>
              </a:rPr>
              <a:t>acestora</a:t>
            </a:r>
            <a:r>
              <a:rPr lang="en-US" sz="1800" b="0" dirty="0" smtClean="0">
                <a:solidFill>
                  <a:schemeClr val="tx1"/>
                </a:solidFill>
              </a:rPr>
              <a:t> </a:t>
            </a:r>
            <a:r>
              <a:rPr lang="en-US" sz="1800" b="0" dirty="0" err="1" smtClean="0">
                <a:solidFill>
                  <a:schemeClr val="tx1"/>
                </a:solidFill>
              </a:rPr>
              <a:t>în</a:t>
            </a:r>
            <a:r>
              <a:rPr lang="en-US" sz="1800" b="0" dirty="0" smtClean="0">
                <a:solidFill>
                  <a:schemeClr val="tx1"/>
                </a:solidFill>
              </a:rPr>
              <a:t> </a:t>
            </a:r>
            <a:r>
              <a:rPr lang="en-US" sz="1800" b="0" dirty="0" err="1" smtClean="0">
                <a:solidFill>
                  <a:schemeClr val="tx1"/>
                </a:solidFill>
              </a:rPr>
              <a:t>lanţurile</a:t>
            </a:r>
            <a:r>
              <a:rPr lang="en-US" sz="1800" b="0" dirty="0" smtClean="0">
                <a:solidFill>
                  <a:schemeClr val="tx1"/>
                </a:solidFill>
              </a:rPr>
              <a:t> </a:t>
            </a:r>
            <a:r>
              <a:rPr lang="en-US" sz="1800" b="0" dirty="0" err="1" smtClean="0">
                <a:solidFill>
                  <a:schemeClr val="tx1"/>
                </a:solidFill>
              </a:rPr>
              <a:t>valorice</a:t>
            </a:r>
            <a:r>
              <a:rPr lang="en-US" sz="1800" b="0" dirty="0" smtClean="0">
                <a:solidFill>
                  <a:schemeClr val="tx1"/>
                </a:solidFill>
              </a:rPr>
              <a:t> </a:t>
            </a:r>
            <a:r>
              <a:rPr lang="en-US" sz="1800" b="0" dirty="0" err="1" smtClean="0">
                <a:solidFill>
                  <a:schemeClr val="tx1"/>
                </a:solidFill>
              </a:rPr>
              <a:t>inovative</a:t>
            </a:r>
            <a:r>
              <a:rPr lang="en-US" sz="1800" b="0" dirty="0" smtClean="0">
                <a:solidFill>
                  <a:schemeClr val="tx1"/>
                </a:solidFill>
              </a:rPr>
              <a:t> şi o </a:t>
            </a:r>
            <a:r>
              <a:rPr lang="en-US" sz="1800" b="0" dirty="0" err="1" smtClean="0">
                <a:solidFill>
                  <a:schemeClr val="tx1"/>
                </a:solidFill>
              </a:rPr>
              <a:t>mai</a:t>
            </a:r>
            <a:r>
              <a:rPr lang="en-US" sz="1800" b="0" dirty="0" smtClean="0">
                <a:solidFill>
                  <a:schemeClr val="tx1"/>
                </a:solidFill>
              </a:rPr>
              <a:t> </a:t>
            </a:r>
            <a:r>
              <a:rPr lang="en-US" sz="1800" b="0" dirty="0" err="1" smtClean="0">
                <a:solidFill>
                  <a:schemeClr val="tx1"/>
                </a:solidFill>
              </a:rPr>
              <a:t>bună</a:t>
            </a:r>
            <a:r>
              <a:rPr lang="en-US" sz="1800" b="0" dirty="0" smtClean="0">
                <a:solidFill>
                  <a:schemeClr val="tx1"/>
                </a:solidFill>
              </a:rPr>
              <a:t> </a:t>
            </a:r>
            <a:r>
              <a:rPr lang="en-US" sz="1800" b="0" dirty="0" err="1" smtClean="0">
                <a:solidFill>
                  <a:schemeClr val="tx1"/>
                </a:solidFill>
              </a:rPr>
              <a:t>ocupare</a:t>
            </a:r>
            <a:r>
              <a:rPr lang="en-US" sz="1800" b="0" dirty="0" smtClean="0">
                <a:solidFill>
                  <a:schemeClr val="tx1"/>
                </a:solidFill>
              </a:rPr>
              <a:t> a </a:t>
            </a:r>
            <a:r>
              <a:rPr lang="en-US" sz="1800" b="0" dirty="0" err="1" smtClean="0">
                <a:solidFill>
                  <a:schemeClr val="tx1"/>
                </a:solidFill>
              </a:rPr>
              <a:t>forţei</a:t>
            </a:r>
            <a:r>
              <a:rPr lang="en-US" sz="1800" b="0" dirty="0" smtClean="0">
                <a:solidFill>
                  <a:schemeClr val="tx1"/>
                </a:solidFill>
              </a:rPr>
              <a:t> de </a:t>
            </a:r>
            <a:r>
              <a:rPr lang="en-US" sz="1800" b="0" dirty="0" err="1" smtClean="0">
                <a:solidFill>
                  <a:schemeClr val="tx1"/>
                </a:solidFill>
              </a:rPr>
              <a:t>muncă</a:t>
            </a:r>
            <a:r>
              <a:rPr lang="en-US" sz="1800" b="0" dirty="0" smtClean="0">
                <a:solidFill>
                  <a:schemeClr val="tx1"/>
                </a:solidFill>
              </a:rPr>
              <a:t> </a:t>
            </a:r>
            <a:r>
              <a:rPr lang="en-US" sz="1800" b="0" dirty="0" err="1" smtClean="0">
                <a:solidFill>
                  <a:schemeClr val="tx1"/>
                </a:solidFill>
              </a:rPr>
              <a:t>în</a:t>
            </a:r>
            <a:r>
              <a:rPr lang="en-US" sz="1800" b="0" dirty="0" smtClean="0">
                <a:solidFill>
                  <a:schemeClr val="tx1"/>
                </a:solidFill>
              </a:rPr>
              <a:t> </a:t>
            </a:r>
            <a:r>
              <a:rPr lang="en-US" sz="1800" b="0" dirty="0" err="1" smtClean="0">
                <a:solidFill>
                  <a:schemeClr val="tx1"/>
                </a:solidFill>
              </a:rPr>
              <a:t>vederea</a:t>
            </a:r>
            <a:r>
              <a:rPr lang="en-US" sz="1800" b="0" dirty="0" smtClean="0">
                <a:solidFill>
                  <a:schemeClr val="tx1"/>
                </a:solidFill>
              </a:rPr>
              <a:t> </a:t>
            </a:r>
            <a:r>
              <a:rPr lang="en-US" sz="1800" b="0" dirty="0" err="1" smtClean="0">
                <a:solidFill>
                  <a:schemeClr val="tx1"/>
                </a:solidFill>
              </a:rPr>
              <a:t>implementării</a:t>
            </a:r>
            <a:r>
              <a:rPr lang="en-US" sz="1800" b="0" dirty="0" smtClean="0">
                <a:solidFill>
                  <a:schemeClr val="tx1"/>
                </a:solidFill>
              </a:rPr>
              <a:t> </a:t>
            </a:r>
            <a:r>
              <a:rPr lang="en-US" sz="1800" b="0" dirty="0" err="1" smtClean="0">
                <a:solidFill>
                  <a:schemeClr val="tx1"/>
                </a:solidFill>
              </a:rPr>
              <a:t>strategiilor</a:t>
            </a:r>
            <a:r>
              <a:rPr lang="en-US" sz="1800" b="0" dirty="0" smtClean="0">
                <a:solidFill>
                  <a:schemeClr val="tx1"/>
                </a:solidFill>
              </a:rPr>
              <a:t> de </a:t>
            </a:r>
            <a:r>
              <a:rPr lang="en-US" sz="1800" b="0" dirty="0" err="1" smtClean="0">
                <a:solidFill>
                  <a:schemeClr val="tx1"/>
                </a:solidFill>
              </a:rPr>
              <a:t>specializare</a:t>
            </a:r>
            <a:r>
              <a:rPr lang="en-US" sz="1800" b="0" dirty="0" smtClean="0">
                <a:solidFill>
                  <a:schemeClr val="tx1"/>
                </a:solidFill>
              </a:rPr>
              <a:t> </a:t>
            </a:r>
            <a:r>
              <a:rPr lang="en-US" sz="1800" b="0" dirty="0" err="1" smtClean="0">
                <a:solidFill>
                  <a:schemeClr val="tx1"/>
                </a:solidFill>
              </a:rPr>
              <a:t>inteligentă</a:t>
            </a:r>
            <a:r>
              <a:rPr lang="en-US" sz="1800" b="0" dirty="0" smtClean="0">
                <a:solidFill>
                  <a:schemeClr val="tx1"/>
                </a:solidFill>
              </a:rPr>
              <a:t>.</a:t>
            </a:r>
            <a:endParaRPr lang="en-US" sz="1800" dirty="0"/>
          </a:p>
        </p:txBody>
      </p:sp>
      <p:pic>
        <p:nvPicPr>
          <p:cNvPr id="9" name="Afbeelding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781800" y="0"/>
            <a:ext cx="2362200" cy="2004291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2400" b="1" dirty="0" smtClean="0">
                <a:solidFill>
                  <a:schemeClr val="tx2"/>
                </a:solidFill>
                <a:latin typeface="+mj-lt"/>
                <a:ea typeface="+mj-ea"/>
                <a:cs typeface="Calibri" panose="020F0502020204030204" pitchFamily="34" charset="0"/>
              </a:rPr>
              <a:t>C</a:t>
            </a:r>
            <a:r>
              <a:rPr lang="ro-RO" sz="2400" b="1" dirty="0" err="1" smtClean="0">
                <a:solidFill>
                  <a:schemeClr val="tx2"/>
                </a:solidFill>
                <a:latin typeface="+mj-lt"/>
                <a:ea typeface="+mj-ea"/>
                <a:cs typeface="Calibri" panose="020F0502020204030204" pitchFamily="34" charset="0"/>
              </a:rPr>
              <a:t>onsorţiul</a:t>
            </a:r>
            <a:r>
              <a:rPr lang="ro-RO" sz="2400" b="1" dirty="0" smtClean="0">
                <a:solidFill>
                  <a:schemeClr val="tx2"/>
                </a:solidFill>
                <a:latin typeface="+mj-lt"/>
                <a:ea typeface="+mj-ea"/>
                <a:cs typeface="Calibri" panose="020F0502020204030204" pitchFamily="34" charset="0"/>
              </a:rPr>
              <a:t> proiectului</a:t>
            </a:r>
            <a:endParaRPr lang="en-US" sz="2400" b="1" dirty="0"/>
          </a:p>
        </p:txBody>
      </p:sp>
      <p:sp>
        <p:nvSpPr>
          <p:cNvPr id="3" name="Substituent conținut 2"/>
          <p:cNvSpPr>
            <a:spLocks noGrp="1"/>
          </p:cNvSpPr>
          <p:nvPr>
            <p:ph idx="1"/>
          </p:nvPr>
        </p:nvSpPr>
        <p:spPr>
          <a:xfrm>
            <a:off x="457200" y="1143000"/>
            <a:ext cx="8382000" cy="5410200"/>
          </a:xfrm>
        </p:spPr>
        <p:txBody>
          <a:bodyPr/>
          <a:lstStyle/>
          <a:p>
            <a:pPr>
              <a:buNone/>
            </a:pPr>
            <a:r>
              <a:rPr lang="ro-RO" sz="1800" b="1" dirty="0" smtClean="0">
                <a:solidFill>
                  <a:schemeClr val="tx1"/>
                </a:solidFill>
                <a:cs typeface="Arial" pitchFamily="34" charset="0"/>
              </a:rPr>
              <a:t>8 Parteneri din 8 țări</a:t>
            </a:r>
            <a:r>
              <a:rPr lang="en-US" sz="1800" dirty="0" smtClean="0">
                <a:solidFill>
                  <a:schemeClr val="tx1"/>
                </a:solidFill>
                <a:cs typeface="Arial" pitchFamily="34" charset="0"/>
              </a:rPr>
              <a:t> situate </a:t>
            </a:r>
            <a:r>
              <a:rPr lang="ro-RO" sz="1800" dirty="0" smtClean="0">
                <a:solidFill>
                  <a:schemeClr val="tx1"/>
                </a:solidFill>
                <a:cs typeface="Arial" pitchFamily="34" charset="0"/>
              </a:rPr>
              <a:t>în aria eligibilă a Programului</a:t>
            </a:r>
            <a:r>
              <a:rPr lang="en-US" sz="1800" dirty="0" smtClean="0">
                <a:solidFill>
                  <a:schemeClr val="tx1"/>
                </a:solidFill>
                <a:cs typeface="Arial" pitchFamily="34" charset="0"/>
              </a:rPr>
              <a:t>:</a:t>
            </a:r>
            <a:endParaRPr lang="ro-RO" sz="1800" dirty="0" smtClean="0">
              <a:solidFill>
                <a:schemeClr val="tx1"/>
              </a:solidFill>
              <a:cs typeface="Arial" pitchFamily="34" charset="0"/>
            </a:endParaRPr>
          </a:p>
          <a:p>
            <a:pPr algn="just"/>
            <a:r>
              <a:rPr lang="ro-RO" sz="1800" b="0" dirty="0" smtClean="0">
                <a:solidFill>
                  <a:schemeClr val="tx1"/>
                </a:solidFill>
                <a:cs typeface="Arial" pitchFamily="34" charset="0"/>
              </a:rPr>
              <a:t>Agenția pentru Știință, Inovare și Tehnologie (MITA) din Vilnius</a:t>
            </a:r>
            <a:r>
              <a:rPr lang="en-US" sz="1800" b="0" dirty="0" smtClean="0">
                <a:solidFill>
                  <a:schemeClr val="tx1"/>
                </a:solidFill>
                <a:cs typeface="Arial" pitchFamily="34" charset="0"/>
              </a:rPr>
              <a:t>, </a:t>
            </a:r>
            <a:r>
              <a:rPr lang="ro-RO" sz="1800" b="0" dirty="0" smtClean="0">
                <a:solidFill>
                  <a:schemeClr val="tx1"/>
                </a:solidFill>
                <a:cs typeface="Arial" pitchFamily="34" charset="0"/>
              </a:rPr>
              <a:t>       </a:t>
            </a:r>
            <a:r>
              <a:rPr lang="en-US" sz="1800" dirty="0" smtClean="0">
                <a:solidFill>
                  <a:schemeClr val="tx1"/>
                </a:solidFill>
                <a:cs typeface="Arial" pitchFamily="34" charset="0"/>
              </a:rPr>
              <a:t>LITUANIA</a:t>
            </a:r>
            <a:r>
              <a:rPr lang="en-US" sz="1800" b="0" dirty="0" smtClean="0">
                <a:solidFill>
                  <a:schemeClr val="tx1"/>
                </a:solidFill>
                <a:cs typeface="Arial" pitchFamily="34" charset="0"/>
              </a:rPr>
              <a:t> –</a:t>
            </a:r>
            <a:r>
              <a:rPr lang="ro-RO" sz="1800" b="0" dirty="0" smtClean="0">
                <a:solidFill>
                  <a:schemeClr val="tx1"/>
                </a:solidFill>
                <a:cs typeface="Arial" pitchFamily="34" charset="0"/>
              </a:rPr>
              <a:t> Lider de proiect</a:t>
            </a:r>
            <a:r>
              <a:rPr lang="en-US" sz="1800" b="0" dirty="0" smtClean="0">
                <a:solidFill>
                  <a:schemeClr val="tx1"/>
                </a:solidFill>
                <a:cs typeface="Arial" pitchFamily="34" charset="0"/>
              </a:rPr>
              <a:t>;</a:t>
            </a:r>
            <a:endParaRPr lang="ro-RO" sz="1800" b="0" dirty="0" smtClean="0">
              <a:solidFill>
                <a:schemeClr val="tx1"/>
              </a:solidFill>
              <a:cs typeface="Arial" pitchFamily="34" charset="0"/>
            </a:endParaRPr>
          </a:p>
          <a:p>
            <a:pPr algn="just"/>
            <a:r>
              <a:rPr lang="ro-RO" sz="1800" b="0" dirty="0" smtClean="0">
                <a:solidFill>
                  <a:schemeClr val="tx1"/>
                </a:solidFill>
                <a:cs typeface="Arial" pitchFamily="34" charset="0"/>
              </a:rPr>
              <a:t>Alianța Provinciilor nordice din</a:t>
            </a:r>
            <a:r>
              <a:rPr lang="en-US" sz="1800" b="0" dirty="0" smtClean="0">
                <a:solidFill>
                  <a:schemeClr val="tx1"/>
                </a:solidFill>
                <a:cs typeface="Arial" pitchFamily="34" charset="0"/>
              </a:rPr>
              <a:t> </a:t>
            </a:r>
            <a:r>
              <a:rPr lang="ro-RO" sz="1800" b="0" dirty="0" smtClean="0">
                <a:solidFill>
                  <a:schemeClr val="tx1"/>
                </a:solidFill>
                <a:cs typeface="Arial" pitchFamily="34" charset="0"/>
              </a:rPr>
              <a:t> Olanda</a:t>
            </a:r>
            <a:r>
              <a:rPr lang="en-US" sz="1800" b="0" dirty="0" smtClean="0">
                <a:solidFill>
                  <a:schemeClr val="tx1"/>
                </a:solidFill>
                <a:cs typeface="Arial" pitchFamily="34" charset="0"/>
              </a:rPr>
              <a:t> </a:t>
            </a:r>
            <a:r>
              <a:rPr lang="ro-RO" sz="1800" b="0" dirty="0" smtClean="0">
                <a:solidFill>
                  <a:schemeClr val="tx1"/>
                </a:solidFill>
                <a:cs typeface="Arial" pitchFamily="34" charset="0"/>
              </a:rPr>
              <a:t>- Groningen, </a:t>
            </a:r>
            <a:r>
              <a:rPr lang="ro-RO" sz="1800" dirty="0" smtClean="0">
                <a:solidFill>
                  <a:schemeClr val="tx1"/>
                </a:solidFill>
                <a:cs typeface="Arial" pitchFamily="34" charset="0"/>
              </a:rPr>
              <a:t>OLANDA</a:t>
            </a:r>
            <a:r>
              <a:rPr lang="en-US" sz="1800" dirty="0" smtClean="0">
                <a:solidFill>
                  <a:schemeClr val="tx1"/>
                </a:solidFill>
                <a:cs typeface="Arial" pitchFamily="34" charset="0"/>
              </a:rPr>
              <a:t>;</a:t>
            </a:r>
            <a:endParaRPr lang="ro-RO" sz="1800" dirty="0" smtClean="0">
              <a:solidFill>
                <a:schemeClr val="tx1"/>
              </a:solidFill>
              <a:cs typeface="Arial" pitchFamily="34" charset="0"/>
            </a:endParaRPr>
          </a:p>
          <a:p>
            <a:pPr algn="just"/>
            <a:r>
              <a:rPr lang="ro-RO" sz="1800" b="0" dirty="0" smtClean="0">
                <a:solidFill>
                  <a:schemeClr val="tx1"/>
                </a:solidFill>
                <a:cs typeface="Arial" pitchFamily="34" charset="0"/>
              </a:rPr>
              <a:t>Municipalitatea din </a:t>
            </a:r>
            <a:r>
              <a:rPr lang="ro-RO" sz="1800" b="0" dirty="0" err="1" smtClean="0">
                <a:solidFill>
                  <a:schemeClr val="tx1"/>
                </a:solidFill>
                <a:cs typeface="Arial" pitchFamily="34" charset="0"/>
              </a:rPr>
              <a:t>Hudiksvall</a:t>
            </a:r>
            <a:r>
              <a:rPr lang="ro-RO" sz="1800" b="0" dirty="0" smtClean="0">
                <a:solidFill>
                  <a:schemeClr val="tx1"/>
                </a:solidFill>
                <a:cs typeface="Arial" pitchFamily="34" charset="0"/>
              </a:rPr>
              <a:t>, </a:t>
            </a:r>
            <a:r>
              <a:rPr lang="ro-RO" sz="1800" dirty="0" smtClean="0">
                <a:solidFill>
                  <a:schemeClr val="tx1"/>
                </a:solidFill>
                <a:cs typeface="Arial" pitchFamily="34" charset="0"/>
              </a:rPr>
              <a:t>SUEDIA</a:t>
            </a:r>
            <a:r>
              <a:rPr lang="en-US" sz="1800" dirty="0" smtClean="0">
                <a:solidFill>
                  <a:schemeClr val="tx1"/>
                </a:solidFill>
                <a:cs typeface="Arial" pitchFamily="34" charset="0"/>
              </a:rPr>
              <a:t>;</a:t>
            </a:r>
            <a:endParaRPr lang="ro-RO" sz="1800" dirty="0" smtClean="0">
              <a:solidFill>
                <a:schemeClr val="tx1"/>
              </a:solidFill>
              <a:cs typeface="Arial" pitchFamily="34" charset="0"/>
            </a:endParaRPr>
          </a:p>
          <a:p>
            <a:pPr algn="just"/>
            <a:r>
              <a:rPr lang="ro-RO" sz="1800" b="0" dirty="0" smtClean="0">
                <a:solidFill>
                  <a:schemeClr val="tx1"/>
                </a:solidFill>
                <a:cs typeface="Arial" pitchFamily="34" charset="0"/>
              </a:rPr>
              <a:t>Agenția pentru Dezvoltarea Întreprinderilor</a:t>
            </a:r>
            <a:r>
              <a:rPr lang="en-US" sz="1800" b="0" dirty="0" smtClean="0">
                <a:solidFill>
                  <a:schemeClr val="tx1"/>
                </a:solidFill>
                <a:cs typeface="Arial" pitchFamily="34" charset="0"/>
              </a:rPr>
              <a:t>, </a:t>
            </a:r>
            <a:r>
              <a:rPr lang="ro-RO" sz="1800" dirty="0" smtClean="0">
                <a:solidFill>
                  <a:schemeClr val="tx1"/>
                </a:solidFill>
                <a:cs typeface="Arial" pitchFamily="34" charset="0"/>
              </a:rPr>
              <a:t>POLONIA</a:t>
            </a:r>
            <a:r>
              <a:rPr lang="en-US" sz="1800" dirty="0" smtClean="0">
                <a:solidFill>
                  <a:schemeClr val="tx1"/>
                </a:solidFill>
                <a:cs typeface="Arial" pitchFamily="34" charset="0"/>
              </a:rPr>
              <a:t>;</a:t>
            </a:r>
          </a:p>
          <a:p>
            <a:pPr algn="just"/>
            <a:r>
              <a:rPr lang="en-US" sz="1800" b="0" dirty="0" err="1" smtClean="0">
                <a:solidFill>
                  <a:schemeClr val="tx1"/>
                </a:solidFill>
                <a:cs typeface="Arial" pitchFamily="34" charset="0"/>
              </a:rPr>
              <a:t>Agen</a:t>
            </a:r>
            <a:r>
              <a:rPr lang="ro-RO" sz="1800" b="0" dirty="0" err="1" smtClean="0">
                <a:solidFill>
                  <a:schemeClr val="tx1"/>
                </a:solidFill>
                <a:cs typeface="Arial" pitchFamily="34" charset="0"/>
              </a:rPr>
              <a:t>ția</a:t>
            </a:r>
            <a:r>
              <a:rPr lang="ro-RO" sz="1800" b="0" dirty="0" smtClean="0">
                <a:solidFill>
                  <a:schemeClr val="tx1"/>
                </a:solidFill>
                <a:cs typeface="Arial" pitchFamily="34" charset="0"/>
              </a:rPr>
              <a:t> pentru Dezvoltare Regională Sud Muntenia, </a:t>
            </a:r>
            <a:r>
              <a:rPr lang="ro-RO" sz="1800" dirty="0" smtClean="0">
                <a:solidFill>
                  <a:schemeClr val="tx1"/>
                </a:solidFill>
                <a:cs typeface="Arial" pitchFamily="34" charset="0"/>
              </a:rPr>
              <a:t>ROMÂNIA</a:t>
            </a:r>
            <a:r>
              <a:rPr lang="en-US" sz="1800" b="0" dirty="0" smtClean="0">
                <a:solidFill>
                  <a:schemeClr val="tx1"/>
                </a:solidFill>
                <a:cs typeface="Arial" pitchFamily="34" charset="0"/>
              </a:rPr>
              <a:t>;</a:t>
            </a:r>
          </a:p>
          <a:p>
            <a:pPr algn="just"/>
            <a:r>
              <a:rPr lang="en-US" sz="1800" b="0" dirty="0" err="1" smtClean="0">
                <a:solidFill>
                  <a:schemeClr val="tx1"/>
                </a:solidFill>
                <a:cs typeface="Arial" pitchFamily="34" charset="0"/>
              </a:rPr>
              <a:t>Universitatea</a:t>
            </a:r>
            <a:r>
              <a:rPr lang="en-US" sz="1800" b="0" dirty="0" smtClean="0">
                <a:solidFill>
                  <a:schemeClr val="tx1"/>
                </a:solidFill>
                <a:cs typeface="Arial" pitchFamily="34" charset="0"/>
              </a:rPr>
              <a:t> </a:t>
            </a:r>
            <a:r>
              <a:rPr lang="en-US" sz="1800" b="0" dirty="0" err="1" smtClean="0">
                <a:solidFill>
                  <a:schemeClr val="tx1"/>
                </a:solidFill>
                <a:cs typeface="Arial" pitchFamily="34" charset="0"/>
              </a:rPr>
              <a:t>Castilla</a:t>
            </a:r>
            <a:r>
              <a:rPr lang="en-US" sz="1800" b="0" dirty="0" smtClean="0">
                <a:solidFill>
                  <a:schemeClr val="tx1"/>
                </a:solidFill>
                <a:cs typeface="Arial" pitchFamily="34" charset="0"/>
              </a:rPr>
              <a:t>-La Mancha, </a:t>
            </a:r>
            <a:r>
              <a:rPr lang="en-US" sz="1800" dirty="0" smtClean="0">
                <a:solidFill>
                  <a:schemeClr val="tx1"/>
                </a:solidFill>
                <a:cs typeface="Arial" pitchFamily="34" charset="0"/>
              </a:rPr>
              <a:t>SPANIA;</a:t>
            </a:r>
          </a:p>
          <a:p>
            <a:pPr algn="just"/>
            <a:r>
              <a:rPr lang="en-US" sz="1800" b="0" dirty="0" err="1" smtClean="0">
                <a:solidFill>
                  <a:schemeClr val="tx1"/>
                </a:solidFill>
                <a:cs typeface="Arial" pitchFamily="34" charset="0"/>
              </a:rPr>
              <a:t>Agen</a:t>
            </a:r>
            <a:r>
              <a:rPr lang="ro-RO" sz="1800" b="0" dirty="0" err="1" smtClean="0">
                <a:solidFill>
                  <a:schemeClr val="tx1"/>
                </a:solidFill>
                <a:cs typeface="Arial" pitchFamily="34" charset="0"/>
              </a:rPr>
              <a:t>ția</a:t>
            </a:r>
            <a:r>
              <a:rPr lang="ro-RO" sz="1800" b="0" dirty="0" smtClean="0">
                <a:solidFill>
                  <a:schemeClr val="tx1"/>
                </a:solidFill>
                <a:cs typeface="Arial" pitchFamily="34" charset="0"/>
              </a:rPr>
              <a:t> pentru Inovare și Energie, </a:t>
            </a:r>
            <a:r>
              <a:rPr lang="ro-RO" sz="1800" dirty="0" smtClean="0">
                <a:solidFill>
                  <a:schemeClr val="tx1"/>
                </a:solidFill>
                <a:cs typeface="Arial" pitchFamily="34" charset="0"/>
              </a:rPr>
              <a:t>SLOVACIA</a:t>
            </a:r>
            <a:r>
              <a:rPr lang="en-US" sz="1800" dirty="0" smtClean="0">
                <a:solidFill>
                  <a:schemeClr val="tx1"/>
                </a:solidFill>
                <a:cs typeface="Arial" pitchFamily="34" charset="0"/>
              </a:rPr>
              <a:t>;</a:t>
            </a:r>
            <a:endParaRPr lang="ro-RO" sz="1800" dirty="0" smtClean="0">
              <a:solidFill>
                <a:schemeClr val="tx1"/>
              </a:solidFill>
              <a:cs typeface="Arial" pitchFamily="34" charset="0"/>
            </a:endParaRPr>
          </a:p>
          <a:p>
            <a:pPr algn="just"/>
            <a:r>
              <a:rPr lang="ro-RO" sz="1800" b="0" dirty="0" smtClean="0">
                <a:solidFill>
                  <a:schemeClr val="tx1"/>
                </a:solidFill>
                <a:cs typeface="Arial" pitchFamily="34" charset="0"/>
              </a:rPr>
              <a:t>Centru pentru Cercetare și Tehnologie din </a:t>
            </a:r>
            <a:r>
              <a:rPr lang="ro-RO" sz="1800" b="0" dirty="0" err="1" smtClean="0">
                <a:solidFill>
                  <a:schemeClr val="tx1"/>
                </a:solidFill>
                <a:cs typeface="Arial" pitchFamily="34" charset="0"/>
              </a:rPr>
              <a:t>Hellas</a:t>
            </a:r>
            <a:r>
              <a:rPr lang="ro-RO" sz="1800" b="0" dirty="0" smtClean="0">
                <a:solidFill>
                  <a:schemeClr val="tx1"/>
                </a:solidFill>
                <a:cs typeface="Arial" pitchFamily="34" charset="0"/>
              </a:rPr>
              <a:t>, </a:t>
            </a:r>
            <a:r>
              <a:rPr lang="ro-RO" sz="1800" dirty="0" smtClean="0">
                <a:solidFill>
                  <a:schemeClr val="tx1"/>
                </a:solidFill>
                <a:cs typeface="Arial" pitchFamily="34" charset="0"/>
              </a:rPr>
              <a:t>GRECIA</a:t>
            </a:r>
            <a:r>
              <a:rPr lang="en-US" sz="1800" dirty="0" smtClean="0">
                <a:solidFill>
                  <a:schemeClr val="tx1"/>
                </a:solidFill>
                <a:cs typeface="Arial" pitchFamily="34" charset="0"/>
              </a:rPr>
              <a:t>.</a:t>
            </a:r>
            <a:endParaRPr lang="ro-RO" sz="1800" dirty="0" smtClean="0">
              <a:solidFill>
                <a:schemeClr val="tx1"/>
              </a:solidFill>
              <a:cs typeface="Arial" pitchFamily="34" charset="0"/>
            </a:endParaRPr>
          </a:p>
          <a:p>
            <a:pPr>
              <a:buNone/>
            </a:pPr>
            <a:endParaRPr lang="en-US" dirty="0"/>
          </a:p>
        </p:txBody>
      </p:sp>
      <p:pic>
        <p:nvPicPr>
          <p:cNvPr id="4" name="Afbeelding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81158" y="0"/>
            <a:ext cx="1962842" cy="980728"/>
          </a:xfrm>
          <a:prstGeom prst="rect">
            <a:avLst/>
          </a:prstGeom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43000" y="4419600"/>
            <a:ext cx="674370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Slide Master">
  <a:themeElements>
    <a:clrScheme name="Slide Master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Slide Master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Slide Master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 Master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 Master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 Master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 Master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 Master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 Master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 Master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 Master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 Master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 Master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 Master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Slide Master</Template>
  <TotalTime>5760</TotalTime>
  <Words>2911</Words>
  <Application>Microsoft Office PowerPoint</Application>
  <PresentationFormat>On-screen Show (4:3)</PresentationFormat>
  <Paragraphs>338</Paragraphs>
  <Slides>37</Slides>
  <Notes>6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37</vt:i4>
      </vt:variant>
    </vt:vector>
  </HeadingPairs>
  <TitlesOfParts>
    <vt:vector size="38" baseType="lpstr">
      <vt:lpstr>Slide Master</vt:lpstr>
      <vt:lpstr>INFORMARE PRIVIND PROIECTELE IMPLEMENTATE DE ADR SUD MUNTENIA</vt:lpstr>
      <vt:lpstr>Slide 2</vt:lpstr>
      <vt:lpstr>1. Proiectul UpGradeSME – Interreg Europe</vt:lpstr>
      <vt:lpstr>Consorţiul proiectului</vt:lpstr>
      <vt:lpstr>Activităţile proiectului</vt:lpstr>
      <vt:lpstr>Activităţile implementate în perioada  Ianuarie – Noiembrie 2017</vt:lpstr>
      <vt:lpstr>               Activităţile implementate în perioada  Ianuarie – Noiembrie 2017</vt:lpstr>
      <vt:lpstr>                 2. Proiectul ClusterFY  – Interreg Europe </vt:lpstr>
      <vt:lpstr>Consorţiul proiectului</vt:lpstr>
      <vt:lpstr>Activităţile proiectului</vt:lpstr>
      <vt:lpstr>  </vt:lpstr>
      <vt:lpstr>  </vt:lpstr>
      <vt:lpstr>3. Proiectul Social Green – Interreg EUROPE  </vt:lpstr>
      <vt:lpstr>Consorţiul proiectului</vt:lpstr>
      <vt:lpstr>Activităţile proiectului</vt:lpstr>
      <vt:lpstr>  Activităţile implementate în perioada  Ianuarie – Noiembrie 2017  </vt:lpstr>
      <vt:lpstr>Slide 17</vt:lpstr>
      <vt:lpstr> 4. Proiectul SENSES  – Programul Transnațional Dunărea  </vt:lpstr>
      <vt:lpstr>Consorţiul proiectului</vt:lpstr>
      <vt:lpstr>Consorţiul proiectului</vt:lpstr>
      <vt:lpstr>Activităţile proiectului SENSES</vt:lpstr>
      <vt:lpstr> Activităţile desfășurate în cadrul proiectului SENSES</vt:lpstr>
      <vt:lpstr>Activităţile implementate de ADRSM în perioada Ianuarie - Noiembrie 2017</vt:lpstr>
      <vt:lpstr>Slide 24</vt:lpstr>
      <vt:lpstr>              5. Proiectul INMA – Agenți pentru Managementul Inovării în cadrul IMM-urilor</vt:lpstr>
      <vt:lpstr>Consorţiul proiectului</vt:lpstr>
      <vt:lpstr>Activităţile proiectului</vt:lpstr>
      <vt:lpstr>  6. Proiectul PROSME – Program COSME     </vt:lpstr>
      <vt:lpstr>Consorţiul proiectului</vt:lpstr>
      <vt:lpstr> Activităţile consorţiului </vt:lpstr>
      <vt:lpstr>Activităţile proiectului       Ianuarie – Noiembrie 2017</vt:lpstr>
      <vt:lpstr>  Activităţile implementate în perioada  Ianuarie – Noiembrie 2017  </vt:lpstr>
      <vt:lpstr>7. Proiectul PROSME INN – HORIZON 2020  </vt:lpstr>
      <vt:lpstr>Slide 34</vt:lpstr>
      <vt:lpstr>Consorţiul proiectului</vt:lpstr>
      <vt:lpstr>Activităţi implementate în perioada Ianuarie – Noiembrie 2017</vt:lpstr>
      <vt:lpstr>Slide 37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Dana Traian</dc:creator>
  <cp:lastModifiedBy>Gilda Niculescu</cp:lastModifiedBy>
  <cp:revision>730</cp:revision>
  <cp:lastPrinted>2017-03-21T08:00:40Z</cp:lastPrinted>
  <dcterms:created xsi:type="dcterms:W3CDTF">1601-01-01T00:00:00Z</dcterms:created>
  <dcterms:modified xsi:type="dcterms:W3CDTF">2017-12-05T06:58:02Z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