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322" r:id="rId2"/>
    <p:sldId id="318" r:id="rId3"/>
    <p:sldId id="319" r:id="rId4"/>
    <p:sldId id="324" r:id="rId5"/>
    <p:sldId id="325" r:id="rId6"/>
    <p:sldId id="326" r:id="rId7"/>
    <p:sldId id="329" r:id="rId8"/>
    <p:sldId id="327" r:id="rId9"/>
    <p:sldId id="328" r:id="rId10"/>
    <p:sldId id="330" r:id="rId11"/>
    <p:sldId id="331" r:id="rId12"/>
    <p:sldId id="332" r:id="rId13"/>
    <p:sldId id="333" r:id="rId14"/>
    <p:sldId id="334" r:id="rId15"/>
  </p:sldIdLst>
  <p:sldSz cx="9144000" cy="6858000" type="screen4x3"/>
  <p:notesSz cx="6858000" cy="9144000"/>
  <p:defaultTextStyle>
    <a:defPPr>
      <a:defRPr lang="ro-RO"/>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553" autoAdjust="0"/>
  </p:normalViewPr>
  <p:slideViewPr>
    <p:cSldViewPr>
      <p:cViewPr>
        <p:scale>
          <a:sx n="66" d="100"/>
          <a:sy n="66" d="100"/>
        </p:scale>
        <p:origin x="-1436"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ro-RO"/>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ro-RO"/>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o-RO" noProof="0" smtClean="0"/>
              <a:t>Click to edit Master text styles</a:t>
            </a:r>
          </a:p>
          <a:p>
            <a:pPr lvl="1"/>
            <a:r>
              <a:rPr lang="ro-RO" noProof="0" smtClean="0"/>
              <a:t>Second level</a:t>
            </a:r>
          </a:p>
          <a:p>
            <a:pPr lvl="2"/>
            <a:r>
              <a:rPr lang="ro-RO" noProof="0" smtClean="0"/>
              <a:t>Third level</a:t>
            </a:r>
          </a:p>
          <a:p>
            <a:pPr lvl="3"/>
            <a:r>
              <a:rPr lang="ro-RO" noProof="0" smtClean="0"/>
              <a:t>Fourth level</a:t>
            </a:r>
          </a:p>
          <a:p>
            <a:pPr lvl="4"/>
            <a:r>
              <a:rPr lang="ro-RO"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ro-RO"/>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20C0811-D48E-4BCB-9E90-F5480DFF50FE}" type="slidenum">
              <a:rPr lang="ro-RO"/>
              <a:pPr>
                <a:defRPr/>
              </a:pPr>
              <a:t>‹#›</a:t>
            </a:fld>
            <a:endParaRPr lang="ro-R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pPr>
              <a:defRPr/>
            </a:pPr>
            <a:fld id="{820C0811-D48E-4BCB-9E90-F5480DFF50FE}" type="slidenum">
              <a:rPr lang="ro-RO" smtClean="0"/>
              <a:pPr>
                <a:defRPr/>
              </a:pPr>
              <a:t>2</a:t>
            </a:fld>
            <a:endParaRPr lang="ro-R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pPr>
              <a:defRPr/>
            </a:pPr>
            <a:fld id="{820C0811-D48E-4BCB-9E90-F5480DFF50FE}" type="slidenum">
              <a:rPr lang="ro-RO" smtClean="0"/>
              <a:pPr>
                <a:defRPr/>
              </a:pPr>
              <a:t>12</a:t>
            </a:fld>
            <a:endParaRPr lang="ro-R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pPr>
              <a:defRPr/>
            </a:pPr>
            <a:fld id="{820C0811-D48E-4BCB-9E90-F5480DFF50FE}" type="slidenum">
              <a:rPr lang="ro-RO" smtClean="0"/>
              <a:pPr>
                <a:defRPr/>
              </a:pPr>
              <a:t>13</a:t>
            </a:fld>
            <a:endParaRPr lang="ro-R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3C67F3-919D-44FA-84A3-6AE5737DB53F}" type="slidenum">
              <a:rPr lang="ro-RO" smtClean="0"/>
              <a:pPr/>
              <a:t>14</a:t>
            </a:fld>
            <a:endParaRPr lang="ro-RO"/>
          </a:p>
        </p:txBody>
      </p:sp>
      <p:sp>
        <p:nvSpPr>
          <p:cNvPr id="5" name="Date Placeholder 4"/>
          <p:cNvSpPr>
            <a:spLocks noGrp="1"/>
          </p:cNvSpPr>
          <p:nvPr>
            <p:ph type="dt" idx="11"/>
          </p:nvPr>
        </p:nvSpPr>
        <p:spPr/>
        <p:txBody>
          <a:bodyPr/>
          <a:lstStyle/>
          <a:p>
            <a:endParaRPr lang="ro-R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r>
              <a:rPr lang="vi-VN" sz="1200" b="0" i="0" kern="1200" dirty="0" smtClean="0">
                <a:solidFill>
                  <a:schemeClr val="tx1"/>
                </a:solidFill>
                <a:latin typeface="Times New Roman" pitchFamily="18" charset="0"/>
                <a:ea typeface="+mn-ea"/>
                <a:cs typeface="+mn-cs"/>
              </a:rPr>
              <a:t>Proiectul </a:t>
            </a:r>
            <a:r>
              <a:rPr lang="vi-VN" sz="1200" b="1" i="0" kern="1200" dirty="0" smtClean="0">
                <a:solidFill>
                  <a:schemeClr val="tx1"/>
                </a:solidFill>
                <a:latin typeface="Times New Roman" pitchFamily="18" charset="0"/>
                <a:ea typeface="+mn-ea"/>
                <a:cs typeface="+mn-cs"/>
              </a:rPr>
              <a:t>NEW START</a:t>
            </a:r>
            <a:r>
              <a:rPr lang="vi-VN" sz="1200" b="0" i="0" kern="1200" dirty="0" smtClean="0">
                <a:solidFill>
                  <a:schemeClr val="tx1"/>
                </a:solidFill>
                <a:latin typeface="Times New Roman" pitchFamily="18" charset="0"/>
                <a:ea typeface="+mn-ea"/>
                <a:cs typeface="+mn-cs"/>
              </a:rPr>
              <a:t> cuprinde un parteneriat de șapte instituții relevante din șapte țări europene care ajută şi furnizează sprijin de specialitate femeilor victime ale violenței și schiţează o metodologie comună și materiale transnaționale pentru a fi utilizate de către instructori și mentori.</a:t>
            </a:r>
            <a:endParaRPr lang="ro-RO" dirty="0"/>
          </a:p>
        </p:txBody>
      </p:sp>
      <p:sp>
        <p:nvSpPr>
          <p:cNvPr id="4" name="Substituent număr diapozitiv 3"/>
          <p:cNvSpPr>
            <a:spLocks noGrp="1"/>
          </p:cNvSpPr>
          <p:nvPr>
            <p:ph type="sldNum" sz="quarter" idx="10"/>
          </p:nvPr>
        </p:nvSpPr>
        <p:spPr/>
        <p:txBody>
          <a:bodyPr/>
          <a:lstStyle/>
          <a:p>
            <a:pPr>
              <a:defRPr/>
            </a:pPr>
            <a:fld id="{820C0811-D48E-4BCB-9E90-F5480DFF50FE}" type="slidenum">
              <a:rPr lang="ro-RO" smtClean="0"/>
              <a:pPr>
                <a:defRPr/>
              </a:pPr>
              <a:t>3</a:t>
            </a:fld>
            <a:endParaRPr lang="ro-R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r>
              <a:rPr lang="vi-VN" sz="1200" dirty="0" smtClean="0"/>
              <a:t>În acest sens, prin intermediul acestui proiect, se vor organiza sesiuni de coaching şi mentorat pentru femeile victime ale violenţei domestice. Implementarea concretă a activităţilor proiectului se referă la elaborarea materialelor de instruire, sporirea competenţelor trainerilor şi mentorilor şi elaborarea unui Ghid Transnaţional de Coaching şi Mentorat.</a:t>
            </a:r>
            <a:br>
              <a:rPr lang="vi-VN" sz="1200" dirty="0" smtClean="0"/>
            </a:br>
            <a:r>
              <a:rPr lang="vi-VN" sz="1200" dirty="0" smtClean="0"/>
              <a:t>Proiectul se va axa pe implementarea a două metodologii inovatoare, care să vină în sprijinul femeilor victime ale violenţei domestice. Pe de o parte, se vor organiza sesiuni de coaching cu scopul de a creşte stima şi încrederea în sine a femeilor victime ale violenţei domestice. Pe de altă parte, se vor organiza sesiuni de mentorat, în domeniul antreprenoriatului, astfel încât femeile să devină independente, să le sporească competenţele manageriale şi eventual, să le sprijine să se reintegreze pe piaţa forţei de muncă şi chiar să desfăşoare activităţi de antreprenoriat. Lucrul în baza cooperării transnaţionale va permite partenerilor din proiect să implementeze modele comune, precum şi să realizeze schimburi de bune practici şi de cunoştinţe, astfel încât să se depăşească această problemă existentă la nivel european.</a:t>
            </a:r>
            <a:endParaRPr lang="ro-RO" dirty="0"/>
          </a:p>
        </p:txBody>
      </p:sp>
      <p:sp>
        <p:nvSpPr>
          <p:cNvPr id="4" name="Substituent număr diapozitiv 3"/>
          <p:cNvSpPr>
            <a:spLocks noGrp="1"/>
          </p:cNvSpPr>
          <p:nvPr>
            <p:ph type="sldNum" sz="quarter" idx="10"/>
          </p:nvPr>
        </p:nvSpPr>
        <p:spPr/>
        <p:txBody>
          <a:bodyPr/>
          <a:lstStyle/>
          <a:p>
            <a:pPr>
              <a:defRPr/>
            </a:pPr>
            <a:fld id="{820C0811-D48E-4BCB-9E90-F5480DFF50FE}" type="slidenum">
              <a:rPr lang="ro-RO" smtClean="0"/>
              <a:pPr>
                <a:defRPr/>
              </a:pPr>
              <a:t>4</a:t>
            </a:fld>
            <a:endParaRPr lang="ro-R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pPr>
              <a:defRPr/>
            </a:pPr>
            <a:fld id="{820C0811-D48E-4BCB-9E90-F5480DFF50FE}" type="slidenum">
              <a:rPr lang="ro-RO" smtClean="0"/>
              <a:pPr>
                <a:defRPr/>
              </a:pPr>
              <a:t>6</a:t>
            </a:fld>
            <a:endParaRPr lang="ro-R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pPr>
              <a:defRPr/>
            </a:pPr>
            <a:fld id="{820C0811-D48E-4BCB-9E90-F5480DFF50FE}" type="slidenum">
              <a:rPr lang="ro-RO" smtClean="0"/>
              <a:pPr>
                <a:defRPr/>
              </a:pPr>
              <a:t>7</a:t>
            </a:fld>
            <a:endParaRPr lang="ro-R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pPr>
              <a:defRPr/>
            </a:pPr>
            <a:fld id="{820C0811-D48E-4BCB-9E90-F5480DFF50FE}" type="slidenum">
              <a:rPr lang="ro-RO" smtClean="0"/>
              <a:pPr>
                <a:defRPr/>
              </a:pPr>
              <a:t>8</a:t>
            </a:fld>
            <a:endParaRPr lang="ro-R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pPr>
              <a:defRPr/>
            </a:pPr>
            <a:fld id="{820C0811-D48E-4BCB-9E90-F5480DFF50FE}" type="slidenum">
              <a:rPr lang="ro-RO" smtClean="0"/>
              <a:pPr>
                <a:defRPr/>
              </a:pPr>
              <a:t>9</a:t>
            </a:fld>
            <a:endParaRPr lang="ro-R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pPr>
              <a:defRPr/>
            </a:pPr>
            <a:fld id="{820C0811-D48E-4BCB-9E90-F5480DFF50FE}" type="slidenum">
              <a:rPr lang="ro-RO" smtClean="0"/>
              <a:pPr>
                <a:defRPr/>
              </a:pPr>
              <a:t>10</a:t>
            </a:fld>
            <a:endParaRPr lang="ro-R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pPr>
              <a:defRPr/>
            </a:pPr>
            <a:fld id="{820C0811-D48E-4BCB-9E90-F5480DFF50FE}" type="slidenum">
              <a:rPr lang="ro-RO" smtClean="0"/>
              <a:pPr>
                <a:defRPr/>
              </a:pPr>
              <a:t>11</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smtClean="0"/>
              <a:t>Faceți clic pentru a edita stilul de titlu Coordonator</a:t>
            </a:r>
            <a:endParaRPr lang="ro-RO"/>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Faceți clic pentru editarea stilului de subtitlu al coordonatorului</a:t>
            </a:r>
            <a:endParaRPr lang="ro-RO"/>
          </a:p>
        </p:txBody>
      </p:sp>
      <p:sp>
        <p:nvSpPr>
          <p:cNvPr id="4" name="Substituent dată 3"/>
          <p:cNvSpPr>
            <a:spLocks noGrp="1"/>
          </p:cNvSpPr>
          <p:nvPr>
            <p:ph type="dt" sz="half" idx="10"/>
          </p:nvPr>
        </p:nvSpPr>
        <p:spPr/>
        <p:txBody>
          <a:bodyPr/>
          <a:lstStyle/>
          <a:p>
            <a:pPr>
              <a:defRPr/>
            </a:pPr>
            <a:endParaRPr lang="ro-RO"/>
          </a:p>
        </p:txBody>
      </p:sp>
      <p:sp>
        <p:nvSpPr>
          <p:cNvPr id="5" name="Substituent subsol 4"/>
          <p:cNvSpPr>
            <a:spLocks noGrp="1"/>
          </p:cNvSpPr>
          <p:nvPr>
            <p:ph type="ftr" sz="quarter" idx="11"/>
          </p:nvPr>
        </p:nvSpPr>
        <p:spPr/>
        <p:txBody>
          <a:bodyPr/>
          <a:lstStyle/>
          <a:p>
            <a:pPr>
              <a:defRPr/>
            </a:pPr>
            <a:endParaRPr lang="ro-RO"/>
          </a:p>
        </p:txBody>
      </p:sp>
      <p:sp>
        <p:nvSpPr>
          <p:cNvPr id="6" name="Substituent număr diapozitiv 5"/>
          <p:cNvSpPr>
            <a:spLocks noGrp="1"/>
          </p:cNvSpPr>
          <p:nvPr>
            <p:ph type="sldNum" sz="quarter" idx="12"/>
          </p:nvPr>
        </p:nvSpPr>
        <p:spPr/>
        <p:txBody>
          <a:bodyPr/>
          <a:lstStyle/>
          <a:p>
            <a:pPr>
              <a:defRPr/>
            </a:pPr>
            <a:fld id="{B00B1FF5-912B-4C18-8770-86BD123CD37E}" type="slidenum">
              <a:rPr lang="ro-RO" smtClean="0"/>
              <a:pPr>
                <a:defRPr/>
              </a:pPr>
              <a:t>‹#›</a:t>
            </a:fld>
            <a:endParaRPr lang="ro-RO"/>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text vertical 2"/>
          <p:cNvSpPr>
            <a:spLocks noGrp="1"/>
          </p:cNvSpPr>
          <p:nvPr>
            <p:ph type="body" orient="vert" idx="1"/>
          </p:nvPr>
        </p:nvSpPr>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pPr>
              <a:defRPr/>
            </a:pPr>
            <a:endParaRPr lang="ro-RO"/>
          </a:p>
        </p:txBody>
      </p:sp>
      <p:sp>
        <p:nvSpPr>
          <p:cNvPr id="5" name="Substituent subsol 4"/>
          <p:cNvSpPr>
            <a:spLocks noGrp="1"/>
          </p:cNvSpPr>
          <p:nvPr>
            <p:ph type="ftr" sz="quarter" idx="11"/>
          </p:nvPr>
        </p:nvSpPr>
        <p:spPr/>
        <p:txBody>
          <a:bodyPr/>
          <a:lstStyle/>
          <a:p>
            <a:pPr>
              <a:defRPr/>
            </a:pPr>
            <a:endParaRPr lang="ro-RO"/>
          </a:p>
        </p:txBody>
      </p:sp>
      <p:sp>
        <p:nvSpPr>
          <p:cNvPr id="6" name="Substituent număr diapozitiv 5"/>
          <p:cNvSpPr>
            <a:spLocks noGrp="1"/>
          </p:cNvSpPr>
          <p:nvPr>
            <p:ph type="sldNum" sz="quarter" idx="12"/>
          </p:nvPr>
        </p:nvSpPr>
        <p:spPr/>
        <p:txBody>
          <a:bodyPr/>
          <a:lstStyle/>
          <a:p>
            <a:pPr>
              <a:defRPr/>
            </a:pPr>
            <a:fld id="{93F45E14-C00B-4921-9876-06659F6FF681}" type="slidenum">
              <a:rPr lang="ro-RO" smtClean="0"/>
              <a:pPr>
                <a:defRPr/>
              </a:pPr>
              <a:t>‹#›</a:t>
            </a:fld>
            <a:endParaRPr lang="ro-RO"/>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smtClean="0"/>
              <a:t>Faceți clic pentru a edita stilul de titlu Coordonator</a:t>
            </a:r>
            <a:endParaRPr lang="ro-RO"/>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pPr>
              <a:defRPr/>
            </a:pPr>
            <a:endParaRPr lang="ro-RO"/>
          </a:p>
        </p:txBody>
      </p:sp>
      <p:sp>
        <p:nvSpPr>
          <p:cNvPr id="5" name="Substituent subsol 4"/>
          <p:cNvSpPr>
            <a:spLocks noGrp="1"/>
          </p:cNvSpPr>
          <p:nvPr>
            <p:ph type="ftr" sz="quarter" idx="11"/>
          </p:nvPr>
        </p:nvSpPr>
        <p:spPr/>
        <p:txBody>
          <a:bodyPr/>
          <a:lstStyle/>
          <a:p>
            <a:pPr>
              <a:defRPr/>
            </a:pPr>
            <a:endParaRPr lang="ro-RO"/>
          </a:p>
        </p:txBody>
      </p:sp>
      <p:sp>
        <p:nvSpPr>
          <p:cNvPr id="6" name="Substituent număr diapozitiv 5"/>
          <p:cNvSpPr>
            <a:spLocks noGrp="1"/>
          </p:cNvSpPr>
          <p:nvPr>
            <p:ph type="sldNum" sz="quarter" idx="12"/>
          </p:nvPr>
        </p:nvSpPr>
        <p:spPr/>
        <p:txBody>
          <a:bodyPr/>
          <a:lstStyle/>
          <a:p>
            <a:pPr>
              <a:defRPr/>
            </a:pPr>
            <a:fld id="{32C64A2E-A002-40DE-93F4-A7449BA10AF2}" type="slidenum">
              <a:rPr lang="ro-RO" smtClean="0"/>
              <a:pPr>
                <a:defRPr/>
              </a:pPr>
              <a:t>‹#›</a:t>
            </a:fld>
            <a:endParaRPr lang="ro-RO"/>
          </a:p>
        </p:txBody>
      </p:sp>
    </p:spTree>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1FCE0-1529-4557-9439-1F283A4C3E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conținut 2"/>
          <p:cNvSpPr>
            <a:spLocks noGrp="1"/>
          </p:cNvSpPr>
          <p:nvPr>
            <p:ph idx="1"/>
          </p:nvPr>
        </p:nvSpPr>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pPr>
              <a:defRPr/>
            </a:pPr>
            <a:endParaRPr lang="ro-RO"/>
          </a:p>
        </p:txBody>
      </p:sp>
      <p:sp>
        <p:nvSpPr>
          <p:cNvPr id="5" name="Substituent subsol 4"/>
          <p:cNvSpPr>
            <a:spLocks noGrp="1"/>
          </p:cNvSpPr>
          <p:nvPr>
            <p:ph type="ftr" sz="quarter" idx="11"/>
          </p:nvPr>
        </p:nvSpPr>
        <p:spPr/>
        <p:txBody>
          <a:bodyPr/>
          <a:lstStyle/>
          <a:p>
            <a:pPr>
              <a:defRPr/>
            </a:pPr>
            <a:endParaRPr lang="ro-RO"/>
          </a:p>
        </p:txBody>
      </p:sp>
      <p:sp>
        <p:nvSpPr>
          <p:cNvPr id="6" name="Substituent număr diapozitiv 5"/>
          <p:cNvSpPr>
            <a:spLocks noGrp="1"/>
          </p:cNvSpPr>
          <p:nvPr>
            <p:ph type="sldNum" sz="quarter" idx="12"/>
          </p:nvPr>
        </p:nvSpPr>
        <p:spPr/>
        <p:txBody>
          <a:bodyPr/>
          <a:lstStyle/>
          <a:p>
            <a:pPr>
              <a:defRPr/>
            </a:pPr>
            <a:fld id="{A07DBFF3-CAAD-42E9-A7A4-927873405F8C}" type="slidenum">
              <a:rPr lang="ro-RO" smtClean="0"/>
              <a:pPr>
                <a:defRPr/>
              </a:pPr>
              <a:t>‹#›</a:t>
            </a:fld>
            <a:endParaRPr lang="ro-RO"/>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smtClean="0"/>
              <a:t>Faceți clic pentru a edita stilul de titlu Coordonator</a:t>
            </a:r>
            <a:endParaRPr lang="ro-RO"/>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Faceți clic pentru a edita stilurile de text Coordonator</a:t>
            </a:r>
          </a:p>
        </p:txBody>
      </p:sp>
      <p:sp>
        <p:nvSpPr>
          <p:cNvPr id="4" name="Substituent dată 3"/>
          <p:cNvSpPr>
            <a:spLocks noGrp="1"/>
          </p:cNvSpPr>
          <p:nvPr>
            <p:ph type="dt" sz="half" idx="10"/>
          </p:nvPr>
        </p:nvSpPr>
        <p:spPr/>
        <p:txBody>
          <a:bodyPr/>
          <a:lstStyle/>
          <a:p>
            <a:pPr>
              <a:defRPr/>
            </a:pPr>
            <a:endParaRPr lang="ro-RO"/>
          </a:p>
        </p:txBody>
      </p:sp>
      <p:sp>
        <p:nvSpPr>
          <p:cNvPr id="5" name="Substituent subsol 4"/>
          <p:cNvSpPr>
            <a:spLocks noGrp="1"/>
          </p:cNvSpPr>
          <p:nvPr>
            <p:ph type="ftr" sz="quarter" idx="11"/>
          </p:nvPr>
        </p:nvSpPr>
        <p:spPr/>
        <p:txBody>
          <a:bodyPr/>
          <a:lstStyle/>
          <a:p>
            <a:pPr>
              <a:defRPr/>
            </a:pPr>
            <a:endParaRPr lang="ro-RO"/>
          </a:p>
        </p:txBody>
      </p:sp>
      <p:sp>
        <p:nvSpPr>
          <p:cNvPr id="6" name="Substituent număr diapozitiv 5"/>
          <p:cNvSpPr>
            <a:spLocks noGrp="1"/>
          </p:cNvSpPr>
          <p:nvPr>
            <p:ph type="sldNum" sz="quarter" idx="12"/>
          </p:nvPr>
        </p:nvSpPr>
        <p:spPr/>
        <p:txBody>
          <a:bodyPr/>
          <a:lstStyle/>
          <a:p>
            <a:pPr>
              <a:defRPr/>
            </a:pPr>
            <a:fld id="{FAE13E94-71E3-4138-A5CA-49E3B8F4B8E4}" type="slidenum">
              <a:rPr lang="ro-RO" smtClean="0"/>
              <a:pPr>
                <a:defRPr/>
              </a:pPr>
              <a:t>‹#›</a:t>
            </a:fld>
            <a:endParaRPr lang="ro-RO"/>
          </a:p>
        </p:txBody>
      </p:sp>
    </p:spTree>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4"/>
          <p:cNvSpPr>
            <a:spLocks noGrp="1"/>
          </p:cNvSpPr>
          <p:nvPr>
            <p:ph type="dt" sz="half" idx="10"/>
          </p:nvPr>
        </p:nvSpPr>
        <p:spPr/>
        <p:txBody>
          <a:bodyPr/>
          <a:lstStyle/>
          <a:p>
            <a:pPr>
              <a:defRPr/>
            </a:pPr>
            <a:endParaRPr lang="ro-RO"/>
          </a:p>
        </p:txBody>
      </p:sp>
      <p:sp>
        <p:nvSpPr>
          <p:cNvPr id="6" name="Substituent subsol 5"/>
          <p:cNvSpPr>
            <a:spLocks noGrp="1"/>
          </p:cNvSpPr>
          <p:nvPr>
            <p:ph type="ftr" sz="quarter" idx="11"/>
          </p:nvPr>
        </p:nvSpPr>
        <p:spPr/>
        <p:txBody>
          <a:bodyPr/>
          <a:lstStyle/>
          <a:p>
            <a:pPr>
              <a:defRPr/>
            </a:pPr>
            <a:endParaRPr lang="ro-RO"/>
          </a:p>
        </p:txBody>
      </p:sp>
      <p:sp>
        <p:nvSpPr>
          <p:cNvPr id="7" name="Substituent număr diapozitiv 6"/>
          <p:cNvSpPr>
            <a:spLocks noGrp="1"/>
          </p:cNvSpPr>
          <p:nvPr>
            <p:ph type="sldNum" sz="quarter" idx="12"/>
          </p:nvPr>
        </p:nvSpPr>
        <p:spPr/>
        <p:txBody>
          <a:bodyPr/>
          <a:lstStyle/>
          <a:p>
            <a:pPr>
              <a:defRPr/>
            </a:pPr>
            <a:fld id="{7F7A874B-0E47-420D-BE86-66F53BBC8233}" type="slidenum">
              <a:rPr lang="ro-RO" smtClean="0"/>
              <a:pPr>
                <a:defRPr/>
              </a:pPr>
              <a:t>‹#›</a:t>
            </a:fld>
            <a:endParaRPr lang="ro-RO"/>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smtClean="0"/>
              <a:t>Faceți clic pentru a edita stilul de titlu Coordonator</a:t>
            </a:r>
            <a:endParaRPr lang="ro-RO"/>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Substituent dată 6"/>
          <p:cNvSpPr>
            <a:spLocks noGrp="1"/>
          </p:cNvSpPr>
          <p:nvPr>
            <p:ph type="dt" sz="half" idx="10"/>
          </p:nvPr>
        </p:nvSpPr>
        <p:spPr/>
        <p:txBody>
          <a:bodyPr/>
          <a:lstStyle/>
          <a:p>
            <a:pPr>
              <a:defRPr/>
            </a:pPr>
            <a:endParaRPr lang="ro-RO"/>
          </a:p>
        </p:txBody>
      </p:sp>
      <p:sp>
        <p:nvSpPr>
          <p:cNvPr id="8" name="Substituent subsol 7"/>
          <p:cNvSpPr>
            <a:spLocks noGrp="1"/>
          </p:cNvSpPr>
          <p:nvPr>
            <p:ph type="ftr" sz="quarter" idx="11"/>
          </p:nvPr>
        </p:nvSpPr>
        <p:spPr/>
        <p:txBody>
          <a:bodyPr/>
          <a:lstStyle/>
          <a:p>
            <a:pPr>
              <a:defRPr/>
            </a:pPr>
            <a:endParaRPr lang="ro-RO"/>
          </a:p>
        </p:txBody>
      </p:sp>
      <p:sp>
        <p:nvSpPr>
          <p:cNvPr id="9" name="Substituent număr diapozitiv 8"/>
          <p:cNvSpPr>
            <a:spLocks noGrp="1"/>
          </p:cNvSpPr>
          <p:nvPr>
            <p:ph type="sldNum" sz="quarter" idx="12"/>
          </p:nvPr>
        </p:nvSpPr>
        <p:spPr/>
        <p:txBody>
          <a:bodyPr/>
          <a:lstStyle/>
          <a:p>
            <a:pPr>
              <a:defRPr/>
            </a:pPr>
            <a:fld id="{089CDAE1-F79C-4289-B743-A0CA24BA9416}" type="slidenum">
              <a:rPr lang="ro-RO" smtClean="0"/>
              <a:pPr>
                <a:defRPr/>
              </a:pPr>
              <a:t>‹#›</a:t>
            </a:fld>
            <a:endParaRPr lang="ro-RO"/>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dată 2"/>
          <p:cNvSpPr>
            <a:spLocks noGrp="1"/>
          </p:cNvSpPr>
          <p:nvPr>
            <p:ph type="dt" sz="half" idx="10"/>
          </p:nvPr>
        </p:nvSpPr>
        <p:spPr/>
        <p:txBody>
          <a:bodyPr/>
          <a:lstStyle/>
          <a:p>
            <a:pPr>
              <a:defRPr/>
            </a:pPr>
            <a:endParaRPr lang="ro-RO"/>
          </a:p>
        </p:txBody>
      </p:sp>
      <p:sp>
        <p:nvSpPr>
          <p:cNvPr id="4" name="Substituent subsol 3"/>
          <p:cNvSpPr>
            <a:spLocks noGrp="1"/>
          </p:cNvSpPr>
          <p:nvPr>
            <p:ph type="ftr" sz="quarter" idx="11"/>
          </p:nvPr>
        </p:nvSpPr>
        <p:spPr/>
        <p:txBody>
          <a:bodyPr/>
          <a:lstStyle/>
          <a:p>
            <a:pPr>
              <a:defRPr/>
            </a:pPr>
            <a:endParaRPr lang="ro-RO"/>
          </a:p>
        </p:txBody>
      </p:sp>
      <p:sp>
        <p:nvSpPr>
          <p:cNvPr id="5" name="Substituent număr diapozitiv 4"/>
          <p:cNvSpPr>
            <a:spLocks noGrp="1"/>
          </p:cNvSpPr>
          <p:nvPr>
            <p:ph type="sldNum" sz="quarter" idx="12"/>
          </p:nvPr>
        </p:nvSpPr>
        <p:spPr/>
        <p:txBody>
          <a:bodyPr/>
          <a:lstStyle/>
          <a:p>
            <a:pPr>
              <a:defRPr/>
            </a:pPr>
            <a:fld id="{8C3A1335-DD6B-4894-88DF-247C6473A7BD}" type="slidenum">
              <a:rPr lang="ro-RO" smtClean="0"/>
              <a:pPr>
                <a:defRPr/>
              </a:pPr>
              <a:t>‹#›</a:t>
            </a:fld>
            <a:endParaRPr lang="ro-RO"/>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pPr>
              <a:defRPr/>
            </a:pPr>
            <a:endParaRPr lang="ro-RO"/>
          </a:p>
        </p:txBody>
      </p:sp>
      <p:sp>
        <p:nvSpPr>
          <p:cNvPr id="3" name="Substituent subsol 2"/>
          <p:cNvSpPr>
            <a:spLocks noGrp="1"/>
          </p:cNvSpPr>
          <p:nvPr>
            <p:ph type="ftr" sz="quarter" idx="11"/>
          </p:nvPr>
        </p:nvSpPr>
        <p:spPr/>
        <p:txBody>
          <a:bodyPr/>
          <a:lstStyle/>
          <a:p>
            <a:pPr>
              <a:defRPr/>
            </a:pPr>
            <a:endParaRPr lang="ro-RO"/>
          </a:p>
        </p:txBody>
      </p:sp>
      <p:sp>
        <p:nvSpPr>
          <p:cNvPr id="4" name="Substituent număr diapozitiv 3"/>
          <p:cNvSpPr>
            <a:spLocks noGrp="1"/>
          </p:cNvSpPr>
          <p:nvPr>
            <p:ph type="sldNum" sz="quarter" idx="12"/>
          </p:nvPr>
        </p:nvSpPr>
        <p:spPr/>
        <p:txBody>
          <a:bodyPr/>
          <a:lstStyle/>
          <a:p>
            <a:pPr>
              <a:defRPr/>
            </a:pPr>
            <a:fld id="{DAEB55BD-CA42-46EB-BA4E-E6B398BFC64C}" type="slidenum">
              <a:rPr lang="ro-RO" smtClean="0"/>
              <a:pPr>
                <a:defRPr/>
              </a:pPr>
              <a:t>‹#›</a:t>
            </a:fld>
            <a:endParaRPr lang="ro-RO"/>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smtClean="0"/>
              <a:t>Faceți clic pentru a edita stilul de titlu Coordonator</a:t>
            </a:r>
            <a:endParaRPr lang="ro-RO"/>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pPr>
              <a:defRPr/>
            </a:pPr>
            <a:endParaRPr lang="ro-RO"/>
          </a:p>
        </p:txBody>
      </p:sp>
      <p:sp>
        <p:nvSpPr>
          <p:cNvPr id="6" name="Substituent subsol 5"/>
          <p:cNvSpPr>
            <a:spLocks noGrp="1"/>
          </p:cNvSpPr>
          <p:nvPr>
            <p:ph type="ftr" sz="quarter" idx="11"/>
          </p:nvPr>
        </p:nvSpPr>
        <p:spPr/>
        <p:txBody>
          <a:bodyPr/>
          <a:lstStyle/>
          <a:p>
            <a:pPr>
              <a:defRPr/>
            </a:pPr>
            <a:endParaRPr lang="ro-RO"/>
          </a:p>
        </p:txBody>
      </p:sp>
      <p:sp>
        <p:nvSpPr>
          <p:cNvPr id="7" name="Substituent număr diapozitiv 6"/>
          <p:cNvSpPr>
            <a:spLocks noGrp="1"/>
          </p:cNvSpPr>
          <p:nvPr>
            <p:ph type="sldNum" sz="quarter" idx="12"/>
          </p:nvPr>
        </p:nvSpPr>
        <p:spPr/>
        <p:txBody>
          <a:bodyPr/>
          <a:lstStyle/>
          <a:p>
            <a:pPr>
              <a:defRPr/>
            </a:pPr>
            <a:fld id="{E1B4088F-B05A-46B2-8402-541A89D2B70F}" type="slidenum">
              <a:rPr lang="ro-RO" smtClean="0"/>
              <a:pPr>
                <a:defRPr/>
              </a:pPr>
              <a:t>‹#›</a:t>
            </a:fld>
            <a:endParaRPr lang="ro-RO"/>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smtClean="0"/>
              <a:t>Faceți clic pentru a edita stilul de titlu Coordonator</a:t>
            </a:r>
            <a:endParaRPr lang="ro-RO"/>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pPr>
              <a:defRPr/>
            </a:pPr>
            <a:endParaRPr lang="ro-RO"/>
          </a:p>
        </p:txBody>
      </p:sp>
      <p:sp>
        <p:nvSpPr>
          <p:cNvPr id="6" name="Substituent subsol 5"/>
          <p:cNvSpPr>
            <a:spLocks noGrp="1"/>
          </p:cNvSpPr>
          <p:nvPr>
            <p:ph type="ftr" sz="quarter" idx="11"/>
          </p:nvPr>
        </p:nvSpPr>
        <p:spPr/>
        <p:txBody>
          <a:bodyPr/>
          <a:lstStyle/>
          <a:p>
            <a:pPr>
              <a:defRPr/>
            </a:pPr>
            <a:endParaRPr lang="ro-RO"/>
          </a:p>
        </p:txBody>
      </p:sp>
      <p:sp>
        <p:nvSpPr>
          <p:cNvPr id="7" name="Substituent număr diapozitiv 6"/>
          <p:cNvSpPr>
            <a:spLocks noGrp="1"/>
          </p:cNvSpPr>
          <p:nvPr>
            <p:ph type="sldNum" sz="quarter" idx="12"/>
          </p:nvPr>
        </p:nvSpPr>
        <p:spPr/>
        <p:txBody>
          <a:bodyPr/>
          <a:lstStyle/>
          <a:p>
            <a:pPr>
              <a:defRPr/>
            </a:pPr>
            <a:fld id="{69AA0A72-DB2D-43B8-85C0-6970B4D39F36}" type="slidenum">
              <a:rPr lang="ro-RO" smtClean="0"/>
              <a:pPr>
                <a:defRPr/>
              </a:pPr>
              <a:t>‹#›</a:t>
            </a:fld>
            <a:endParaRPr lang="ro-RO"/>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o-RO" smtClean="0"/>
              <a:t>Faceți clic pentru a edita stilul de titlu Coordonator</a:t>
            </a:r>
            <a:endParaRPr lang="ro-RO"/>
          </a:p>
        </p:txBody>
      </p:sp>
      <p:sp>
        <p:nvSpPr>
          <p:cNvPr id="3" name="Substituent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o-RO"/>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o-RO"/>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F075881-8EF2-489D-9DAA-7E056846D082}" type="slidenum">
              <a:rPr lang="ro-RO" smtClean="0"/>
              <a:pPr>
                <a:defRPr/>
              </a:pPr>
              <a:t>‹#›</a:t>
            </a:fld>
            <a:endParaRPr lang="ro-RO"/>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p:wipe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3.png"/><Relationship Id="rId4" Type="http://schemas.openxmlformats.org/officeDocument/2006/relationships/image" Target="../media/image1.wmf"/></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newstart-project.eu/" TargetMode="External"/><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wmf"/><Relationship Id="rId5" Type="http://schemas.openxmlformats.org/officeDocument/2006/relationships/image" Target="../media/image2.emf"/><Relationship Id="rId4" Type="http://schemas.openxmlformats.org/officeDocument/2006/relationships/hyperlink" Target="http://www.newstart-project.eu/wp-content/uploads/2016/02/New_Start_brochure_Romanian.pdf" TargetMode="Externa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3.png"/><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wmf"/><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w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187624" y="1556792"/>
            <a:ext cx="7148388" cy="4608512"/>
          </a:xfrm>
        </p:spPr>
        <p:txBody>
          <a:bodyPr>
            <a:normAutofit lnSpcReduction="10000"/>
          </a:bodyPr>
          <a:lstStyle/>
          <a:p>
            <a:pPr eaLnBrk="1" hangingPunct="1">
              <a:lnSpc>
                <a:spcPct val="90000"/>
              </a:lnSpc>
            </a:pPr>
            <a:r>
              <a:rPr lang="en-US" sz="4400" b="1" noProof="1" smtClean="0">
                <a:latin typeface="Calibri" pitchFamily="34" charset="0"/>
              </a:rPr>
              <a:t>			</a:t>
            </a:r>
          </a:p>
          <a:p>
            <a:pPr eaLnBrk="1" hangingPunct="1">
              <a:lnSpc>
                <a:spcPct val="90000"/>
              </a:lnSpc>
            </a:pPr>
            <a:endParaRPr lang="en-US" sz="4400" b="1" noProof="1" smtClean="0">
              <a:solidFill>
                <a:schemeClr val="tx1"/>
              </a:solidFill>
              <a:latin typeface="Calibri" pitchFamily="34" charset="0"/>
            </a:endParaRPr>
          </a:p>
          <a:p>
            <a:pPr algn="ctr" eaLnBrk="1" hangingPunct="1">
              <a:lnSpc>
                <a:spcPct val="90000"/>
              </a:lnSpc>
            </a:pPr>
            <a:r>
              <a:rPr lang="en-US" b="1" noProof="1" smtClean="0">
                <a:solidFill>
                  <a:schemeClr val="tx1"/>
                </a:solidFill>
                <a:ea typeface="Verdana" pitchFamily="34" charset="0"/>
                <a:cs typeface="Verdana" pitchFamily="34" charset="0"/>
              </a:rPr>
              <a:t>PROIECTUL NEW START </a:t>
            </a:r>
          </a:p>
          <a:p>
            <a:pPr>
              <a:lnSpc>
                <a:spcPct val="90000"/>
              </a:lnSpc>
            </a:pPr>
            <a:r>
              <a:rPr lang="vi-VN" sz="2400" dirty="0" smtClean="0">
                <a:solidFill>
                  <a:schemeClr val="tx1">
                    <a:lumMod val="50000"/>
                    <a:lumOff val="50000"/>
                  </a:schemeClr>
                </a:solidFill>
                <a:latin typeface="Calibri" pitchFamily="34" charset="0"/>
              </a:rPr>
              <a:t>Instruirea femeilor victime ale violenței domestice în vederea unui nou început</a:t>
            </a:r>
            <a:endParaRPr lang="en-US" sz="2400" b="1" noProof="1" smtClean="0">
              <a:solidFill>
                <a:schemeClr val="tx1">
                  <a:lumMod val="50000"/>
                  <a:lumOff val="50000"/>
                </a:schemeClr>
              </a:solidFill>
              <a:latin typeface="Calibri" pitchFamily="34" charset="0"/>
            </a:endParaRPr>
          </a:p>
          <a:p>
            <a:pPr eaLnBrk="1" hangingPunct="1">
              <a:lnSpc>
                <a:spcPct val="90000"/>
              </a:lnSpc>
            </a:pPr>
            <a:endParaRPr lang="ro-RO" sz="2000" b="1" noProof="1" smtClean="0"/>
          </a:p>
          <a:p>
            <a:pPr algn="ctr" eaLnBrk="1" hangingPunct="1">
              <a:lnSpc>
                <a:spcPct val="90000"/>
              </a:lnSpc>
            </a:pPr>
            <a:r>
              <a:rPr lang="en-US" sz="2400" b="1" noProof="1" smtClean="0">
                <a:solidFill>
                  <a:schemeClr val="tx1"/>
                </a:solidFill>
              </a:rPr>
              <a:t>C</a:t>
            </a:r>
            <a:r>
              <a:rPr lang="ro-RO" sz="2400" b="1" noProof="1" smtClean="0">
                <a:solidFill>
                  <a:schemeClr val="tx1"/>
                </a:solidFill>
              </a:rPr>
              <a:t>ălărași, </a:t>
            </a:r>
            <a:r>
              <a:rPr lang="en-US" sz="2400" b="1" noProof="1" smtClean="0">
                <a:solidFill>
                  <a:schemeClr val="tx1"/>
                </a:solidFill>
              </a:rPr>
              <a:t> 28 </a:t>
            </a:r>
            <a:r>
              <a:rPr lang="ro-RO" sz="2400" b="1" noProof="1" smtClean="0">
                <a:solidFill>
                  <a:schemeClr val="tx1"/>
                </a:solidFill>
              </a:rPr>
              <a:t>iunie 201</a:t>
            </a:r>
            <a:r>
              <a:rPr lang="en-US" sz="2400" b="1" noProof="1" smtClean="0">
                <a:solidFill>
                  <a:schemeClr val="tx1"/>
                </a:solidFill>
              </a:rPr>
              <a:t>6</a:t>
            </a:r>
          </a:p>
          <a:p>
            <a:pPr algn="ctr" eaLnBrk="1" hangingPunct="1">
              <a:lnSpc>
                <a:spcPct val="90000"/>
              </a:lnSpc>
            </a:pPr>
            <a:endParaRPr lang="en-US" sz="2000" b="1" noProof="1" smtClean="0">
              <a:solidFill>
                <a:schemeClr val="tx1"/>
              </a:solidFill>
              <a:latin typeface="Calibri" pitchFamily="34" charset="0"/>
            </a:endParaRPr>
          </a:p>
          <a:p>
            <a:pPr>
              <a:lnSpc>
                <a:spcPct val="90000"/>
              </a:lnSpc>
            </a:pPr>
            <a:endParaRPr lang="ro-RO" sz="1400" dirty="0" smtClean="0">
              <a:solidFill>
                <a:schemeClr val="tx1"/>
              </a:solidFill>
            </a:endParaRPr>
          </a:p>
          <a:p>
            <a:pPr>
              <a:lnSpc>
                <a:spcPct val="90000"/>
              </a:lnSpc>
            </a:pPr>
            <a:r>
              <a:rPr lang="ro-RO" sz="1400" dirty="0" smtClean="0">
                <a:solidFill>
                  <a:schemeClr val="tx1"/>
                </a:solidFill>
              </a:rPr>
              <a:t>Contract</a:t>
            </a:r>
            <a:r>
              <a:rPr lang="en-US" sz="1400" dirty="0" smtClean="0">
                <a:solidFill>
                  <a:schemeClr val="tx1"/>
                </a:solidFill>
              </a:rPr>
              <a:t> de</a:t>
            </a:r>
            <a:r>
              <a:rPr lang="ro-RO" sz="1400" dirty="0" smtClean="0">
                <a:solidFill>
                  <a:schemeClr val="tx1"/>
                </a:solidFill>
              </a:rPr>
              <a:t> finanțare număr</a:t>
            </a:r>
            <a:r>
              <a:rPr lang="en-US" sz="1400" dirty="0" smtClean="0">
                <a:solidFill>
                  <a:schemeClr val="tx1"/>
                </a:solidFill>
              </a:rPr>
              <a:t>:JUST/2013/DAP/AG/5325 </a:t>
            </a:r>
          </a:p>
          <a:p>
            <a:pPr>
              <a:lnSpc>
                <a:spcPct val="90000"/>
              </a:lnSpc>
            </a:pPr>
            <a:r>
              <a:rPr lang="en-US" sz="1400" noProof="1" smtClean="0">
                <a:solidFill>
                  <a:schemeClr val="tx1"/>
                </a:solidFill>
              </a:rPr>
              <a:t>Proiect finan</a:t>
            </a:r>
            <a:r>
              <a:rPr lang="ro-RO" sz="1400" noProof="1" smtClean="0">
                <a:solidFill>
                  <a:schemeClr val="tx1"/>
                </a:solidFill>
              </a:rPr>
              <a:t>ţat de Comisia Europeană prin intermediul Programului DAPHNE III , Direcţia Generală pentru Justiţie</a:t>
            </a:r>
            <a:endParaRPr lang="en-US" sz="1400" noProof="1" smtClean="0">
              <a:solidFill>
                <a:schemeClr val="tx1"/>
              </a:solidFill>
            </a:endParaRPr>
          </a:p>
        </p:txBody>
      </p:sp>
      <p:pic>
        <p:nvPicPr>
          <p:cNvPr id="2053" name="Imagine 12" descr="Sigla_ADR_new"/>
          <p:cNvPicPr>
            <a:picLocks noChangeAspect="1" noChangeArrowheads="1"/>
          </p:cNvPicPr>
          <p:nvPr/>
        </p:nvPicPr>
        <p:blipFill>
          <a:blip r:embed="rId2" cstate="print"/>
          <a:srcRect/>
          <a:stretch>
            <a:fillRect/>
          </a:stretch>
        </p:blipFill>
        <p:spPr bwMode="auto">
          <a:xfrm>
            <a:off x="3275856" y="476672"/>
            <a:ext cx="2755900" cy="717550"/>
          </a:xfrm>
          <a:prstGeom prst="rect">
            <a:avLst/>
          </a:prstGeom>
          <a:noFill/>
          <a:ln w="9525">
            <a:noFill/>
            <a:miter lim="800000"/>
            <a:headEnd/>
            <a:tailEnd/>
          </a:ln>
        </p:spPr>
      </p:pic>
      <p:pic>
        <p:nvPicPr>
          <p:cNvPr id="5" name="Picture 0" descr="sigla4.emf"/>
          <p:cNvPicPr/>
          <p:nvPr/>
        </p:nvPicPr>
        <p:blipFill>
          <a:blip r:embed="rId3" cstate="print"/>
          <a:srcRect/>
          <a:stretch>
            <a:fillRect/>
          </a:stretch>
        </p:blipFill>
        <p:spPr bwMode="auto">
          <a:xfrm>
            <a:off x="683568" y="476672"/>
            <a:ext cx="1981200" cy="762000"/>
          </a:xfrm>
          <a:prstGeom prst="rect">
            <a:avLst/>
          </a:prstGeom>
          <a:noFill/>
          <a:ln w="9525">
            <a:noFill/>
            <a:miter lim="800000"/>
            <a:headEnd/>
            <a:tailEnd/>
          </a:ln>
        </p:spPr>
      </p:pic>
      <p:pic>
        <p:nvPicPr>
          <p:cNvPr id="6" name="Εικόνα 2"/>
          <p:cNvPicPr>
            <a:picLocks noChangeAspect="1" noChangeArrowheads="1"/>
          </p:cNvPicPr>
          <p:nvPr/>
        </p:nvPicPr>
        <p:blipFill>
          <a:blip r:embed="rId4" cstate="print"/>
          <a:srcRect/>
          <a:stretch>
            <a:fillRect/>
          </a:stretch>
        </p:blipFill>
        <p:spPr bwMode="auto">
          <a:xfrm>
            <a:off x="6156176" y="260648"/>
            <a:ext cx="2446338" cy="9747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043608" y="1196752"/>
            <a:ext cx="7412360" cy="936104"/>
          </a:xfrm>
        </p:spPr>
        <p:txBody>
          <a:bodyPr>
            <a:normAutofit fontScale="90000"/>
          </a:bodyPr>
          <a:lstStyle/>
          <a:p>
            <a:r>
              <a:rPr lang="en-US" sz="2400" b="1" dirty="0" smtClean="0">
                <a:latin typeface="Calibri" pitchFamily="34" charset="0"/>
              </a:rPr>
              <a:t/>
            </a:r>
            <a:br>
              <a:rPr lang="en-US" sz="2400" b="1" dirty="0" smtClean="0">
                <a:latin typeface="Calibri" pitchFamily="34" charset="0"/>
              </a:rPr>
            </a:br>
            <a:r>
              <a:rPr lang="ro-RO" sz="2400" b="1" dirty="0" smtClean="0">
                <a:latin typeface="Calibri" pitchFamily="34" charset="0"/>
              </a:rPr>
              <a:t>CURSUL PILOTPENTRU INSTRUIREA FEMEILE VICTIME ALE VIOLENŢEI DOMESTICE</a:t>
            </a:r>
            <a:endParaRPr lang="ro-RO" sz="2400" b="1" dirty="0">
              <a:latin typeface="Calibri" pitchFamily="34" charset="0"/>
            </a:endParaRPr>
          </a:p>
        </p:txBody>
      </p:sp>
      <p:sp>
        <p:nvSpPr>
          <p:cNvPr id="3" name="Substituent conținut 2"/>
          <p:cNvSpPr>
            <a:spLocks noGrp="1"/>
          </p:cNvSpPr>
          <p:nvPr>
            <p:ph idx="1"/>
          </p:nvPr>
        </p:nvSpPr>
        <p:spPr>
          <a:xfrm>
            <a:off x="323528" y="1628800"/>
            <a:ext cx="8496944" cy="5040560"/>
          </a:xfrm>
        </p:spPr>
        <p:txBody>
          <a:bodyPr>
            <a:normAutofit/>
          </a:bodyPr>
          <a:lstStyle/>
          <a:p>
            <a:pPr algn="just">
              <a:buNone/>
            </a:pPr>
            <a:endParaRPr lang="ro-RO" sz="2000" dirty="0" smtClean="0">
              <a:latin typeface="Calibri" pitchFamily="34" charset="0"/>
            </a:endParaRPr>
          </a:p>
          <a:p>
            <a:pPr fontAlgn="base">
              <a:buFontTx/>
              <a:buChar char="-"/>
            </a:pPr>
            <a:endParaRPr lang="ro-RO" sz="1800" b="1" dirty="0" smtClean="0"/>
          </a:p>
          <a:p>
            <a:pPr fontAlgn="base">
              <a:buFontTx/>
              <a:buChar char="-"/>
            </a:pPr>
            <a:r>
              <a:rPr lang="ro-RO" sz="1800" b="1" dirty="0" smtClean="0"/>
              <a:t>În România următoare module au fost utilizate</a:t>
            </a:r>
            <a:r>
              <a:rPr lang="en-US" sz="1800" b="1" dirty="0" smtClean="0"/>
              <a:t>:</a:t>
            </a:r>
          </a:p>
          <a:p>
            <a:pPr fontAlgn="base">
              <a:buFont typeface="Wingdings" pitchFamily="2" charset="2"/>
              <a:buChar char="Ø"/>
            </a:pPr>
            <a:r>
              <a:rPr lang="en-US" sz="1800" b="1" dirty="0" err="1" smtClean="0"/>
              <a:t>Modulul</a:t>
            </a:r>
            <a:r>
              <a:rPr lang="en-US" sz="1800" b="1" dirty="0" smtClean="0"/>
              <a:t> 1 – </a:t>
            </a:r>
            <a:r>
              <a:rPr lang="en-US" sz="1800" b="1" dirty="0" err="1" smtClean="0"/>
              <a:t>Autocunoa</a:t>
            </a:r>
            <a:r>
              <a:rPr lang="ro-RO" sz="1800" b="1" dirty="0" err="1" smtClean="0"/>
              <a:t>şterea</a:t>
            </a:r>
            <a:endParaRPr lang="ro-RO" sz="1800" b="1" dirty="0" smtClean="0"/>
          </a:p>
          <a:p>
            <a:pPr lvl="1" fontAlgn="base">
              <a:buFont typeface="Wingdings" pitchFamily="2" charset="2"/>
              <a:buChar char="ü"/>
            </a:pPr>
            <a:r>
              <a:rPr lang="en-US" sz="1800" dirty="0" err="1" smtClean="0"/>
              <a:t>Cuno</a:t>
            </a:r>
            <a:r>
              <a:rPr lang="ro-RO" sz="1800" dirty="0" smtClean="0"/>
              <a:t>ştiinţa de sine, îndoielile femeilor victime ale violenţei domestice privind respectul de sine şi potenţialul individual</a:t>
            </a:r>
            <a:r>
              <a:rPr lang="en-US" sz="1800" dirty="0" smtClean="0"/>
              <a:t>;</a:t>
            </a:r>
          </a:p>
          <a:p>
            <a:pPr lvl="1" fontAlgn="base">
              <a:buFont typeface="Wingdings" pitchFamily="2" charset="2"/>
              <a:buChar char="ü"/>
            </a:pPr>
            <a:r>
              <a:rPr lang="en-US" sz="1800" dirty="0" smtClean="0"/>
              <a:t>Comunicare – cum s</a:t>
            </a:r>
            <a:r>
              <a:rPr lang="ro-RO" sz="1800" dirty="0" smtClean="0"/>
              <a:t>ă mă prezint, obstacole şi bariere în comunicare</a:t>
            </a:r>
            <a:r>
              <a:rPr lang="en-US" sz="1800" dirty="0" smtClean="0"/>
              <a:t>;</a:t>
            </a:r>
          </a:p>
          <a:p>
            <a:pPr lvl="1" fontAlgn="base">
              <a:buFont typeface="Wingdings" pitchFamily="2" charset="2"/>
              <a:buChar char="ü"/>
            </a:pPr>
            <a:r>
              <a:rPr lang="en-US" sz="1800" dirty="0" err="1" smtClean="0"/>
              <a:t>Luarea</a:t>
            </a:r>
            <a:r>
              <a:rPr lang="en-US" sz="1800" dirty="0" smtClean="0"/>
              <a:t> </a:t>
            </a:r>
            <a:r>
              <a:rPr lang="en-US" sz="1800" dirty="0" err="1" smtClean="0"/>
              <a:t>deciziilor</a:t>
            </a:r>
            <a:r>
              <a:rPr lang="en-US" sz="1800" dirty="0" smtClean="0"/>
              <a:t> </a:t>
            </a:r>
            <a:r>
              <a:rPr lang="ro-RO" sz="1800" dirty="0" smtClean="0"/>
              <a:t>şi rezolvarea problemelor</a:t>
            </a:r>
          </a:p>
          <a:p>
            <a:pPr lvl="1" fontAlgn="base">
              <a:buFont typeface="Wingdings" pitchFamily="2" charset="2"/>
              <a:buChar char="ü"/>
            </a:pPr>
            <a:r>
              <a:rPr lang="ro-RO" sz="1800" dirty="0" smtClean="0"/>
              <a:t>Auto-prezentare pozitivă.</a:t>
            </a:r>
          </a:p>
          <a:p>
            <a:pPr fontAlgn="base">
              <a:buFont typeface="Wingdings" pitchFamily="2" charset="2"/>
              <a:buChar char="Ø"/>
            </a:pPr>
            <a:r>
              <a:rPr lang="ro-RO" sz="1800" b="1" dirty="0" smtClean="0"/>
              <a:t>Modulul 2 - Dezvoltarea carierei</a:t>
            </a:r>
          </a:p>
          <a:p>
            <a:pPr lvl="1" fontAlgn="base">
              <a:buFont typeface="Wingdings" pitchFamily="2" charset="2"/>
              <a:buChar char="ü"/>
            </a:pPr>
            <a:r>
              <a:rPr lang="ro-RO" sz="1800" dirty="0" smtClean="0"/>
              <a:t>CV-ul şi Scrisoarea de intenţie</a:t>
            </a:r>
          </a:p>
          <a:p>
            <a:pPr lvl="1" fontAlgn="base">
              <a:buFont typeface="Wingdings" pitchFamily="2" charset="2"/>
              <a:buChar char="ü"/>
            </a:pPr>
            <a:r>
              <a:rPr lang="ro-RO" sz="1800" dirty="0" smtClean="0"/>
              <a:t>Interviu de angajare – exerciţiu practic</a:t>
            </a:r>
          </a:p>
          <a:p>
            <a:pPr lvl="1" fontAlgn="base">
              <a:buFont typeface="Wingdings" pitchFamily="2" charset="2"/>
              <a:buChar char="ü"/>
            </a:pPr>
            <a:r>
              <a:rPr lang="ro-RO" sz="1800" dirty="0" smtClean="0"/>
              <a:t>Ghid de </a:t>
            </a:r>
            <a:r>
              <a:rPr lang="ro-RO" sz="1800" dirty="0" err="1" smtClean="0"/>
              <a:t>antreprenoriat</a:t>
            </a:r>
            <a:r>
              <a:rPr lang="ro-RO" sz="1800" dirty="0" smtClean="0"/>
              <a:t> pentru participantele care au o idee bună de afaceri şi  doresc să obţină mai multe afaceri despre începerea unei afaceri.</a:t>
            </a:r>
            <a:endParaRPr lang="en-US" sz="1800" dirty="0" smtClean="0"/>
          </a:p>
          <a:p>
            <a:pPr fontAlgn="base">
              <a:buFont typeface="Wingdings" pitchFamily="2" charset="2"/>
              <a:buChar char="ü"/>
            </a:pPr>
            <a:endParaRPr lang="en-US" sz="2400" dirty="0" smtClean="0"/>
          </a:p>
          <a:p>
            <a:pPr fontAlgn="base">
              <a:buNone/>
            </a:pPr>
            <a:endParaRPr lang="en-US" sz="2400" dirty="0" smtClean="0"/>
          </a:p>
          <a:p>
            <a:pPr fontAlgn="base">
              <a:buNone/>
            </a:pPr>
            <a:endParaRPr lang="ro-RO" sz="2600" dirty="0" smtClean="0"/>
          </a:p>
          <a:p>
            <a:pPr fontAlgn="base">
              <a:buFont typeface="Wingdings" pitchFamily="2" charset="2"/>
              <a:buChar char="ü"/>
            </a:pPr>
            <a:endParaRPr lang="en-US" sz="2600" dirty="0" smtClean="0"/>
          </a:p>
          <a:p>
            <a:pPr fontAlgn="base">
              <a:buFont typeface="Wingdings" pitchFamily="2" charset="2"/>
              <a:buChar char="ü"/>
            </a:pPr>
            <a:endParaRPr lang="ro-RO" sz="2600" dirty="0" smtClean="0"/>
          </a:p>
          <a:p>
            <a:pPr fontAlgn="base">
              <a:buFont typeface="Wingdings" pitchFamily="2" charset="2"/>
              <a:buChar char="ü"/>
            </a:pPr>
            <a:endParaRPr lang="ro-RO" sz="2600" dirty="0" smtClean="0"/>
          </a:p>
          <a:p>
            <a:pPr fontAlgn="base">
              <a:buFont typeface="Wingdings" pitchFamily="2" charset="2"/>
              <a:buChar char="ü"/>
            </a:pPr>
            <a:endParaRPr lang="ro-RO" sz="2600" dirty="0" smtClean="0"/>
          </a:p>
          <a:p>
            <a:pPr fontAlgn="base">
              <a:buFont typeface="Wingdings" pitchFamily="2" charset="2"/>
              <a:buChar char="ü"/>
            </a:pPr>
            <a:endParaRPr lang="en-US" sz="2000" dirty="0" smtClean="0"/>
          </a:p>
          <a:p>
            <a:pPr fontAlgn="base">
              <a:buFont typeface="Wingdings" pitchFamily="2" charset="2"/>
              <a:buChar char="ü"/>
            </a:pPr>
            <a:endParaRPr lang="en-US" sz="2000" dirty="0" smtClean="0"/>
          </a:p>
          <a:p>
            <a:pPr fontAlgn="base">
              <a:buFont typeface="Wingdings" pitchFamily="2" charset="2"/>
              <a:buChar char="ü"/>
            </a:pPr>
            <a:endParaRPr lang="en-US" sz="2000" dirty="0" smtClean="0"/>
          </a:p>
          <a:p>
            <a:pPr fontAlgn="base">
              <a:buFont typeface="Wingdings" pitchFamily="2" charset="2"/>
              <a:buChar char="ü"/>
            </a:pPr>
            <a:endParaRPr lang="ro-RO" sz="2000" dirty="0" smtClean="0"/>
          </a:p>
          <a:p>
            <a:pPr fontAlgn="base">
              <a:buFont typeface="Wingdings" pitchFamily="2" charset="2"/>
              <a:buChar char="ü"/>
            </a:pPr>
            <a:endParaRPr lang="ro-RO" sz="2000" dirty="0" smtClean="0"/>
          </a:p>
          <a:p>
            <a:pPr fontAlgn="base">
              <a:buFont typeface="Wingdings" pitchFamily="2" charset="2"/>
              <a:buChar char="ü"/>
            </a:pPr>
            <a:endParaRPr lang="ro-RO" sz="2000" dirty="0" smtClean="0"/>
          </a:p>
        </p:txBody>
      </p:sp>
      <p:pic>
        <p:nvPicPr>
          <p:cNvPr id="6" name="Picture 0" descr="sigla4.emf"/>
          <p:cNvPicPr/>
          <p:nvPr/>
        </p:nvPicPr>
        <p:blipFill>
          <a:blip r:embed="rId3" cstate="print"/>
          <a:srcRect/>
          <a:stretch>
            <a:fillRect/>
          </a:stretch>
        </p:blipFill>
        <p:spPr bwMode="auto">
          <a:xfrm>
            <a:off x="683568" y="260648"/>
            <a:ext cx="1981200" cy="762000"/>
          </a:xfrm>
          <a:prstGeom prst="rect">
            <a:avLst/>
          </a:prstGeom>
          <a:noFill/>
          <a:ln w="9525">
            <a:noFill/>
            <a:miter lim="800000"/>
            <a:headEnd/>
            <a:tailEnd/>
          </a:ln>
        </p:spPr>
      </p:pic>
      <p:pic>
        <p:nvPicPr>
          <p:cNvPr id="7" name="Imagine 12" descr="Sigla_ADR_new"/>
          <p:cNvPicPr>
            <a:picLocks noChangeAspect="1" noChangeArrowheads="1"/>
          </p:cNvPicPr>
          <p:nvPr/>
        </p:nvPicPr>
        <p:blipFill>
          <a:blip r:embed="rId4" cstate="print"/>
          <a:srcRect/>
          <a:stretch>
            <a:fillRect/>
          </a:stretch>
        </p:blipFill>
        <p:spPr bwMode="auto">
          <a:xfrm>
            <a:off x="3347864" y="260648"/>
            <a:ext cx="2755900" cy="717550"/>
          </a:xfrm>
          <a:prstGeom prst="rect">
            <a:avLst/>
          </a:prstGeom>
          <a:noFill/>
          <a:ln w="9525">
            <a:noFill/>
            <a:miter lim="800000"/>
            <a:headEnd/>
            <a:tailEnd/>
          </a:ln>
        </p:spPr>
      </p:pic>
      <p:pic>
        <p:nvPicPr>
          <p:cNvPr id="8" name="Εικόνα 2"/>
          <p:cNvPicPr>
            <a:picLocks noChangeAspect="1" noChangeArrowheads="1"/>
          </p:cNvPicPr>
          <p:nvPr/>
        </p:nvPicPr>
        <p:blipFill>
          <a:blip r:embed="rId5" cstate="print"/>
          <a:srcRect/>
          <a:stretch>
            <a:fillRect/>
          </a:stretch>
        </p:blipFill>
        <p:spPr bwMode="auto">
          <a:xfrm>
            <a:off x="6300192" y="188640"/>
            <a:ext cx="2230314" cy="888652"/>
          </a:xfrm>
          <a:prstGeom prst="rect">
            <a:avLst/>
          </a:prstGeom>
          <a:noFill/>
          <a:ln w="9525">
            <a:noFill/>
            <a:miter lim="800000"/>
            <a:headEnd/>
            <a:tailEnd/>
          </a:ln>
        </p:spPr>
      </p:pic>
      <p:pic>
        <p:nvPicPr>
          <p:cNvPr id="9" name="Picture 4" descr="D:\proiecte\proiect NoNEETs\WP4 CURS PILOT\Modul 2\monica\images (2).jpg"/>
          <p:cNvPicPr>
            <a:picLocks noChangeAspect="1" noChangeArrowheads="1"/>
          </p:cNvPicPr>
          <p:nvPr/>
        </p:nvPicPr>
        <p:blipFill>
          <a:blip r:embed="rId6" cstate="print"/>
          <a:srcRect/>
          <a:stretch>
            <a:fillRect/>
          </a:stretch>
        </p:blipFill>
        <p:spPr bwMode="auto">
          <a:xfrm>
            <a:off x="4644008" y="4509120"/>
            <a:ext cx="3949046" cy="859218"/>
          </a:xfrm>
          <a:prstGeom prst="rect">
            <a:avLst/>
          </a:prstGeo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043608" y="1196752"/>
            <a:ext cx="7412360" cy="936104"/>
          </a:xfrm>
        </p:spPr>
        <p:txBody>
          <a:bodyPr>
            <a:normAutofit/>
          </a:bodyPr>
          <a:lstStyle/>
          <a:p>
            <a:r>
              <a:rPr lang="en-US" sz="2400" b="1" dirty="0" smtClean="0">
                <a:latin typeface="Calibri" pitchFamily="34" charset="0"/>
              </a:rPr>
              <a:t/>
            </a:r>
            <a:br>
              <a:rPr lang="en-US" sz="2400" b="1" dirty="0" smtClean="0">
                <a:latin typeface="Calibri" pitchFamily="34" charset="0"/>
              </a:rPr>
            </a:br>
            <a:r>
              <a:rPr lang="ro-RO" sz="2400" b="1" dirty="0" smtClean="0">
                <a:latin typeface="Calibri" pitchFamily="34" charset="0"/>
              </a:rPr>
              <a:t>GHIDUL </a:t>
            </a:r>
            <a:r>
              <a:rPr lang="en-US" sz="2400" b="1" dirty="0" err="1" smtClean="0">
                <a:latin typeface="Calibri" pitchFamily="34" charset="0"/>
              </a:rPr>
              <a:t>pentru</a:t>
            </a:r>
            <a:r>
              <a:rPr lang="en-US" sz="2400" b="1" dirty="0" smtClean="0">
                <a:latin typeface="Calibri" pitchFamily="34" charset="0"/>
              </a:rPr>
              <a:t> DEZVOLTARE PERSONAL</a:t>
            </a:r>
            <a:r>
              <a:rPr lang="ro-RO" sz="2400" b="1" dirty="0" smtClean="0">
                <a:latin typeface="Calibri" pitchFamily="34" charset="0"/>
              </a:rPr>
              <a:t>Ă ŞI MENTORAT</a:t>
            </a:r>
            <a:endParaRPr lang="ro-RO" sz="2400" b="1" dirty="0">
              <a:latin typeface="Calibri" pitchFamily="34" charset="0"/>
            </a:endParaRPr>
          </a:p>
        </p:txBody>
      </p:sp>
      <p:sp>
        <p:nvSpPr>
          <p:cNvPr id="3" name="Substituent conținut 2"/>
          <p:cNvSpPr>
            <a:spLocks noGrp="1"/>
          </p:cNvSpPr>
          <p:nvPr>
            <p:ph idx="1"/>
          </p:nvPr>
        </p:nvSpPr>
        <p:spPr>
          <a:xfrm>
            <a:off x="0" y="1916832"/>
            <a:ext cx="8496944" cy="4680520"/>
          </a:xfrm>
        </p:spPr>
        <p:txBody>
          <a:bodyPr>
            <a:normAutofit/>
          </a:bodyPr>
          <a:lstStyle/>
          <a:p>
            <a:pPr algn="just">
              <a:buNone/>
            </a:pPr>
            <a:endParaRPr lang="ro-RO" sz="2000" dirty="0" smtClean="0">
              <a:latin typeface="Calibri" pitchFamily="34" charset="0"/>
            </a:endParaRPr>
          </a:p>
          <a:p>
            <a:pPr fontAlgn="base">
              <a:buFont typeface="Wingdings" pitchFamily="2" charset="2"/>
              <a:buChar char="ü"/>
            </a:pPr>
            <a:r>
              <a:rPr lang="ro-RO" sz="2000" dirty="0" smtClean="0"/>
              <a:t>Elaborat prin </a:t>
            </a:r>
            <a:r>
              <a:rPr lang="ro-RO" sz="2000" b="1" dirty="0" smtClean="0"/>
              <a:t>contribuţia activă </a:t>
            </a:r>
            <a:r>
              <a:rPr lang="ro-RO" sz="2000" dirty="0" smtClean="0"/>
              <a:t>a partenerilor din proiect</a:t>
            </a:r>
          </a:p>
          <a:p>
            <a:pPr fontAlgn="base">
              <a:buFont typeface="Wingdings" pitchFamily="2" charset="2"/>
              <a:buChar char="ü"/>
            </a:pPr>
            <a:r>
              <a:rPr lang="ro-RO" sz="2000" dirty="0" smtClean="0"/>
              <a:t>Scopul documentului este de a explica şi detalia materialele de instruire dezvoltate în cadrul proiectului şi utilizate de parteneri, </a:t>
            </a:r>
          </a:p>
          <a:p>
            <a:pPr fontAlgn="base">
              <a:buNone/>
            </a:pPr>
            <a:r>
              <a:rPr lang="ro-RO" sz="2000" dirty="0" smtClean="0"/>
              <a:t>	astfel încât să corespundă nevoilor de instruire ale femeilor</a:t>
            </a:r>
          </a:p>
          <a:p>
            <a:pPr fontAlgn="base">
              <a:buNone/>
            </a:pPr>
            <a:r>
              <a:rPr lang="ro-RO" sz="2000" dirty="0" smtClean="0"/>
              <a:t>	 victime ale violenţei domestice.</a:t>
            </a:r>
          </a:p>
          <a:p>
            <a:pPr>
              <a:buFont typeface="Wingdings" pitchFamily="2" charset="2"/>
              <a:buChar char="ü"/>
            </a:pPr>
            <a:r>
              <a:rPr lang="ro-RO" sz="2000" b="1" dirty="0" smtClean="0"/>
              <a:t>C</a:t>
            </a:r>
            <a:r>
              <a:rPr lang="en-US" sz="2000" b="1" dirty="0" smtClean="0"/>
              <a:t>on</a:t>
            </a:r>
            <a:r>
              <a:rPr lang="ro-RO" sz="2000" b="1" dirty="0" smtClean="0"/>
              <a:t>ține studii de caz </a:t>
            </a:r>
            <a:r>
              <a:rPr lang="ro-RO" sz="2000" dirty="0" smtClean="0"/>
              <a:t>care pot fi preluate şi implementate</a:t>
            </a:r>
          </a:p>
          <a:p>
            <a:pPr>
              <a:buNone/>
            </a:pPr>
            <a:r>
              <a:rPr lang="ro-RO" sz="2000" dirty="0" smtClean="0"/>
              <a:t>	de instituțiile interesate din cadrul UE</a:t>
            </a:r>
            <a:r>
              <a:rPr lang="en-US" sz="2000" dirty="0" smtClean="0"/>
              <a:t>;</a:t>
            </a:r>
            <a:endParaRPr lang="ro-RO" sz="2000" dirty="0" smtClean="0"/>
          </a:p>
          <a:p>
            <a:pPr>
              <a:buFont typeface="Wingdings" pitchFamily="2" charset="2"/>
              <a:buChar char="ü"/>
            </a:pPr>
            <a:r>
              <a:rPr lang="ro-RO" sz="2000" b="1" dirty="0" smtClean="0"/>
              <a:t>Tradus</a:t>
            </a:r>
            <a:r>
              <a:rPr lang="ro-RO" sz="2000" dirty="0" smtClean="0"/>
              <a:t> în limba naţională a partenerilor din proiect</a:t>
            </a:r>
          </a:p>
          <a:p>
            <a:pPr>
              <a:buFont typeface="Wingdings" pitchFamily="2" charset="2"/>
              <a:buChar char="ü"/>
            </a:pPr>
            <a:r>
              <a:rPr lang="ro-RO" sz="2000" dirty="0" smtClean="0"/>
              <a:t>Varianta în limba română </a:t>
            </a:r>
            <a:r>
              <a:rPr lang="ro-RO" sz="2000" b="1" dirty="0" smtClean="0"/>
              <a:t>poate fi pus la dispoziţia </a:t>
            </a:r>
          </a:p>
          <a:p>
            <a:pPr>
              <a:buNone/>
            </a:pPr>
            <a:r>
              <a:rPr lang="ro-RO" sz="2000" b="1" dirty="0" smtClean="0"/>
              <a:t>	</a:t>
            </a:r>
            <a:r>
              <a:rPr lang="ro-RO" sz="2000" dirty="0" smtClean="0"/>
              <a:t>instituţiilor interesate.</a:t>
            </a:r>
            <a:endParaRPr lang="en-US" sz="2000" dirty="0" smtClean="0"/>
          </a:p>
          <a:p>
            <a:pPr fontAlgn="base">
              <a:buNone/>
            </a:pPr>
            <a:endParaRPr lang="en-US" sz="2400" dirty="0" smtClean="0"/>
          </a:p>
          <a:p>
            <a:pPr fontAlgn="base">
              <a:buNone/>
            </a:pPr>
            <a:endParaRPr lang="ro-RO" sz="2600" dirty="0" smtClean="0"/>
          </a:p>
          <a:p>
            <a:pPr fontAlgn="base">
              <a:buFont typeface="Wingdings" pitchFamily="2" charset="2"/>
              <a:buChar char="ü"/>
            </a:pPr>
            <a:endParaRPr lang="en-US" sz="2600" dirty="0" smtClean="0"/>
          </a:p>
          <a:p>
            <a:pPr fontAlgn="base">
              <a:buFont typeface="Wingdings" pitchFamily="2" charset="2"/>
              <a:buChar char="ü"/>
            </a:pPr>
            <a:endParaRPr lang="ro-RO" sz="2600" dirty="0" smtClean="0"/>
          </a:p>
          <a:p>
            <a:pPr fontAlgn="base">
              <a:buFont typeface="Wingdings" pitchFamily="2" charset="2"/>
              <a:buChar char="ü"/>
            </a:pPr>
            <a:endParaRPr lang="ro-RO" sz="2600" dirty="0" smtClean="0"/>
          </a:p>
          <a:p>
            <a:pPr fontAlgn="base">
              <a:buFont typeface="Wingdings" pitchFamily="2" charset="2"/>
              <a:buChar char="ü"/>
            </a:pPr>
            <a:endParaRPr lang="ro-RO" sz="2600" dirty="0" smtClean="0"/>
          </a:p>
          <a:p>
            <a:pPr fontAlgn="base">
              <a:buFont typeface="Wingdings" pitchFamily="2" charset="2"/>
              <a:buChar char="ü"/>
            </a:pPr>
            <a:endParaRPr lang="en-US" sz="2000" dirty="0" smtClean="0"/>
          </a:p>
          <a:p>
            <a:pPr fontAlgn="base">
              <a:buFont typeface="Wingdings" pitchFamily="2" charset="2"/>
              <a:buChar char="ü"/>
            </a:pPr>
            <a:endParaRPr lang="en-US" sz="2000" dirty="0" smtClean="0"/>
          </a:p>
          <a:p>
            <a:pPr fontAlgn="base">
              <a:buFont typeface="Wingdings" pitchFamily="2" charset="2"/>
              <a:buChar char="ü"/>
            </a:pPr>
            <a:endParaRPr lang="en-US" sz="2000" dirty="0" smtClean="0"/>
          </a:p>
          <a:p>
            <a:pPr fontAlgn="base">
              <a:buFont typeface="Wingdings" pitchFamily="2" charset="2"/>
              <a:buChar char="ü"/>
            </a:pPr>
            <a:endParaRPr lang="ro-RO" sz="2000" dirty="0" smtClean="0"/>
          </a:p>
          <a:p>
            <a:pPr fontAlgn="base">
              <a:buFont typeface="Wingdings" pitchFamily="2" charset="2"/>
              <a:buChar char="ü"/>
            </a:pPr>
            <a:endParaRPr lang="ro-RO" sz="2000" dirty="0" smtClean="0"/>
          </a:p>
          <a:p>
            <a:pPr fontAlgn="base">
              <a:buFont typeface="Wingdings" pitchFamily="2" charset="2"/>
              <a:buChar char="ü"/>
            </a:pPr>
            <a:endParaRPr lang="ro-RO" sz="2000" dirty="0" smtClean="0"/>
          </a:p>
        </p:txBody>
      </p:sp>
      <p:pic>
        <p:nvPicPr>
          <p:cNvPr id="6" name="Picture 0" descr="sigla4.emf"/>
          <p:cNvPicPr/>
          <p:nvPr/>
        </p:nvPicPr>
        <p:blipFill>
          <a:blip r:embed="rId3" cstate="print"/>
          <a:srcRect/>
          <a:stretch>
            <a:fillRect/>
          </a:stretch>
        </p:blipFill>
        <p:spPr bwMode="auto">
          <a:xfrm>
            <a:off x="611560" y="548680"/>
            <a:ext cx="1981200" cy="762000"/>
          </a:xfrm>
          <a:prstGeom prst="rect">
            <a:avLst/>
          </a:prstGeom>
          <a:noFill/>
          <a:ln w="9525">
            <a:noFill/>
            <a:miter lim="800000"/>
            <a:headEnd/>
            <a:tailEnd/>
          </a:ln>
        </p:spPr>
      </p:pic>
      <p:pic>
        <p:nvPicPr>
          <p:cNvPr id="7" name="Imagine 12" descr="Sigla_ADR_new"/>
          <p:cNvPicPr>
            <a:picLocks noChangeAspect="1" noChangeArrowheads="1"/>
          </p:cNvPicPr>
          <p:nvPr/>
        </p:nvPicPr>
        <p:blipFill>
          <a:blip r:embed="rId4" cstate="print"/>
          <a:srcRect/>
          <a:stretch>
            <a:fillRect/>
          </a:stretch>
        </p:blipFill>
        <p:spPr bwMode="auto">
          <a:xfrm>
            <a:off x="3131840" y="548680"/>
            <a:ext cx="2755900" cy="717550"/>
          </a:xfrm>
          <a:prstGeom prst="rect">
            <a:avLst/>
          </a:prstGeom>
          <a:noFill/>
          <a:ln w="9525">
            <a:noFill/>
            <a:miter lim="800000"/>
            <a:headEnd/>
            <a:tailEnd/>
          </a:ln>
        </p:spPr>
      </p:pic>
      <p:pic>
        <p:nvPicPr>
          <p:cNvPr id="8" name="Εικόνα 2"/>
          <p:cNvPicPr>
            <a:picLocks noChangeAspect="1" noChangeArrowheads="1"/>
          </p:cNvPicPr>
          <p:nvPr/>
        </p:nvPicPr>
        <p:blipFill>
          <a:blip r:embed="rId5" cstate="print"/>
          <a:srcRect/>
          <a:stretch>
            <a:fillRect/>
          </a:stretch>
        </p:blipFill>
        <p:spPr bwMode="auto">
          <a:xfrm>
            <a:off x="6156176" y="404664"/>
            <a:ext cx="2230314" cy="888652"/>
          </a:xfrm>
          <a:prstGeom prst="rect">
            <a:avLst/>
          </a:prstGeom>
          <a:noFill/>
          <a:ln w="9525">
            <a:noFill/>
            <a:miter lim="800000"/>
            <a:headEnd/>
            <a:tailEnd/>
          </a:ln>
        </p:spPr>
      </p:pic>
      <p:pic>
        <p:nvPicPr>
          <p:cNvPr id="6147" name="Picture 3" descr="C:\Users\Lidia Ilie\Desktop\2016-06-27_112934.jpg"/>
          <p:cNvPicPr>
            <a:picLocks noChangeAspect="1" noChangeArrowheads="1"/>
          </p:cNvPicPr>
          <p:nvPr/>
        </p:nvPicPr>
        <p:blipFill>
          <a:blip r:embed="rId6" cstate="print"/>
          <a:srcRect/>
          <a:stretch>
            <a:fillRect/>
          </a:stretch>
        </p:blipFill>
        <p:spPr bwMode="auto">
          <a:xfrm>
            <a:off x="6562943" y="3501009"/>
            <a:ext cx="2581057" cy="3356991"/>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79512" y="1196752"/>
            <a:ext cx="7412360" cy="936104"/>
          </a:xfrm>
        </p:spPr>
        <p:txBody>
          <a:bodyPr>
            <a:normAutofit/>
          </a:bodyPr>
          <a:lstStyle/>
          <a:p>
            <a:pPr algn="l"/>
            <a:r>
              <a:rPr lang="ro-RO" sz="2400" b="1" dirty="0" smtClean="0">
                <a:latin typeface="Calibri" pitchFamily="34" charset="0"/>
              </a:rPr>
              <a:t>Web site-ul proiectului    </a:t>
            </a:r>
            <a:r>
              <a:rPr lang="ro-RO" sz="2400" dirty="0" err="1" smtClean="0">
                <a:latin typeface="Calibri" pitchFamily="34" charset="0"/>
                <a:hlinkClick r:id="rId3"/>
              </a:rPr>
              <a:t>www.newstart-project.eu</a:t>
            </a:r>
            <a:r>
              <a:rPr lang="ro-RO" sz="2400" dirty="0" smtClean="0">
                <a:latin typeface="Calibri" pitchFamily="34" charset="0"/>
              </a:rPr>
              <a:t> </a:t>
            </a:r>
            <a:endParaRPr lang="ro-RO" sz="2400" b="1" dirty="0">
              <a:latin typeface="Calibri" pitchFamily="34" charset="0"/>
            </a:endParaRPr>
          </a:p>
        </p:txBody>
      </p:sp>
      <p:sp>
        <p:nvSpPr>
          <p:cNvPr id="3" name="Substituent conținut 2"/>
          <p:cNvSpPr>
            <a:spLocks noGrp="1"/>
          </p:cNvSpPr>
          <p:nvPr>
            <p:ph idx="1"/>
          </p:nvPr>
        </p:nvSpPr>
        <p:spPr>
          <a:xfrm>
            <a:off x="0" y="1988840"/>
            <a:ext cx="9144000" cy="4680520"/>
          </a:xfrm>
        </p:spPr>
        <p:txBody>
          <a:bodyPr>
            <a:normAutofit fontScale="62500" lnSpcReduction="20000"/>
          </a:bodyPr>
          <a:lstStyle/>
          <a:p>
            <a:pPr algn="just">
              <a:buNone/>
            </a:pPr>
            <a:r>
              <a:rPr lang="ro-RO" sz="2900" dirty="0" smtClean="0"/>
              <a:t>		</a:t>
            </a:r>
          </a:p>
          <a:p>
            <a:pPr lvl="0">
              <a:buNone/>
            </a:pPr>
            <a:r>
              <a:rPr lang="ro-RO" sz="2900" dirty="0" smtClean="0"/>
              <a:t>	</a:t>
            </a:r>
            <a:r>
              <a:rPr lang="en-US" sz="2900" dirty="0" smtClean="0"/>
              <a:t>- </a:t>
            </a:r>
            <a:r>
              <a:rPr lang="ro-RO" sz="2900" dirty="0" smtClean="0"/>
              <a:t>Conţine informaţii </a:t>
            </a:r>
          </a:p>
          <a:p>
            <a:pPr lvl="0">
              <a:buNone/>
            </a:pPr>
            <a:r>
              <a:rPr lang="ro-RO" sz="2900" dirty="0" smtClean="0"/>
              <a:t>	şi materiale relevante  </a:t>
            </a:r>
          </a:p>
          <a:p>
            <a:pPr lvl="0">
              <a:buNone/>
            </a:pPr>
            <a:r>
              <a:rPr lang="ro-RO" sz="2900" dirty="0" smtClean="0"/>
              <a:t>	pentru grupul ţintă al proiectului </a:t>
            </a:r>
          </a:p>
          <a:p>
            <a:pPr lvl="0">
              <a:buNone/>
            </a:pPr>
            <a:r>
              <a:rPr lang="ro-RO" sz="2900" dirty="0" smtClean="0"/>
              <a:t>	</a:t>
            </a:r>
            <a:r>
              <a:rPr lang="en-US" sz="2900" dirty="0" smtClean="0"/>
              <a:t>- </a:t>
            </a:r>
            <a:r>
              <a:rPr lang="ro-RO" sz="2900" dirty="0" smtClean="0"/>
              <a:t>Tradus în limba română</a:t>
            </a:r>
          </a:p>
          <a:p>
            <a:pPr lvl="0">
              <a:buNone/>
            </a:pPr>
            <a:endParaRPr lang="ro-RO" sz="2400" dirty="0" smtClean="0"/>
          </a:p>
          <a:p>
            <a:pPr>
              <a:buNone/>
            </a:pPr>
            <a:endParaRPr lang="en-US" sz="2000" dirty="0" smtClean="0"/>
          </a:p>
          <a:p>
            <a:pPr fontAlgn="base">
              <a:buNone/>
            </a:pPr>
            <a:r>
              <a:rPr lang="ro-RO" sz="2400" dirty="0" smtClean="0"/>
              <a:t>						</a:t>
            </a:r>
            <a:endParaRPr lang="en-US" sz="2400" dirty="0" smtClean="0"/>
          </a:p>
          <a:p>
            <a:pPr fontAlgn="base">
              <a:buNone/>
            </a:pPr>
            <a:endParaRPr lang="en-US" sz="2400" b="1" dirty="0" smtClean="0"/>
          </a:p>
          <a:p>
            <a:pPr fontAlgn="base">
              <a:buNone/>
            </a:pPr>
            <a:r>
              <a:rPr lang="en-US" sz="2400" b="1" dirty="0" smtClean="0"/>
              <a:t>						</a:t>
            </a:r>
          </a:p>
          <a:p>
            <a:pPr fontAlgn="base">
              <a:buNone/>
            </a:pPr>
            <a:r>
              <a:rPr lang="en-US" sz="2400" b="1" dirty="0" smtClean="0"/>
              <a:t>						</a:t>
            </a:r>
            <a:r>
              <a:rPr lang="ro-RO" sz="3800" b="1" dirty="0" smtClean="0"/>
              <a:t>Broşura proiectului </a:t>
            </a:r>
            <a:endParaRPr lang="en-US" sz="3800" b="1" dirty="0" smtClean="0"/>
          </a:p>
          <a:p>
            <a:pPr fontAlgn="base">
              <a:buNone/>
            </a:pPr>
            <a:endParaRPr lang="en-US" sz="2900" b="1" dirty="0" smtClean="0"/>
          </a:p>
          <a:p>
            <a:pPr fontAlgn="base">
              <a:buNone/>
            </a:pPr>
            <a:r>
              <a:rPr lang="en-US" sz="2900" b="1" dirty="0" smtClean="0"/>
              <a:t>						</a:t>
            </a:r>
            <a:r>
              <a:rPr lang="ro-RO" sz="2900" b="1" dirty="0" smtClean="0"/>
              <a:t>-</a:t>
            </a:r>
            <a:r>
              <a:rPr lang="ro-RO" sz="2900" dirty="0" smtClean="0"/>
              <a:t> Tradusă în limba română</a:t>
            </a:r>
            <a:endParaRPr lang="en-US" sz="2900" dirty="0" smtClean="0"/>
          </a:p>
          <a:p>
            <a:pPr fontAlgn="base">
              <a:buNone/>
            </a:pPr>
            <a:endParaRPr lang="ro-RO" sz="2900" dirty="0" smtClean="0"/>
          </a:p>
          <a:p>
            <a:pPr fontAlgn="base">
              <a:buNone/>
            </a:pPr>
            <a:r>
              <a:rPr lang="ro-RO" sz="2900" b="1" dirty="0" smtClean="0"/>
              <a:t>						</a:t>
            </a:r>
            <a:r>
              <a:rPr lang="ro-RO" sz="2900" dirty="0" smtClean="0"/>
              <a:t>- Se poate descărca</a:t>
            </a:r>
            <a:r>
              <a:rPr lang="en-US" sz="2900" dirty="0" smtClean="0"/>
              <a:t>: </a:t>
            </a:r>
          </a:p>
          <a:p>
            <a:pPr fontAlgn="base">
              <a:buNone/>
            </a:pPr>
            <a:endParaRPr lang="en-US" sz="2400" dirty="0" smtClean="0">
              <a:hlinkClick r:id="rId4"/>
            </a:endParaRPr>
          </a:p>
          <a:p>
            <a:pPr fontAlgn="base">
              <a:buNone/>
            </a:pPr>
            <a:r>
              <a:rPr lang="en-US" sz="2400" dirty="0" smtClean="0">
                <a:hlinkClick r:id="rId4"/>
              </a:rPr>
              <a:t>http://www.newstart-project.eu/wp-content/uploads/2016/02/New_Start_brochure_Romanian.pdf</a:t>
            </a:r>
            <a:endParaRPr lang="en-US" sz="2400" dirty="0" smtClean="0"/>
          </a:p>
          <a:p>
            <a:pPr fontAlgn="base">
              <a:buNone/>
            </a:pPr>
            <a:endParaRPr lang="en-US" sz="2400" dirty="0" smtClean="0"/>
          </a:p>
          <a:p>
            <a:pPr fontAlgn="base">
              <a:buNone/>
            </a:pPr>
            <a:endParaRPr lang="en-US" sz="2400" dirty="0" smtClean="0"/>
          </a:p>
          <a:p>
            <a:pPr fontAlgn="base">
              <a:buNone/>
            </a:pPr>
            <a:endParaRPr lang="ro-RO" sz="2600" dirty="0" smtClean="0"/>
          </a:p>
          <a:p>
            <a:pPr fontAlgn="base">
              <a:buNone/>
            </a:pPr>
            <a:endParaRPr lang="ro-RO" sz="2600" dirty="0" smtClean="0"/>
          </a:p>
          <a:p>
            <a:pPr fontAlgn="base">
              <a:buFont typeface="Wingdings" pitchFamily="2" charset="2"/>
              <a:buChar char="ü"/>
            </a:pPr>
            <a:endParaRPr lang="ro-RO" sz="2600" dirty="0" smtClean="0"/>
          </a:p>
          <a:p>
            <a:pPr fontAlgn="base">
              <a:buFont typeface="Wingdings" pitchFamily="2" charset="2"/>
              <a:buChar char="ü"/>
            </a:pPr>
            <a:endParaRPr lang="ro-RO" sz="2600" dirty="0" smtClean="0"/>
          </a:p>
          <a:p>
            <a:pPr fontAlgn="base">
              <a:buFont typeface="Wingdings" pitchFamily="2" charset="2"/>
              <a:buChar char="ü"/>
            </a:pPr>
            <a:endParaRPr lang="ro-RO" sz="2600" dirty="0" smtClean="0"/>
          </a:p>
          <a:p>
            <a:pPr fontAlgn="base">
              <a:buFont typeface="Wingdings" pitchFamily="2" charset="2"/>
              <a:buChar char="ü"/>
            </a:pPr>
            <a:endParaRPr lang="en-US" sz="2000" dirty="0" smtClean="0"/>
          </a:p>
          <a:p>
            <a:pPr fontAlgn="base">
              <a:buFont typeface="Wingdings" pitchFamily="2" charset="2"/>
              <a:buChar char="ü"/>
            </a:pPr>
            <a:endParaRPr lang="en-US" sz="2000" dirty="0" smtClean="0"/>
          </a:p>
          <a:p>
            <a:pPr fontAlgn="base">
              <a:buFont typeface="Wingdings" pitchFamily="2" charset="2"/>
              <a:buChar char="ü"/>
            </a:pPr>
            <a:endParaRPr lang="en-US" sz="2000" dirty="0" smtClean="0"/>
          </a:p>
          <a:p>
            <a:pPr fontAlgn="base">
              <a:buFont typeface="Wingdings" pitchFamily="2" charset="2"/>
              <a:buChar char="ü"/>
            </a:pPr>
            <a:endParaRPr lang="ro-RO" sz="2000" dirty="0" smtClean="0"/>
          </a:p>
          <a:p>
            <a:pPr fontAlgn="base">
              <a:buFont typeface="Wingdings" pitchFamily="2" charset="2"/>
              <a:buChar char="ü"/>
            </a:pPr>
            <a:endParaRPr lang="ro-RO" sz="2000" dirty="0" smtClean="0"/>
          </a:p>
          <a:p>
            <a:pPr fontAlgn="base">
              <a:buFont typeface="Wingdings" pitchFamily="2" charset="2"/>
              <a:buChar char="ü"/>
            </a:pPr>
            <a:endParaRPr lang="ro-RO" sz="2000" dirty="0" smtClean="0"/>
          </a:p>
        </p:txBody>
      </p:sp>
      <p:pic>
        <p:nvPicPr>
          <p:cNvPr id="6" name="Picture 0" descr="sigla4.emf"/>
          <p:cNvPicPr/>
          <p:nvPr/>
        </p:nvPicPr>
        <p:blipFill>
          <a:blip r:embed="rId5" cstate="print"/>
          <a:srcRect/>
          <a:stretch>
            <a:fillRect/>
          </a:stretch>
        </p:blipFill>
        <p:spPr bwMode="auto">
          <a:xfrm>
            <a:off x="611560" y="548680"/>
            <a:ext cx="1981200" cy="762000"/>
          </a:xfrm>
          <a:prstGeom prst="rect">
            <a:avLst/>
          </a:prstGeom>
          <a:noFill/>
          <a:ln w="9525">
            <a:noFill/>
            <a:miter lim="800000"/>
            <a:headEnd/>
            <a:tailEnd/>
          </a:ln>
        </p:spPr>
      </p:pic>
      <p:pic>
        <p:nvPicPr>
          <p:cNvPr id="7" name="Imagine 12" descr="Sigla_ADR_new"/>
          <p:cNvPicPr>
            <a:picLocks noChangeAspect="1" noChangeArrowheads="1"/>
          </p:cNvPicPr>
          <p:nvPr/>
        </p:nvPicPr>
        <p:blipFill>
          <a:blip r:embed="rId6" cstate="print"/>
          <a:srcRect/>
          <a:stretch>
            <a:fillRect/>
          </a:stretch>
        </p:blipFill>
        <p:spPr bwMode="auto">
          <a:xfrm>
            <a:off x="3131840" y="548680"/>
            <a:ext cx="2755900" cy="717550"/>
          </a:xfrm>
          <a:prstGeom prst="rect">
            <a:avLst/>
          </a:prstGeom>
          <a:noFill/>
          <a:ln w="9525">
            <a:noFill/>
            <a:miter lim="800000"/>
            <a:headEnd/>
            <a:tailEnd/>
          </a:ln>
        </p:spPr>
      </p:pic>
      <p:pic>
        <p:nvPicPr>
          <p:cNvPr id="8" name="Εικόνα 2"/>
          <p:cNvPicPr>
            <a:picLocks noChangeAspect="1" noChangeArrowheads="1"/>
          </p:cNvPicPr>
          <p:nvPr/>
        </p:nvPicPr>
        <p:blipFill>
          <a:blip r:embed="rId7" cstate="print"/>
          <a:srcRect/>
          <a:stretch>
            <a:fillRect/>
          </a:stretch>
        </p:blipFill>
        <p:spPr bwMode="auto">
          <a:xfrm>
            <a:off x="6156176" y="404664"/>
            <a:ext cx="2230314" cy="888652"/>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4716016" y="1844824"/>
            <a:ext cx="3024336" cy="2214542"/>
          </a:xfrm>
          <a:prstGeom prst="rect">
            <a:avLst/>
          </a:prstGeom>
          <a:noFill/>
          <a:ln w="9525">
            <a:noFill/>
            <a:miter lim="800000"/>
            <a:headEnd/>
            <a:tailEnd/>
          </a:ln>
        </p:spPr>
      </p:pic>
      <p:pic>
        <p:nvPicPr>
          <p:cNvPr id="1031" name="Picture 7"/>
          <p:cNvPicPr>
            <a:picLocks noChangeAspect="1" noChangeArrowheads="1"/>
          </p:cNvPicPr>
          <p:nvPr/>
        </p:nvPicPr>
        <p:blipFill>
          <a:blip r:embed="rId9" cstate="print"/>
          <a:srcRect/>
          <a:stretch>
            <a:fillRect/>
          </a:stretch>
        </p:blipFill>
        <p:spPr bwMode="auto">
          <a:xfrm>
            <a:off x="467544" y="3501008"/>
            <a:ext cx="3980383" cy="2238966"/>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611560" y="1340768"/>
            <a:ext cx="7412360" cy="936104"/>
          </a:xfrm>
        </p:spPr>
        <p:txBody>
          <a:bodyPr>
            <a:normAutofit/>
          </a:bodyPr>
          <a:lstStyle/>
          <a:p>
            <a:r>
              <a:rPr lang="en-US" sz="2400" b="1" dirty="0" smtClean="0">
                <a:latin typeface="Calibri" pitchFamily="34" charset="0"/>
              </a:rPr>
              <a:t>Evenimente </a:t>
            </a:r>
            <a:r>
              <a:rPr lang="en-US" sz="2400" b="1" dirty="0" err="1" smtClean="0">
                <a:latin typeface="Calibri" pitchFamily="34" charset="0"/>
              </a:rPr>
              <a:t>pentru</a:t>
            </a:r>
            <a:r>
              <a:rPr lang="en-US" sz="2400" b="1" dirty="0" smtClean="0">
                <a:latin typeface="Calibri" pitchFamily="34" charset="0"/>
              </a:rPr>
              <a:t> </a:t>
            </a:r>
            <a:r>
              <a:rPr lang="en-US" sz="2400" b="1" dirty="0" err="1" smtClean="0">
                <a:latin typeface="Calibri" pitchFamily="34" charset="0"/>
              </a:rPr>
              <a:t>diseminarea</a:t>
            </a:r>
            <a:r>
              <a:rPr lang="en-US" sz="2400" b="1" dirty="0" smtClean="0">
                <a:latin typeface="Calibri" pitchFamily="34" charset="0"/>
              </a:rPr>
              <a:t> </a:t>
            </a:r>
            <a:r>
              <a:rPr lang="en-US" sz="2400" b="1" dirty="0" err="1" smtClean="0">
                <a:latin typeface="Calibri" pitchFamily="34" charset="0"/>
              </a:rPr>
              <a:t>rezultatelor</a:t>
            </a:r>
            <a:r>
              <a:rPr lang="en-US" sz="2400" b="1" dirty="0" smtClean="0">
                <a:latin typeface="Calibri" pitchFamily="34" charset="0"/>
              </a:rPr>
              <a:t> </a:t>
            </a:r>
            <a:r>
              <a:rPr lang="en-US" sz="2400" b="1" dirty="0" err="1" smtClean="0">
                <a:latin typeface="Calibri" pitchFamily="34" charset="0"/>
              </a:rPr>
              <a:t>proiectului</a:t>
            </a:r>
            <a:endParaRPr lang="ro-RO" sz="2400" b="1" dirty="0">
              <a:latin typeface="Calibri" pitchFamily="34" charset="0"/>
            </a:endParaRPr>
          </a:p>
        </p:txBody>
      </p:sp>
      <p:sp>
        <p:nvSpPr>
          <p:cNvPr id="3" name="Substituent conținut 2"/>
          <p:cNvSpPr>
            <a:spLocks noGrp="1"/>
          </p:cNvSpPr>
          <p:nvPr>
            <p:ph idx="1"/>
          </p:nvPr>
        </p:nvSpPr>
        <p:spPr>
          <a:xfrm>
            <a:off x="467544" y="2204864"/>
            <a:ext cx="8280920" cy="4464496"/>
          </a:xfrm>
        </p:spPr>
        <p:txBody>
          <a:bodyPr>
            <a:normAutofit fontScale="55000" lnSpcReduction="20000"/>
          </a:bodyPr>
          <a:lstStyle/>
          <a:p>
            <a:pPr algn="just">
              <a:buNone/>
            </a:pPr>
            <a:r>
              <a:rPr lang="ro-RO" sz="2900" dirty="0" smtClean="0"/>
              <a:t>		</a:t>
            </a:r>
          </a:p>
          <a:p>
            <a:pPr lvl="0">
              <a:buFont typeface="Wingdings" pitchFamily="2" charset="2"/>
              <a:buChar char="ü"/>
            </a:pPr>
            <a:r>
              <a:rPr lang="en-US" dirty="0" smtClean="0"/>
              <a:t>Mai 2016 – </a:t>
            </a:r>
            <a:r>
              <a:rPr lang="en-US" dirty="0" err="1" smtClean="0"/>
              <a:t>Spania</a:t>
            </a:r>
            <a:r>
              <a:rPr lang="en-US" dirty="0" smtClean="0"/>
              <a:t>, Oviedo, </a:t>
            </a:r>
            <a:endParaRPr lang="ro-RO" dirty="0" smtClean="0"/>
          </a:p>
          <a:p>
            <a:pPr lvl="0">
              <a:buNone/>
            </a:pPr>
            <a:r>
              <a:rPr lang="ro-RO" b="1" dirty="0" smtClean="0"/>
              <a:t>	</a:t>
            </a:r>
            <a:r>
              <a:rPr lang="en-US" b="1" dirty="0" err="1" smtClean="0"/>
              <a:t>Conferin</a:t>
            </a:r>
            <a:r>
              <a:rPr lang="ro-RO" b="1" dirty="0" smtClean="0"/>
              <a:t>ţa finală </a:t>
            </a:r>
            <a:r>
              <a:rPr lang="ro-RO" dirty="0" smtClean="0"/>
              <a:t>a proiectului NEW START</a:t>
            </a:r>
          </a:p>
          <a:p>
            <a:pPr lvl="0">
              <a:buFont typeface="Wingdings" pitchFamily="2" charset="2"/>
              <a:buChar char="ü"/>
            </a:pPr>
            <a:endParaRPr lang="ro-RO" sz="2000" dirty="0" smtClean="0"/>
          </a:p>
          <a:p>
            <a:pPr lvl="0">
              <a:buFont typeface="Wingdings" pitchFamily="2" charset="2"/>
              <a:buChar char="ü"/>
            </a:pPr>
            <a:endParaRPr lang="ro-RO" sz="2000" dirty="0" smtClean="0"/>
          </a:p>
          <a:p>
            <a:pPr lvl="0">
              <a:buNone/>
            </a:pPr>
            <a:endParaRPr lang="ro-RO" sz="2000" dirty="0" smtClean="0"/>
          </a:p>
          <a:p>
            <a:pPr lvl="0">
              <a:buFont typeface="Wingdings" pitchFamily="2" charset="2"/>
              <a:buChar char="ü"/>
            </a:pPr>
            <a:endParaRPr lang="ro-RO" sz="2000" dirty="0" smtClean="0"/>
          </a:p>
          <a:p>
            <a:pPr lvl="0">
              <a:buFont typeface="Wingdings" pitchFamily="2" charset="2"/>
              <a:buChar char="ü"/>
            </a:pPr>
            <a:endParaRPr lang="ro-RO" sz="2000" dirty="0" smtClean="0"/>
          </a:p>
          <a:p>
            <a:pPr lvl="0">
              <a:buFont typeface="Wingdings" pitchFamily="2" charset="2"/>
              <a:buChar char="ü"/>
            </a:pPr>
            <a:endParaRPr lang="ro-RO" sz="2000" dirty="0" smtClean="0"/>
          </a:p>
          <a:p>
            <a:pPr lvl="0">
              <a:buFont typeface="Wingdings" pitchFamily="2" charset="2"/>
              <a:buChar char="ü"/>
            </a:pPr>
            <a:endParaRPr lang="ro-RO" sz="2000" dirty="0" smtClean="0"/>
          </a:p>
          <a:p>
            <a:pPr lvl="0">
              <a:buFont typeface="Wingdings" pitchFamily="2" charset="2"/>
              <a:buChar char="ü"/>
            </a:pPr>
            <a:endParaRPr lang="ro-RO" sz="2000" dirty="0" smtClean="0"/>
          </a:p>
          <a:p>
            <a:pPr lvl="0">
              <a:buFont typeface="Wingdings" pitchFamily="2" charset="2"/>
              <a:buChar char="ü"/>
            </a:pPr>
            <a:endParaRPr lang="ro-RO" sz="2000" dirty="0" smtClean="0"/>
          </a:p>
          <a:p>
            <a:pPr lvl="0">
              <a:buFont typeface="Wingdings" pitchFamily="2" charset="2"/>
              <a:buChar char="ü"/>
            </a:pPr>
            <a:endParaRPr lang="ro-RO" b="1" dirty="0" smtClean="0"/>
          </a:p>
          <a:p>
            <a:pPr lvl="0">
              <a:buFont typeface="Wingdings" pitchFamily="2" charset="2"/>
              <a:buChar char="ü"/>
            </a:pPr>
            <a:endParaRPr lang="ro-RO" b="1" dirty="0" smtClean="0"/>
          </a:p>
          <a:p>
            <a:pPr lvl="0">
              <a:buFont typeface="Wingdings" pitchFamily="2" charset="2"/>
              <a:buChar char="ü"/>
            </a:pPr>
            <a:endParaRPr lang="ro-RO" b="1" dirty="0" smtClean="0"/>
          </a:p>
          <a:p>
            <a:pPr lvl="0">
              <a:buFont typeface="Wingdings" pitchFamily="2" charset="2"/>
              <a:buChar char="ü"/>
            </a:pPr>
            <a:r>
              <a:rPr lang="ro-RO" b="1" dirty="0" smtClean="0"/>
              <a:t>Mai –iunie 2016 – 7 evenimente locale </a:t>
            </a:r>
            <a:r>
              <a:rPr lang="ro-RO" dirty="0" smtClean="0"/>
              <a:t>pentru diseminarea rezultatelor proiectului, organizate în statele partenere în proiect</a:t>
            </a:r>
          </a:p>
          <a:p>
            <a:pPr lvl="0">
              <a:buFont typeface="Wingdings" pitchFamily="2" charset="2"/>
              <a:buChar char="ü"/>
            </a:pPr>
            <a:endParaRPr lang="ro-RO" sz="2000" dirty="0" smtClean="0"/>
          </a:p>
          <a:p>
            <a:pPr>
              <a:buNone/>
            </a:pPr>
            <a:endParaRPr lang="en-US" sz="2000" dirty="0" smtClean="0"/>
          </a:p>
          <a:p>
            <a:pPr fontAlgn="base">
              <a:buNone/>
            </a:pPr>
            <a:r>
              <a:rPr lang="ro-RO" sz="2400" dirty="0" smtClean="0"/>
              <a:t>						</a:t>
            </a:r>
            <a:endParaRPr lang="en-US" sz="2400" dirty="0" smtClean="0"/>
          </a:p>
          <a:p>
            <a:pPr fontAlgn="base">
              <a:buNone/>
            </a:pPr>
            <a:endParaRPr lang="ro-RO" sz="2600" dirty="0" smtClean="0"/>
          </a:p>
          <a:p>
            <a:pPr fontAlgn="base">
              <a:buNone/>
            </a:pPr>
            <a:endParaRPr lang="ro-RO" sz="2600" dirty="0" smtClean="0"/>
          </a:p>
          <a:p>
            <a:pPr fontAlgn="base">
              <a:buFont typeface="Wingdings" pitchFamily="2" charset="2"/>
              <a:buChar char="ü"/>
            </a:pPr>
            <a:endParaRPr lang="ro-RO" sz="2600" dirty="0" smtClean="0"/>
          </a:p>
          <a:p>
            <a:pPr fontAlgn="base">
              <a:buFont typeface="Wingdings" pitchFamily="2" charset="2"/>
              <a:buChar char="ü"/>
            </a:pPr>
            <a:endParaRPr lang="ro-RO" sz="2600" dirty="0" smtClean="0"/>
          </a:p>
          <a:p>
            <a:pPr fontAlgn="base">
              <a:buFont typeface="Wingdings" pitchFamily="2" charset="2"/>
              <a:buChar char="ü"/>
            </a:pPr>
            <a:endParaRPr lang="ro-RO" sz="2600" dirty="0" smtClean="0"/>
          </a:p>
          <a:p>
            <a:pPr fontAlgn="base">
              <a:buFont typeface="Wingdings" pitchFamily="2" charset="2"/>
              <a:buChar char="ü"/>
            </a:pPr>
            <a:endParaRPr lang="en-US" sz="2000" dirty="0" smtClean="0"/>
          </a:p>
          <a:p>
            <a:pPr fontAlgn="base">
              <a:buFont typeface="Wingdings" pitchFamily="2" charset="2"/>
              <a:buChar char="ü"/>
            </a:pPr>
            <a:endParaRPr lang="en-US" sz="2000" dirty="0" smtClean="0"/>
          </a:p>
          <a:p>
            <a:pPr fontAlgn="base">
              <a:buFont typeface="Wingdings" pitchFamily="2" charset="2"/>
              <a:buChar char="ü"/>
            </a:pPr>
            <a:endParaRPr lang="en-US" sz="2000" dirty="0" smtClean="0"/>
          </a:p>
          <a:p>
            <a:pPr fontAlgn="base">
              <a:buFont typeface="Wingdings" pitchFamily="2" charset="2"/>
              <a:buChar char="ü"/>
            </a:pPr>
            <a:endParaRPr lang="ro-RO" sz="2000" dirty="0" smtClean="0"/>
          </a:p>
          <a:p>
            <a:pPr fontAlgn="base">
              <a:buFont typeface="Wingdings" pitchFamily="2" charset="2"/>
              <a:buChar char="ü"/>
            </a:pPr>
            <a:endParaRPr lang="ro-RO" sz="2000" dirty="0" smtClean="0"/>
          </a:p>
          <a:p>
            <a:pPr fontAlgn="base">
              <a:buFont typeface="Wingdings" pitchFamily="2" charset="2"/>
              <a:buChar char="ü"/>
            </a:pPr>
            <a:endParaRPr lang="ro-RO" sz="2000" dirty="0" smtClean="0"/>
          </a:p>
        </p:txBody>
      </p:sp>
      <p:pic>
        <p:nvPicPr>
          <p:cNvPr id="6" name="Picture 0" descr="sigla4.emf"/>
          <p:cNvPicPr/>
          <p:nvPr/>
        </p:nvPicPr>
        <p:blipFill>
          <a:blip r:embed="rId3" cstate="print"/>
          <a:srcRect/>
          <a:stretch>
            <a:fillRect/>
          </a:stretch>
        </p:blipFill>
        <p:spPr bwMode="auto">
          <a:xfrm>
            <a:off x="611560" y="548680"/>
            <a:ext cx="1981200" cy="762000"/>
          </a:xfrm>
          <a:prstGeom prst="rect">
            <a:avLst/>
          </a:prstGeom>
          <a:noFill/>
          <a:ln w="9525">
            <a:noFill/>
            <a:miter lim="800000"/>
            <a:headEnd/>
            <a:tailEnd/>
          </a:ln>
        </p:spPr>
      </p:pic>
      <p:pic>
        <p:nvPicPr>
          <p:cNvPr id="7" name="Imagine 12" descr="Sigla_ADR_new"/>
          <p:cNvPicPr>
            <a:picLocks noChangeAspect="1" noChangeArrowheads="1"/>
          </p:cNvPicPr>
          <p:nvPr/>
        </p:nvPicPr>
        <p:blipFill>
          <a:blip r:embed="rId4" cstate="print"/>
          <a:srcRect/>
          <a:stretch>
            <a:fillRect/>
          </a:stretch>
        </p:blipFill>
        <p:spPr bwMode="auto">
          <a:xfrm>
            <a:off x="3131840" y="548680"/>
            <a:ext cx="2755900" cy="717550"/>
          </a:xfrm>
          <a:prstGeom prst="rect">
            <a:avLst/>
          </a:prstGeom>
          <a:noFill/>
          <a:ln w="9525">
            <a:noFill/>
            <a:miter lim="800000"/>
            <a:headEnd/>
            <a:tailEnd/>
          </a:ln>
        </p:spPr>
      </p:pic>
      <p:pic>
        <p:nvPicPr>
          <p:cNvPr id="8" name="Εικόνα 2"/>
          <p:cNvPicPr>
            <a:picLocks noChangeAspect="1" noChangeArrowheads="1"/>
          </p:cNvPicPr>
          <p:nvPr/>
        </p:nvPicPr>
        <p:blipFill>
          <a:blip r:embed="rId5" cstate="print"/>
          <a:srcRect/>
          <a:stretch>
            <a:fillRect/>
          </a:stretch>
        </p:blipFill>
        <p:spPr bwMode="auto">
          <a:xfrm>
            <a:off x="6156176" y="404664"/>
            <a:ext cx="2230314" cy="888652"/>
          </a:xfrm>
          <a:prstGeom prst="rect">
            <a:avLst/>
          </a:prstGeom>
          <a:noFill/>
          <a:ln w="9525">
            <a:noFill/>
            <a:miter lim="800000"/>
            <a:headEnd/>
            <a:tailEnd/>
          </a:ln>
        </p:spPr>
      </p:pic>
      <p:pic>
        <p:nvPicPr>
          <p:cNvPr id="12" name="Imagine 11" descr="C:\Users\Lidia Ilie\AppData\Local\Microsoft\Windows\INetCache\Content.Word\IMG_3065.jpg"/>
          <p:cNvPicPr/>
          <p:nvPr/>
        </p:nvPicPr>
        <p:blipFill>
          <a:blip r:embed="rId6" cstate="print"/>
          <a:srcRect/>
          <a:stretch>
            <a:fillRect/>
          </a:stretch>
        </p:blipFill>
        <p:spPr bwMode="auto">
          <a:xfrm>
            <a:off x="5004048" y="2348880"/>
            <a:ext cx="3128226" cy="2808312"/>
          </a:xfrm>
          <a:prstGeom prst="rect">
            <a:avLst/>
          </a:prstGeom>
          <a:noFill/>
          <a:ln w="9525">
            <a:noFill/>
            <a:miter lim="800000"/>
            <a:headEnd/>
            <a:tailEnd/>
          </a:ln>
        </p:spPr>
      </p:pic>
      <p:pic>
        <p:nvPicPr>
          <p:cNvPr id="13" name="Imagine 12" descr="C:\Users\Lidia Ilie\Desktop\IMG_3078.jpg"/>
          <p:cNvPicPr/>
          <p:nvPr/>
        </p:nvPicPr>
        <p:blipFill>
          <a:blip r:embed="rId7" cstate="print"/>
          <a:srcRect/>
          <a:stretch>
            <a:fillRect/>
          </a:stretch>
        </p:blipFill>
        <p:spPr bwMode="auto">
          <a:xfrm>
            <a:off x="755576" y="3068960"/>
            <a:ext cx="3168352" cy="220593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95600"/>
            <a:ext cx="8229600" cy="3230563"/>
          </a:xfrm>
        </p:spPr>
        <p:txBody>
          <a:bodyPr/>
          <a:lstStyle/>
          <a:p>
            <a:pPr fontAlgn="t"/>
            <a:endParaRPr lang="en-US" b="1" dirty="0" smtClean="0"/>
          </a:p>
          <a:p>
            <a:pPr fontAlgn="t"/>
            <a:endParaRPr lang="en-US" b="1" dirty="0" smtClean="0"/>
          </a:p>
          <a:p>
            <a:pPr fontAlgn="t"/>
            <a:endParaRPr lang="en-US" b="1"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endParaRPr lang="en-US" dirty="0"/>
          </a:p>
        </p:txBody>
      </p:sp>
      <p:sp>
        <p:nvSpPr>
          <p:cNvPr id="3" name="Rectangle 2"/>
          <p:cNvSpPr/>
          <p:nvPr/>
        </p:nvSpPr>
        <p:spPr>
          <a:xfrm>
            <a:off x="2438400" y="1524000"/>
            <a:ext cx="4572000" cy="646331"/>
          </a:xfrm>
          <a:prstGeom prst="rect">
            <a:avLst/>
          </a:prstGeom>
        </p:spPr>
        <p:txBody>
          <a:bodyPr wrap="square">
            <a:spAutoFit/>
          </a:bodyPr>
          <a:lstStyle/>
          <a:p>
            <a:endParaRPr lang="en-US" dirty="0" smtClean="0">
              <a:latin typeface="Calibri" pitchFamily="34" charset="0"/>
            </a:endParaRPr>
          </a:p>
          <a:p>
            <a:endParaRPr lang="en-US" dirty="0" smtClean="0">
              <a:latin typeface="Calibri" pitchFamily="34" charset="0"/>
            </a:endParaRPr>
          </a:p>
        </p:txBody>
      </p:sp>
      <p:pic>
        <p:nvPicPr>
          <p:cNvPr id="5" name="Imagine 12" descr="Sigla_ADR_new"/>
          <p:cNvPicPr>
            <a:picLocks noChangeAspect="1" noChangeArrowheads="1"/>
          </p:cNvPicPr>
          <p:nvPr/>
        </p:nvPicPr>
        <p:blipFill>
          <a:blip r:embed="rId3" cstate="print"/>
          <a:srcRect/>
          <a:stretch>
            <a:fillRect/>
          </a:stretch>
        </p:blipFill>
        <p:spPr bwMode="auto">
          <a:xfrm>
            <a:off x="2987824" y="332656"/>
            <a:ext cx="2808437" cy="717550"/>
          </a:xfrm>
          <a:prstGeom prst="rect">
            <a:avLst/>
          </a:prstGeom>
          <a:noFill/>
          <a:ln w="9525">
            <a:noFill/>
            <a:miter lim="800000"/>
            <a:headEnd/>
            <a:tailEnd/>
          </a:ln>
        </p:spPr>
      </p:pic>
      <p:sp>
        <p:nvSpPr>
          <p:cNvPr id="8" name="Rectangle 7"/>
          <p:cNvSpPr/>
          <p:nvPr/>
        </p:nvSpPr>
        <p:spPr>
          <a:xfrm>
            <a:off x="539552" y="1196752"/>
            <a:ext cx="5976664" cy="5324535"/>
          </a:xfrm>
          <a:prstGeom prst="rect">
            <a:avLst/>
          </a:prstGeom>
        </p:spPr>
        <p:txBody>
          <a:bodyPr wrap="square">
            <a:spAutoFit/>
          </a:bodyPr>
          <a:lstStyle/>
          <a:p>
            <a:pPr algn="ctr"/>
            <a:r>
              <a:rPr lang="en-US" sz="2800" b="1" dirty="0" smtClean="0">
                <a:latin typeface="Arial Narrow" pitchFamily="34" charset="0"/>
                <a:ea typeface="Calibri" pitchFamily="34" charset="0"/>
                <a:cs typeface="Calibri" pitchFamily="34" charset="0"/>
              </a:rPr>
              <a:t>V</a:t>
            </a:r>
            <a:r>
              <a:rPr lang="ro-RO" sz="2800" b="1" dirty="0" smtClean="0">
                <a:latin typeface="+mn-lt"/>
                <a:ea typeface="Calibri" pitchFamily="34" charset="0"/>
                <a:cs typeface="Calibri" pitchFamily="34" charset="0"/>
              </a:rPr>
              <a:t>ă mulțumesc pentru atenție</a:t>
            </a:r>
            <a:r>
              <a:rPr lang="en-US" sz="2800" b="1" dirty="0" smtClean="0">
                <a:latin typeface="+mn-lt"/>
                <a:ea typeface="Calibri" pitchFamily="34" charset="0"/>
                <a:cs typeface="Calibri" pitchFamily="34" charset="0"/>
              </a:rPr>
              <a:t>!</a:t>
            </a:r>
            <a:r>
              <a:rPr lang="en-US" b="1" dirty="0" smtClean="0">
                <a:latin typeface="+mn-lt"/>
                <a:ea typeface="Calibri" pitchFamily="34" charset="0"/>
                <a:cs typeface="Calibri" pitchFamily="34" charset="0"/>
              </a:rPr>
              <a:t/>
            </a:r>
            <a:br>
              <a:rPr lang="en-US" b="1" dirty="0" smtClean="0">
                <a:latin typeface="+mn-lt"/>
                <a:ea typeface="Calibri" pitchFamily="34" charset="0"/>
                <a:cs typeface="Calibri" pitchFamily="34" charset="0"/>
              </a:rPr>
            </a:br>
            <a:r>
              <a:rPr lang="ro-RO" b="1" dirty="0" smtClean="0">
                <a:latin typeface="+mn-lt"/>
                <a:ea typeface="Calibri" pitchFamily="34" charset="0"/>
                <a:cs typeface="Calibri" pitchFamily="34" charset="0"/>
              </a:rPr>
              <a:t/>
            </a:r>
            <a:br>
              <a:rPr lang="ro-RO" b="1" dirty="0" smtClean="0">
                <a:latin typeface="+mn-lt"/>
                <a:ea typeface="Calibri" pitchFamily="34" charset="0"/>
                <a:cs typeface="Calibri" pitchFamily="34" charset="0"/>
              </a:rPr>
            </a:br>
            <a:r>
              <a:rPr lang="ro-RO" b="1" dirty="0" smtClean="0">
                <a:latin typeface="+mn-lt"/>
                <a:ea typeface="Calibri" pitchFamily="34" charset="0"/>
                <a:cs typeface="Calibri" pitchFamily="34" charset="0"/>
              </a:rPr>
              <a:t>Ilie Lidia Gabriela</a:t>
            </a:r>
            <a:r>
              <a:rPr lang="en-US" b="1" dirty="0" smtClean="0">
                <a:latin typeface="+mn-lt"/>
                <a:ea typeface="Calibri" pitchFamily="34" charset="0"/>
                <a:cs typeface="Calibri" pitchFamily="34" charset="0"/>
              </a:rPr>
              <a:t/>
            </a:r>
            <a:br>
              <a:rPr lang="en-US" b="1" dirty="0" smtClean="0">
                <a:latin typeface="+mn-lt"/>
                <a:ea typeface="Calibri" pitchFamily="34" charset="0"/>
                <a:cs typeface="Calibri" pitchFamily="34" charset="0"/>
              </a:rPr>
            </a:br>
            <a:r>
              <a:rPr lang="ro-RO" b="1" dirty="0" smtClean="0">
                <a:latin typeface="+mn-lt"/>
                <a:ea typeface="Calibri" pitchFamily="34" charset="0"/>
                <a:cs typeface="Calibri" pitchFamily="34" charset="0"/>
              </a:rPr>
              <a:t>Expert Serviciul Dezvoltare</a:t>
            </a:r>
            <a:r>
              <a:rPr lang="en-US" b="1" dirty="0" smtClean="0">
                <a:latin typeface="+mn-lt"/>
                <a:ea typeface="Calibri" pitchFamily="34" charset="0"/>
                <a:cs typeface="Calibri" pitchFamily="34" charset="0"/>
              </a:rPr>
              <a:t/>
            </a:r>
            <a:br>
              <a:rPr lang="en-US" b="1" dirty="0" smtClean="0">
                <a:latin typeface="+mn-lt"/>
                <a:ea typeface="Calibri" pitchFamily="34" charset="0"/>
                <a:cs typeface="Calibri" pitchFamily="34" charset="0"/>
              </a:rPr>
            </a:br>
            <a:r>
              <a:rPr lang="ro-RO" b="1" dirty="0" smtClean="0">
                <a:latin typeface="+mn-lt"/>
                <a:ea typeface="Calibri" pitchFamily="34" charset="0"/>
                <a:cs typeface="Calibri" pitchFamily="34" charset="0"/>
              </a:rPr>
              <a:t/>
            </a:r>
            <a:br>
              <a:rPr lang="ro-RO" b="1" dirty="0" smtClean="0">
                <a:latin typeface="+mn-lt"/>
                <a:ea typeface="Calibri" pitchFamily="34" charset="0"/>
                <a:cs typeface="Calibri" pitchFamily="34" charset="0"/>
              </a:rPr>
            </a:br>
            <a:r>
              <a:rPr lang="ro-RO" b="1" dirty="0" smtClean="0">
                <a:latin typeface="+mn-lt"/>
                <a:ea typeface="Calibri" pitchFamily="34" charset="0"/>
                <a:cs typeface="Calibri" pitchFamily="34" charset="0"/>
              </a:rPr>
              <a:t>Agenția pentru Dezvoltare Regională Sud Muntenia</a:t>
            </a:r>
            <a:r>
              <a:rPr lang="ro-RO" dirty="0" smtClean="0">
                <a:latin typeface="+mn-lt"/>
              </a:rPr>
              <a:t> </a:t>
            </a:r>
            <a:br>
              <a:rPr lang="ro-RO" dirty="0" smtClean="0">
                <a:latin typeface="+mn-lt"/>
              </a:rPr>
            </a:br>
            <a:r>
              <a:rPr lang="ro-RO" b="1" dirty="0" smtClean="0">
                <a:latin typeface="+mn-lt"/>
              </a:rPr>
              <a:t>Str. General Constantin Pantazi, nr.7A, CĂLĂRAȘI</a:t>
            </a:r>
            <a:br>
              <a:rPr lang="ro-RO" b="1" dirty="0" smtClean="0">
                <a:latin typeface="+mn-lt"/>
              </a:rPr>
            </a:br>
            <a:r>
              <a:rPr lang="ro-RO" b="1" dirty="0" smtClean="0">
                <a:latin typeface="+mn-lt"/>
              </a:rPr>
              <a:t>Telefon 0242 – 331 769</a:t>
            </a:r>
            <a:br>
              <a:rPr lang="ro-RO" b="1" dirty="0" smtClean="0">
                <a:latin typeface="+mn-lt"/>
              </a:rPr>
            </a:br>
            <a:r>
              <a:rPr lang="ro-RO" b="1" dirty="0" smtClean="0">
                <a:latin typeface="+mn-lt"/>
              </a:rPr>
              <a:t>Fax  0342 – 108 001</a:t>
            </a:r>
            <a:r>
              <a:rPr lang="ro-RO" b="1" dirty="0" smtClean="0">
                <a:latin typeface="Calibri (Corp)"/>
              </a:rPr>
              <a:t/>
            </a:r>
            <a:br>
              <a:rPr lang="ro-RO" b="1" dirty="0" smtClean="0">
                <a:latin typeface="Calibri (Corp)"/>
              </a:rPr>
            </a:br>
            <a:r>
              <a:rPr lang="ro-RO" b="1" dirty="0" smtClean="0">
                <a:latin typeface="Calibri (Corp)"/>
              </a:rPr>
              <a:t>E-mail</a:t>
            </a:r>
            <a:r>
              <a:rPr lang="en-US" b="1" dirty="0" smtClean="0">
                <a:latin typeface="Calibri (Corp)"/>
              </a:rPr>
              <a:t>:</a:t>
            </a:r>
            <a:r>
              <a:rPr lang="ro-RO" b="1" dirty="0" smtClean="0">
                <a:latin typeface="Calibri (Corp)"/>
              </a:rPr>
              <a:t> </a:t>
            </a:r>
            <a:r>
              <a:rPr lang="ro-RO" b="1" dirty="0" smtClean="0">
                <a:solidFill>
                  <a:srgbClr val="16165D"/>
                </a:solidFill>
                <a:latin typeface="Calibri (Corp)"/>
              </a:rPr>
              <a:t>programe@</a:t>
            </a:r>
            <a:r>
              <a:rPr lang="ro-RO" b="1" dirty="0" err="1" smtClean="0">
                <a:solidFill>
                  <a:srgbClr val="16165D"/>
                </a:solidFill>
                <a:latin typeface="Calibri (Corp)"/>
              </a:rPr>
              <a:t>adrmuntenia.ro</a:t>
            </a:r>
            <a:r>
              <a:rPr lang="en-US" b="1" dirty="0" smtClean="0">
                <a:solidFill>
                  <a:schemeClr val="accent2"/>
                </a:solidFill>
                <a:latin typeface="Calibri (Corp)"/>
              </a:rPr>
              <a:t/>
            </a:r>
            <a:br>
              <a:rPr lang="en-US" b="1" dirty="0" smtClean="0">
                <a:solidFill>
                  <a:schemeClr val="accent2"/>
                </a:solidFill>
                <a:latin typeface="Calibri (Corp)"/>
              </a:rPr>
            </a:br>
            <a:r>
              <a:rPr lang="ro-RO" b="1" dirty="0" smtClean="0">
                <a:latin typeface="Calibri (Corp)"/>
              </a:rPr>
              <a:t>Website </a:t>
            </a:r>
            <a:r>
              <a:rPr lang="en-US" b="1" dirty="0" smtClean="0">
                <a:latin typeface="Calibri (Corp)"/>
              </a:rPr>
              <a:t>: </a:t>
            </a:r>
            <a:r>
              <a:rPr lang="ro-RO" b="1" dirty="0" err="1" smtClean="0">
                <a:solidFill>
                  <a:srgbClr val="16165D"/>
                </a:solidFill>
                <a:latin typeface="Calibri (Corp)"/>
              </a:rPr>
              <a:t>www.adrmuntenia.ro</a:t>
            </a:r>
            <a:r>
              <a:rPr lang="ro-RO" b="1" dirty="0" smtClean="0">
                <a:solidFill>
                  <a:srgbClr val="16165D"/>
                </a:solidFill>
                <a:latin typeface="Calibri (Corp)"/>
              </a:rPr>
              <a:t> </a:t>
            </a:r>
            <a:r>
              <a:rPr lang="ro-RO" b="1" dirty="0" smtClean="0">
                <a:latin typeface="Arial Narrow" pitchFamily="34" charset="0"/>
                <a:ea typeface="Calibri" pitchFamily="34" charset="0"/>
                <a:cs typeface="Calibri" pitchFamily="34" charset="0"/>
              </a:rPr>
              <a:t/>
            </a:r>
            <a:br>
              <a:rPr lang="ro-RO" b="1" dirty="0" smtClean="0">
                <a:latin typeface="Arial Narrow" pitchFamily="34" charset="0"/>
                <a:ea typeface="Calibri" pitchFamily="34" charset="0"/>
                <a:cs typeface="Calibri" pitchFamily="34" charset="0"/>
              </a:rPr>
            </a:br>
            <a:endParaRPr lang="en-US" dirty="0"/>
          </a:p>
        </p:txBody>
      </p:sp>
      <p:pic>
        <p:nvPicPr>
          <p:cNvPr id="9" name="Picture 6" descr="2cffhy0.jpg"/>
          <p:cNvPicPr>
            <a:picLocks noChangeAspect="1"/>
          </p:cNvPicPr>
          <p:nvPr/>
        </p:nvPicPr>
        <p:blipFill>
          <a:blip r:embed="rId4" cstate="print"/>
          <a:srcRect/>
          <a:stretch>
            <a:fillRect/>
          </a:stretch>
        </p:blipFill>
        <p:spPr bwMode="auto">
          <a:xfrm>
            <a:off x="6400800" y="1828800"/>
            <a:ext cx="2514600" cy="4638675"/>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endParaRPr lang="en-US" dirty="0"/>
          </a:p>
        </p:txBody>
      </p:sp>
      <p:pic>
        <p:nvPicPr>
          <p:cNvPr id="11" name="Picture 0" descr="sigla4.emf"/>
          <p:cNvPicPr/>
          <p:nvPr/>
        </p:nvPicPr>
        <p:blipFill>
          <a:blip r:embed="rId5" cstate="print"/>
          <a:srcRect/>
          <a:stretch>
            <a:fillRect/>
          </a:stretch>
        </p:blipFill>
        <p:spPr bwMode="auto">
          <a:xfrm>
            <a:off x="467544" y="332656"/>
            <a:ext cx="1981200" cy="762000"/>
          </a:xfrm>
          <a:prstGeom prst="rect">
            <a:avLst/>
          </a:prstGeom>
          <a:noFill/>
          <a:ln w="9525">
            <a:noFill/>
            <a:miter lim="800000"/>
            <a:headEnd/>
            <a:tailEnd/>
          </a:ln>
        </p:spPr>
      </p:pic>
      <p:pic>
        <p:nvPicPr>
          <p:cNvPr id="12" name="Εικόνα 2"/>
          <p:cNvPicPr>
            <a:picLocks noChangeAspect="1" noChangeArrowheads="1"/>
          </p:cNvPicPr>
          <p:nvPr/>
        </p:nvPicPr>
        <p:blipFill>
          <a:blip r:embed="rId6" cstate="print"/>
          <a:srcRect/>
          <a:stretch>
            <a:fillRect/>
          </a:stretch>
        </p:blipFill>
        <p:spPr bwMode="auto">
          <a:xfrm>
            <a:off x="6300192" y="548680"/>
            <a:ext cx="2230314" cy="88865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755576" y="1412776"/>
            <a:ext cx="7772400" cy="1143000"/>
          </a:xfrm>
        </p:spPr>
        <p:txBody>
          <a:bodyPr>
            <a:normAutofit fontScale="90000"/>
          </a:bodyPr>
          <a:lstStyle/>
          <a:p>
            <a:r>
              <a:rPr lang="en-US" b="1" noProof="1" smtClean="0">
                <a:latin typeface="Calibri" pitchFamily="34" charset="0"/>
              </a:rPr>
              <a:t/>
            </a:r>
            <a:br>
              <a:rPr lang="en-US" b="1" noProof="1" smtClean="0">
                <a:latin typeface="Calibri" pitchFamily="34" charset="0"/>
              </a:rPr>
            </a:br>
            <a:endParaRPr lang="ro-RO" dirty="0"/>
          </a:p>
        </p:txBody>
      </p:sp>
      <p:sp>
        <p:nvSpPr>
          <p:cNvPr id="3" name="Substituent conținut 2"/>
          <p:cNvSpPr>
            <a:spLocks noGrp="1"/>
          </p:cNvSpPr>
          <p:nvPr>
            <p:ph idx="1"/>
          </p:nvPr>
        </p:nvSpPr>
        <p:spPr>
          <a:xfrm>
            <a:off x="539552" y="1988840"/>
            <a:ext cx="8136904" cy="4392488"/>
          </a:xfrm>
        </p:spPr>
        <p:txBody>
          <a:bodyPr>
            <a:normAutofit fontScale="92500" lnSpcReduction="20000"/>
          </a:bodyPr>
          <a:lstStyle/>
          <a:p>
            <a:pPr marL="0" indent="0" algn="just">
              <a:buFont typeface="Wingdings" pitchFamily="2" charset="2"/>
              <a:buChar char="ü"/>
            </a:pPr>
            <a:endParaRPr lang="ro-RO" sz="2000" dirty="0" smtClean="0">
              <a:latin typeface="Calibri" pitchFamily="34" charset="0"/>
            </a:endParaRPr>
          </a:p>
          <a:p>
            <a:pPr marL="0" indent="0" algn="just">
              <a:buFont typeface="Wingdings" pitchFamily="2" charset="2"/>
              <a:buChar char="ü"/>
            </a:pPr>
            <a:r>
              <a:rPr lang="en-US" sz="2000" dirty="0" err="1" smtClean="0">
                <a:latin typeface="Calibri" pitchFamily="34" charset="0"/>
              </a:rPr>
              <a:t>Proiect</a:t>
            </a:r>
            <a:r>
              <a:rPr lang="en-US" sz="2000" dirty="0" smtClean="0">
                <a:latin typeface="Calibri" pitchFamily="34" charset="0"/>
              </a:rPr>
              <a:t> </a:t>
            </a:r>
            <a:r>
              <a:rPr lang="en-US" sz="2000" dirty="0" err="1" smtClean="0">
                <a:latin typeface="Calibri" pitchFamily="34" charset="0"/>
              </a:rPr>
              <a:t>finan</a:t>
            </a:r>
            <a:r>
              <a:rPr lang="ro-RO" sz="2000" dirty="0" err="1" smtClean="0">
                <a:latin typeface="Calibri" pitchFamily="34" charset="0"/>
              </a:rPr>
              <a:t>ţat</a:t>
            </a:r>
            <a:r>
              <a:rPr lang="ro-RO" sz="2000" dirty="0" smtClean="0">
                <a:latin typeface="Calibri" pitchFamily="34" charset="0"/>
              </a:rPr>
              <a:t> de Comisia Europeană, prin Programul DAPHNE III, Direcţia Generală de Justiţie</a:t>
            </a:r>
            <a:r>
              <a:rPr lang="en-US" sz="2000" dirty="0" smtClean="0">
                <a:latin typeface="Calibri" pitchFamily="34" charset="0"/>
              </a:rPr>
              <a:t>;</a:t>
            </a:r>
            <a:endParaRPr lang="ro-RO" sz="2000" dirty="0" smtClean="0">
              <a:latin typeface="Calibri" pitchFamily="34" charset="0"/>
            </a:endParaRPr>
          </a:p>
          <a:p>
            <a:pPr marL="0" indent="0" algn="just">
              <a:buFont typeface="Wingdings" pitchFamily="2" charset="2"/>
              <a:buChar char="ü"/>
            </a:pPr>
            <a:endParaRPr lang="en-US" sz="2000" dirty="0" smtClean="0">
              <a:latin typeface="Calibri" pitchFamily="34" charset="0"/>
            </a:endParaRPr>
          </a:p>
          <a:p>
            <a:pPr marL="0" indent="0" algn="just">
              <a:buFont typeface="Wingdings" pitchFamily="2" charset="2"/>
              <a:buChar char="ü"/>
            </a:pPr>
            <a:r>
              <a:rPr lang="en-US" sz="2000" dirty="0" smtClean="0">
                <a:latin typeface="Calibri" pitchFamily="34" charset="0"/>
              </a:rPr>
              <a:t> </a:t>
            </a:r>
            <a:r>
              <a:rPr lang="en-US" sz="2000" b="1" dirty="0" err="1" smtClean="0">
                <a:latin typeface="Calibri" pitchFamily="34" charset="0"/>
              </a:rPr>
              <a:t>Obiectiv</a:t>
            </a:r>
            <a:r>
              <a:rPr lang="en-US" sz="2000" b="1" dirty="0" smtClean="0">
                <a:latin typeface="Calibri" pitchFamily="34" charset="0"/>
              </a:rPr>
              <a:t> general </a:t>
            </a:r>
            <a:r>
              <a:rPr lang="en-US" sz="2000" dirty="0" smtClean="0">
                <a:latin typeface="Calibri" pitchFamily="34" charset="0"/>
              </a:rPr>
              <a:t>: </a:t>
            </a:r>
            <a:r>
              <a:rPr lang="en-US" sz="2000" dirty="0" err="1" smtClean="0">
                <a:latin typeface="Calibri" pitchFamily="34" charset="0"/>
              </a:rPr>
              <a:t>furnizarea</a:t>
            </a:r>
            <a:r>
              <a:rPr lang="en-US" sz="2000" dirty="0" smtClean="0">
                <a:latin typeface="Calibri" pitchFamily="34" charset="0"/>
              </a:rPr>
              <a:t> de </a:t>
            </a:r>
            <a:r>
              <a:rPr lang="en-US" sz="2000" dirty="0" err="1" smtClean="0">
                <a:latin typeface="Calibri" pitchFamily="34" charset="0"/>
              </a:rPr>
              <a:t>servicii</a:t>
            </a:r>
            <a:r>
              <a:rPr lang="en-US" sz="2000" dirty="0" smtClean="0">
                <a:latin typeface="Calibri" pitchFamily="34" charset="0"/>
              </a:rPr>
              <a:t> de </a:t>
            </a:r>
            <a:r>
              <a:rPr lang="en-US" sz="2000" dirty="0" err="1" smtClean="0">
                <a:latin typeface="Calibri" pitchFamily="34" charset="0"/>
              </a:rPr>
              <a:t>instruire</a:t>
            </a:r>
            <a:r>
              <a:rPr lang="en-US" sz="2000" dirty="0" smtClean="0">
                <a:latin typeface="Calibri" pitchFamily="34" charset="0"/>
              </a:rPr>
              <a:t> </a:t>
            </a:r>
            <a:r>
              <a:rPr lang="ro-RO" sz="2000" dirty="0" smtClean="0">
                <a:latin typeface="Calibri" pitchFamily="34" charset="0"/>
              </a:rPr>
              <a:t>şi mentorat femeilor victime ale violenţei domestice</a:t>
            </a:r>
          </a:p>
          <a:p>
            <a:pPr marL="0" indent="0" algn="just">
              <a:buFont typeface="Wingdings" pitchFamily="2" charset="2"/>
              <a:buChar char="ü"/>
            </a:pPr>
            <a:endParaRPr lang="ro-RO" sz="2000" dirty="0" smtClean="0">
              <a:latin typeface="Calibri" pitchFamily="34" charset="0"/>
            </a:endParaRPr>
          </a:p>
          <a:p>
            <a:pPr marL="0" indent="0" algn="just">
              <a:buFont typeface="Wingdings" pitchFamily="2" charset="2"/>
              <a:buChar char="ü"/>
            </a:pPr>
            <a:r>
              <a:rPr lang="ro-RO" sz="2000" b="1" dirty="0" smtClean="0">
                <a:latin typeface="Calibri" pitchFamily="34" charset="0"/>
              </a:rPr>
              <a:t> Valoarea totală</a:t>
            </a:r>
            <a:r>
              <a:rPr lang="ro-RO" sz="2000" dirty="0" smtClean="0">
                <a:latin typeface="Calibri" pitchFamily="34" charset="0"/>
              </a:rPr>
              <a:t> a proiectului este </a:t>
            </a:r>
            <a:r>
              <a:rPr lang="ro-RO" sz="2000" b="1" dirty="0" smtClean="0">
                <a:latin typeface="Calibri" pitchFamily="34" charset="0"/>
              </a:rPr>
              <a:t>587.395 Euro, </a:t>
            </a:r>
            <a:r>
              <a:rPr lang="ro-RO" sz="2000" dirty="0" smtClean="0">
                <a:latin typeface="Calibri" pitchFamily="34" charset="0"/>
              </a:rPr>
              <a:t>din care bugetul Agenţiei pentru Dezvoltare Regională Sud Muntenia este </a:t>
            </a:r>
            <a:r>
              <a:rPr lang="ro-RO" sz="2000" b="1" dirty="0" smtClean="0">
                <a:latin typeface="Calibri" pitchFamily="34" charset="0"/>
              </a:rPr>
              <a:t>33.182,11 Euro</a:t>
            </a:r>
            <a:r>
              <a:rPr lang="ro-RO" sz="2000" dirty="0" smtClean="0">
                <a:latin typeface="Calibri" pitchFamily="34" charset="0"/>
              </a:rPr>
              <a:t>, 80% din sumă</a:t>
            </a:r>
            <a:r>
              <a:rPr lang="en-US" sz="2000" dirty="0" smtClean="0">
                <a:latin typeface="Calibri" pitchFamily="34" charset="0"/>
              </a:rPr>
              <a:t> (</a:t>
            </a:r>
            <a:r>
              <a:rPr lang="en-US" sz="2000" b="1" dirty="0" smtClean="0">
                <a:latin typeface="Calibri" pitchFamily="34" charset="0"/>
              </a:rPr>
              <a:t>26.545,69</a:t>
            </a:r>
            <a:r>
              <a:rPr lang="ro-RO" sz="2000" b="1" dirty="0" smtClean="0">
                <a:latin typeface="Calibri" pitchFamily="34" charset="0"/>
              </a:rPr>
              <a:t> </a:t>
            </a:r>
            <a:r>
              <a:rPr lang="en-US" sz="2000" b="1" dirty="0" smtClean="0">
                <a:latin typeface="Calibri" pitchFamily="34" charset="0"/>
              </a:rPr>
              <a:t>Euro</a:t>
            </a:r>
            <a:r>
              <a:rPr lang="en-US" sz="2000" dirty="0" smtClean="0">
                <a:latin typeface="Calibri" pitchFamily="34" charset="0"/>
              </a:rPr>
              <a:t>) </a:t>
            </a:r>
            <a:r>
              <a:rPr lang="ro-RO" sz="2000" dirty="0" smtClean="0">
                <a:latin typeface="Calibri" pitchFamily="34" charset="0"/>
              </a:rPr>
              <a:t>reprezentând co-finanţarea Uniunii Europene și 20% din buget </a:t>
            </a:r>
            <a:r>
              <a:rPr lang="en-US" sz="2000" b="1" dirty="0" smtClean="0">
                <a:latin typeface="Calibri" pitchFamily="34" charset="0"/>
              </a:rPr>
              <a:t>(6.636,42 Euro) </a:t>
            </a:r>
            <a:r>
              <a:rPr lang="ro-RO" sz="2000" dirty="0" smtClean="0">
                <a:latin typeface="Calibri" pitchFamily="34" charset="0"/>
              </a:rPr>
              <a:t>fiind contribuția proprie a Agenţiei pentru Dezvoltare Regională Sud Muntenia.</a:t>
            </a:r>
            <a:endParaRPr lang="en-US" sz="2000" dirty="0" smtClean="0">
              <a:latin typeface="Calibri" pitchFamily="34" charset="0"/>
            </a:endParaRPr>
          </a:p>
          <a:p>
            <a:pPr marL="0" indent="0" algn="just">
              <a:buNone/>
            </a:pPr>
            <a:endParaRPr lang="ro-RO" sz="2000" dirty="0" smtClean="0">
              <a:latin typeface="Calibri" pitchFamily="34" charset="0"/>
            </a:endParaRPr>
          </a:p>
          <a:p>
            <a:pPr marL="0" indent="0" algn="just">
              <a:buFont typeface="Wingdings" pitchFamily="2" charset="2"/>
              <a:buChar char="ü"/>
            </a:pPr>
            <a:r>
              <a:rPr lang="ro-RO" sz="2000" dirty="0" smtClean="0">
                <a:latin typeface="Calibri" pitchFamily="34" charset="0"/>
              </a:rPr>
              <a:t>Durata de implementare a proiectului este </a:t>
            </a:r>
            <a:r>
              <a:rPr lang="ro-RO" sz="2000" b="1" dirty="0" smtClean="0">
                <a:latin typeface="Calibri" pitchFamily="34" charset="0"/>
              </a:rPr>
              <a:t>22 luni</a:t>
            </a:r>
            <a:r>
              <a:rPr lang="ro-RO" sz="2000" dirty="0" smtClean="0">
                <a:latin typeface="Calibri" pitchFamily="34" charset="0"/>
              </a:rPr>
              <a:t>, </a:t>
            </a:r>
            <a:r>
              <a:rPr lang="ro-RO" sz="2000" b="1" dirty="0" smtClean="0">
                <a:latin typeface="Calibri" pitchFamily="34" charset="0"/>
              </a:rPr>
              <a:t>1 septembrie 2014 -30 iunie 2016</a:t>
            </a:r>
            <a:endParaRPr lang="ro-RO" sz="2000" dirty="0" smtClean="0">
              <a:latin typeface="Calibri" pitchFamily="34" charset="0"/>
            </a:endParaRPr>
          </a:p>
          <a:p>
            <a:pPr marL="0" indent="0" algn="just">
              <a:buFont typeface="Wingdings" pitchFamily="2" charset="2"/>
              <a:buChar char="ü"/>
            </a:pPr>
            <a:endParaRPr lang="ro-RO" sz="1800" dirty="0">
              <a:latin typeface="Calibri" pitchFamily="34" charset="0"/>
            </a:endParaRPr>
          </a:p>
        </p:txBody>
      </p:sp>
      <p:pic>
        <p:nvPicPr>
          <p:cNvPr id="8" name="Picture 0" descr="sigla4.emf"/>
          <p:cNvPicPr/>
          <p:nvPr/>
        </p:nvPicPr>
        <p:blipFill>
          <a:blip r:embed="rId3" cstate="print"/>
          <a:srcRect/>
          <a:stretch>
            <a:fillRect/>
          </a:stretch>
        </p:blipFill>
        <p:spPr bwMode="auto">
          <a:xfrm>
            <a:off x="611560" y="548680"/>
            <a:ext cx="1981200" cy="762000"/>
          </a:xfrm>
          <a:prstGeom prst="rect">
            <a:avLst/>
          </a:prstGeom>
          <a:noFill/>
          <a:ln w="9525">
            <a:noFill/>
            <a:miter lim="800000"/>
            <a:headEnd/>
            <a:tailEnd/>
          </a:ln>
        </p:spPr>
      </p:pic>
      <p:pic>
        <p:nvPicPr>
          <p:cNvPr id="9" name="Imagine 12" descr="Sigla_ADR_new"/>
          <p:cNvPicPr>
            <a:picLocks noChangeAspect="1" noChangeArrowheads="1"/>
          </p:cNvPicPr>
          <p:nvPr/>
        </p:nvPicPr>
        <p:blipFill>
          <a:blip r:embed="rId4" cstate="print"/>
          <a:srcRect/>
          <a:stretch>
            <a:fillRect/>
          </a:stretch>
        </p:blipFill>
        <p:spPr bwMode="auto">
          <a:xfrm>
            <a:off x="3203848" y="404664"/>
            <a:ext cx="2755900" cy="717550"/>
          </a:xfrm>
          <a:prstGeom prst="rect">
            <a:avLst/>
          </a:prstGeom>
          <a:noFill/>
          <a:ln w="9525">
            <a:noFill/>
            <a:miter lim="800000"/>
            <a:headEnd/>
            <a:tailEnd/>
          </a:ln>
        </p:spPr>
      </p:pic>
      <p:pic>
        <p:nvPicPr>
          <p:cNvPr id="10" name="Εικόνα 2"/>
          <p:cNvPicPr>
            <a:picLocks noChangeAspect="1" noChangeArrowheads="1"/>
          </p:cNvPicPr>
          <p:nvPr/>
        </p:nvPicPr>
        <p:blipFill>
          <a:blip r:embed="rId5" cstate="print"/>
          <a:srcRect/>
          <a:stretch>
            <a:fillRect/>
          </a:stretch>
        </p:blipFill>
        <p:spPr bwMode="auto">
          <a:xfrm>
            <a:off x="6156176" y="260648"/>
            <a:ext cx="2446338" cy="974725"/>
          </a:xfrm>
          <a:prstGeom prst="rect">
            <a:avLst/>
          </a:prstGeom>
          <a:noFill/>
          <a:ln w="9525">
            <a:noFill/>
            <a:miter lim="800000"/>
            <a:headEnd/>
            <a:tailEnd/>
          </a:ln>
        </p:spPr>
      </p:pic>
      <p:sp>
        <p:nvSpPr>
          <p:cNvPr id="11" name="Dreptunghi 10"/>
          <p:cNvSpPr/>
          <p:nvPr/>
        </p:nvSpPr>
        <p:spPr>
          <a:xfrm>
            <a:off x="2195736" y="1484784"/>
            <a:ext cx="5040560" cy="480131"/>
          </a:xfrm>
          <a:prstGeom prst="rect">
            <a:avLst/>
          </a:prstGeom>
        </p:spPr>
        <p:txBody>
          <a:bodyPr wrap="square">
            <a:spAutoFit/>
          </a:bodyPr>
          <a:lstStyle/>
          <a:p>
            <a:pPr algn="ctr" eaLnBrk="1" hangingPunct="1">
              <a:lnSpc>
                <a:spcPct val="90000"/>
              </a:lnSpc>
            </a:pPr>
            <a:r>
              <a:rPr lang="ro-RO" sz="2800" b="1" noProof="1" smtClean="0">
                <a:latin typeface="Calibri" pitchFamily="34" charset="0"/>
              </a:rPr>
              <a:t>PREZENTARE GENERALĂ</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611560" y="1052736"/>
            <a:ext cx="7772400" cy="1143000"/>
          </a:xfrm>
        </p:spPr>
        <p:txBody>
          <a:bodyPr>
            <a:normAutofit/>
          </a:bodyPr>
          <a:lstStyle/>
          <a:p>
            <a:r>
              <a:rPr lang="ro-RO" sz="2800" b="1" dirty="0" smtClean="0">
                <a:latin typeface="Calibri" pitchFamily="34" charset="0"/>
              </a:rPr>
              <a:t>CONSORȚIUL PROIECTULUI</a:t>
            </a:r>
            <a:endParaRPr lang="ro-RO" sz="2800" b="1" dirty="0">
              <a:latin typeface="Calibri" pitchFamily="34" charset="0"/>
            </a:endParaRPr>
          </a:p>
        </p:txBody>
      </p:sp>
      <p:sp>
        <p:nvSpPr>
          <p:cNvPr id="3" name="Substituent conținut 2"/>
          <p:cNvSpPr>
            <a:spLocks noGrp="1"/>
          </p:cNvSpPr>
          <p:nvPr>
            <p:ph idx="1"/>
          </p:nvPr>
        </p:nvSpPr>
        <p:spPr>
          <a:xfrm>
            <a:off x="971600" y="2924944"/>
            <a:ext cx="7848872" cy="3384376"/>
          </a:xfrm>
        </p:spPr>
        <p:txBody>
          <a:bodyPr>
            <a:normAutofit/>
          </a:bodyPr>
          <a:lstStyle/>
          <a:p>
            <a:pPr marL="0" indent="0" algn="just">
              <a:buNone/>
            </a:pPr>
            <a:endParaRPr lang="ro-RO" sz="1800" dirty="0" smtClean="0">
              <a:latin typeface="Calibri" pitchFamily="34" charset="0"/>
            </a:endParaRPr>
          </a:p>
          <a:p>
            <a:pPr marL="0" indent="0" algn="just">
              <a:buFont typeface="Wingdings" pitchFamily="2" charset="2"/>
              <a:buChar char="§"/>
            </a:pPr>
            <a:r>
              <a:rPr lang="ro-RO" sz="1800" dirty="0" smtClean="0">
                <a:latin typeface="Calibri" pitchFamily="34" charset="0"/>
              </a:rPr>
              <a:t> </a:t>
            </a:r>
            <a:r>
              <a:rPr lang="en-US" sz="1800" dirty="0" smtClean="0">
                <a:latin typeface="Calibri" pitchFamily="34" charset="0"/>
              </a:rPr>
              <a:t> </a:t>
            </a:r>
            <a:r>
              <a:rPr lang="ro-RO" sz="1800" dirty="0" smtClean="0">
                <a:latin typeface="Calibri" pitchFamily="34" charset="0"/>
              </a:rPr>
              <a:t>Institutul pentru Femei (</a:t>
            </a:r>
            <a:r>
              <a:rPr lang="ro-RO" sz="1800" b="1" dirty="0" smtClean="0">
                <a:latin typeface="Calibri" pitchFamily="34" charset="0"/>
              </a:rPr>
              <a:t>Spania</a:t>
            </a:r>
            <a:r>
              <a:rPr lang="ro-RO" sz="1800" dirty="0" smtClean="0">
                <a:latin typeface="Calibri" pitchFamily="34" charset="0"/>
              </a:rPr>
              <a:t>)</a:t>
            </a:r>
            <a:r>
              <a:rPr lang="en-US" sz="1800" dirty="0" smtClean="0">
                <a:latin typeface="Calibri" pitchFamily="34" charset="0"/>
              </a:rPr>
              <a:t>- </a:t>
            </a:r>
            <a:r>
              <a:rPr lang="en-US" sz="1800" b="1" dirty="0" err="1" smtClean="0">
                <a:latin typeface="Calibri" pitchFamily="34" charset="0"/>
              </a:rPr>
              <a:t>Coordonator</a:t>
            </a:r>
            <a:endParaRPr lang="en-US" sz="1800" b="1" dirty="0" smtClean="0">
              <a:latin typeface="Calibri" pitchFamily="34" charset="0"/>
            </a:endParaRPr>
          </a:p>
          <a:p>
            <a:pPr marL="0" indent="0" algn="just">
              <a:buFont typeface="Wingdings" pitchFamily="2" charset="2"/>
              <a:buChar char="§"/>
            </a:pPr>
            <a:r>
              <a:rPr lang="ro-RO" sz="1800" dirty="0" smtClean="0">
                <a:latin typeface="Calibri" pitchFamily="34" charset="0"/>
              </a:rPr>
              <a:t> </a:t>
            </a:r>
            <a:r>
              <a:rPr lang="en-US" sz="1800" dirty="0" smtClean="0">
                <a:latin typeface="Calibri" pitchFamily="34" charset="0"/>
              </a:rPr>
              <a:t> </a:t>
            </a:r>
            <a:r>
              <a:rPr lang="ro-RO" sz="1800" dirty="0" smtClean="0">
                <a:latin typeface="Calibri" pitchFamily="34" charset="0"/>
              </a:rPr>
              <a:t>Le Monde des Possibles (</a:t>
            </a:r>
            <a:r>
              <a:rPr lang="ro-RO" sz="1800" b="1" dirty="0" smtClean="0">
                <a:latin typeface="Calibri" pitchFamily="34" charset="0"/>
              </a:rPr>
              <a:t>Belgia</a:t>
            </a:r>
            <a:r>
              <a:rPr lang="ro-RO" sz="1800" dirty="0" smtClean="0">
                <a:latin typeface="Calibri" pitchFamily="34" charset="0"/>
              </a:rPr>
              <a:t>);</a:t>
            </a:r>
          </a:p>
          <a:p>
            <a:pPr marL="0" indent="0" algn="just">
              <a:buFont typeface="Wingdings" pitchFamily="2" charset="2"/>
              <a:buChar char="§"/>
            </a:pPr>
            <a:r>
              <a:rPr lang="en-US" sz="1800" dirty="0" smtClean="0">
                <a:latin typeface="Calibri" pitchFamily="34" charset="0"/>
              </a:rPr>
              <a:t>  </a:t>
            </a:r>
            <a:r>
              <a:rPr lang="ro-RO" sz="1800" dirty="0" smtClean="0">
                <a:latin typeface="Calibri" pitchFamily="34" charset="0"/>
              </a:rPr>
              <a:t>Cooperative Sud Concept (</a:t>
            </a:r>
            <a:r>
              <a:rPr lang="ro-RO" sz="1800" b="1" dirty="0" smtClean="0">
                <a:latin typeface="Calibri" pitchFamily="34" charset="0"/>
              </a:rPr>
              <a:t>Franța</a:t>
            </a:r>
            <a:r>
              <a:rPr lang="ro-RO" sz="1800" dirty="0" smtClean="0">
                <a:latin typeface="Calibri" pitchFamily="34" charset="0"/>
              </a:rPr>
              <a:t>);</a:t>
            </a:r>
            <a:endParaRPr lang="en-US" sz="1800" dirty="0" smtClean="0">
              <a:latin typeface="Calibri" pitchFamily="34" charset="0"/>
            </a:endParaRPr>
          </a:p>
          <a:p>
            <a:pPr marL="0" indent="0" algn="just">
              <a:buFont typeface="Wingdings" pitchFamily="2" charset="2"/>
              <a:buChar char="§"/>
            </a:pPr>
            <a:r>
              <a:rPr lang="ro-RO" sz="1800" dirty="0" smtClean="0">
                <a:latin typeface="Calibri" pitchFamily="34" charset="0"/>
              </a:rPr>
              <a:t> </a:t>
            </a:r>
            <a:r>
              <a:rPr lang="en-US" sz="1800" dirty="0" smtClean="0">
                <a:latin typeface="Calibri" pitchFamily="34" charset="0"/>
              </a:rPr>
              <a:t> </a:t>
            </a:r>
            <a:r>
              <a:rPr lang="ro-RO" sz="1800" dirty="0" err="1" smtClean="0">
                <a:latin typeface="Calibri" pitchFamily="34" charset="0"/>
              </a:rPr>
              <a:t>Dimitra</a:t>
            </a:r>
            <a:r>
              <a:rPr lang="ro-RO" sz="1800" dirty="0" smtClean="0">
                <a:latin typeface="Calibri" pitchFamily="34" charset="0"/>
              </a:rPr>
              <a:t> </a:t>
            </a:r>
            <a:r>
              <a:rPr lang="ro-RO" sz="1800" dirty="0" err="1" smtClean="0">
                <a:latin typeface="Calibri" pitchFamily="34" charset="0"/>
              </a:rPr>
              <a:t>Itd</a:t>
            </a:r>
            <a:r>
              <a:rPr lang="ro-RO" sz="1800" dirty="0" smtClean="0">
                <a:latin typeface="Calibri" pitchFamily="34" charset="0"/>
              </a:rPr>
              <a:t> (</a:t>
            </a:r>
            <a:r>
              <a:rPr lang="ro-RO" sz="1800" b="1" dirty="0" smtClean="0">
                <a:latin typeface="Calibri" pitchFamily="34" charset="0"/>
              </a:rPr>
              <a:t>Grecia</a:t>
            </a:r>
            <a:r>
              <a:rPr lang="ro-RO" sz="1800" dirty="0" smtClean="0">
                <a:latin typeface="Calibri" pitchFamily="34" charset="0"/>
              </a:rPr>
              <a:t>);</a:t>
            </a:r>
          </a:p>
          <a:p>
            <a:pPr marL="0" indent="0" algn="just">
              <a:buFont typeface="Wingdings" pitchFamily="2" charset="2"/>
              <a:buChar char="§"/>
            </a:pPr>
            <a:r>
              <a:rPr lang="en-US" sz="1800" dirty="0" smtClean="0">
                <a:latin typeface="Calibri" pitchFamily="34" charset="0"/>
              </a:rPr>
              <a:t>  </a:t>
            </a:r>
            <a:r>
              <a:rPr lang="ro-RO" sz="1800" dirty="0" smtClean="0">
                <a:latin typeface="Calibri" pitchFamily="34" charset="0"/>
              </a:rPr>
              <a:t>Institutul Tehnologic </a:t>
            </a:r>
            <a:r>
              <a:rPr lang="ro-RO" sz="1800" dirty="0" err="1" smtClean="0">
                <a:latin typeface="Calibri" pitchFamily="34" charset="0"/>
              </a:rPr>
              <a:t>Cork</a:t>
            </a:r>
            <a:r>
              <a:rPr lang="ro-RO" sz="1800" dirty="0" smtClean="0">
                <a:latin typeface="Calibri" pitchFamily="34" charset="0"/>
              </a:rPr>
              <a:t> (</a:t>
            </a:r>
            <a:r>
              <a:rPr lang="ro-RO" sz="1800" b="1" dirty="0" smtClean="0">
                <a:latin typeface="Calibri" pitchFamily="34" charset="0"/>
              </a:rPr>
              <a:t>Irlanda</a:t>
            </a:r>
            <a:r>
              <a:rPr lang="ro-RO" sz="1800" dirty="0" smtClean="0">
                <a:latin typeface="Calibri" pitchFamily="34" charset="0"/>
              </a:rPr>
              <a:t>) ;</a:t>
            </a:r>
          </a:p>
          <a:p>
            <a:pPr marL="0" indent="0" algn="just">
              <a:buFont typeface="Wingdings" pitchFamily="2" charset="2"/>
              <a:buChar char="§"/>
            </a:pPr>
            <a:r>
              <a:rPr lang="en-US" sz="1800" dirty="0" smtClean="0">
                <a:latin typeface="Calibri" pitchFamily="34" charset="0"/>
              </a:rPr>
              <a:t>  </a:t>
            </a:r>
            <a:r>
              <a:rPr lang="ro-RO" sz="1800" dirty="0" err="1" smtClean="0">
                <a:latin typeface="Calibri" pitchFamily="34" charset="0"/>
              </a:rPr>
              <a:t>Promidea</a:t>
            </a:r>
            <a:r>
              <a:rPr lang="ro-RO" sz="1800" dirty="0" smtClean="0">
                <a:latin typeface="Calibri" pitchFamily="34" charset="0"/>
              </a:rPr>
              <a:t> (</a:t>
            </a:r>
            <a:r>
              <a:rPr lang="ro-RO" sz="1800" b="1" dirty="0" smtClean="0">
                <a:latin typeface="Calibri" pitchFamily="34" charset="0"/>
              </a:rPr>
              <a:t>Italia</a:t>
            </a:r>
            <a:r>
              <a:rPr lang="ro-RO" sz="1800" dirty="0" smtClean="0">
                <a:latin typeface="Calibri" pitchFamily="34" charset="0"/>
              </a:rPr>
              <a:t>)</a:t>
            </a:r>
            <a:endParaRPr lang="en-US" sz="1800" dirty="0" smtClean="0">
              <a:latin typeface="Calibri" pitchFamily="34" charset="0"/>
            </a:endParaRPr>
          </a:p>
          <a:p>
            <a:pPr marL="0" indent="0" algn="just">
              <a:buFont typeface="Wingdings" pitchFamily="2" charset="2"/>
              <a:buChar char="§"/>
            </a:pPr>
            <a:r>
              <a:rPr lang="en-US" sz="1800" dirty="0" smtClean="0">
                <a:latin typeface="Calibri" pitchFamily="34" charset="0"/>
              </a:rPr>
              <a:t>  </a:t>
            </a:r>
            <a:r>
              <a:rPr lang="ro-RO" sz="1800" dirty="0" smtClean="0">
                <a:latin typeface="Calibri" pitchFamily="34" charset="0"/>
              </a:rPr>
              <a:t>Agenţia pentru Dezvoltare Regională Sud Muntenia (</a:t>
            </a:r>
            <a:r>
              <a:rPr lang="ro-RO" sz="1800" b="1" dirty="0" smtClean="0">
                <a:latin typeface="Calibri" pitchFamily="34" charset="0"/>
              </a:rPr>
              <a:t>România</a:t>
            </a:r>
            <a:r>
              <a:rPr lang="ro-RO" sz="1800" dirty="0" smtClean="0">
                <a:latin typeface="Calibri" pitchFamily="34" charset="0"/>
              </a:rPr>
              <a:t>);</a:t>
            </a:r>
          </a:p>
          <a:p>
            <a:pPr marL="0" indent="0" algn="just"/>
            <a:endParaRPr lang="ro-RO" dirty="0"/>
          </a:p>
        </p:txBody>
      </p:sp>
      <p:sp>
        <p:nvSpPr>
          <p:cNvPr id="6" name="Dreptunghi 5"/>
          <p:cNvSpPr/>
          <p:nvPr/>
        </p:nvSpPr>
        <p:spPr>
          <a:xfrm>
            <a:off x="251520" y="2060848"/>
            <a:ext cx="8892480" cy="707886"/>
          </a:xfrm>
          <a:prstGeom prst="rect">
            <a:avLst/>
          </a:prstGeom>
        </p:spPr>
        <p:txBody>
          <a:bodyPr wrap="square">
            <a:spAutoFit/>
          </a:bodyPr>
          <a:lstStyle/>
          <a:p>
            <a:pPr marL="0" indent="0" algn="just">
              <a:buNone/>
            </a:pPr>
            <a:r>
              <a:rPr lang="vi-VN" sz="2000" dirty="0" smtClean="0">
                <a:latin typeface="Calibri" pitchFamily="34" charset="0"/>
              </a:rPr>
              <a:t>Consorțiul proiectului este alcătuit din </a:t>
            </a:r>
            <a:r>
              <a:rPr lang="en-US" sz="2000" dirty="0" smtClean="0">
                <a:latin typeface="Calibri" pitchFamily="34" charset="0"/>
              </a:rPr>
              <a:t>7</a:t>
            </a:r>
            <a:r>
              <a:rPr lang="vi-VN" sz="2000" dirty="0" smtClean="0">
                <a:latin typeface="Calibri" pitchFamily="34" charset="0"/>
              </a:rPr>
              <a:t> parteneri – autorități locale și regionale și instituții private din </a:t>
            </a:r>
            <a:r>
              <a:rPr lang="en-US" sz="2000" dirty="0" smtClean="0">
                <a:latin typeface="Calibri" pitchFamily="34" charset="0"/>
              </a:rPr>
              <a:t>7 </a:t>
            </a:r>
            <a:r>
              <a:rPr lang="vi-VN" sz="2000" dirty="0" smtClean="0">
                <a:latin typeface="Calibri" pitchFamily="34" charset="0"/>
              </a:rPr>
              <a:t>state membre ale Uniunii Europene</a:t>
            </a:r>
            <a:r>
              <a:rPr lang="ro-RO" sz="2000" dirty="0" smtClean="0">
                <a:latin typeface="Calibri" pitchFamily="34" charset="0"/>
              </a:rPr>
              <a:t>:</a:t>
            </a:r>
          </a:p>
        </p:txBody>
      </p:sp>
      <p:pic>
        <p:nvPicPr>
          <p:cNvPr id="9" name="Picture 0" descr="sigla4.emf"/>
          <p:cNvPicPr/>
          <p:nvPr/>
        </p:nvPicPr>
        <p:blipFill>
          <a:blip r:embed="rId3" cstate="print"/>
          <a:srcRect/>
          <a:stretch>
            <a:fillRect/>
          </a:stretch>
        </p:blipFill>
        <p:spPr bwMode="auto">
          <a:xfrm>
            <a:off x="611560" y="548680"/>
            <a:ext cx="1981200" cy="762000"/>
          </a:xfrm>
          <a:prstGeom prst="rect">
            <a:avLst/>
          </a:prstGeom>
          <a:noFill/>
          <a:ln w="9525">
            <a:noFill/>
            <a:miter lim="800000"/>
            <a:headEnd/>
            <a:tailEnd/>
          </a:ln>
        </p:spPr>
      </p:pic>
      <p:pic>
        <p:nvPicPr>
          <p:cNvPr id="10" name="Imagine 12" descr="Sigla_ADR_new"/>
          <p:cNvPicPr>
            <a:picLocks noChangeAspect="1" noChangeArrowheads="1"/>
          </p:cNvPicPr>
          <p:nvPr/>
        </p:nvPicPr>
        <p:blipFill>
          <a:blip r:embed="rId4" cstate="print"/>
          <a:srcRect/>
          <a:stretch>
            <a:fillRect/>
          </a:stretch>
        </p:blipFill>
        <p:spPr bwMode="auto">
          <a:xfrm>
            <a:off x="3131840" y="476672"/>
            <a:ext cx="2755900" cy="717550"/>
          </a:xfrm>
          <a:prstGeom prst="rect">
            <a:avLst/>
          </a:prstGeom>
          <a:noFill/>
          <a:ln w="9525">
            <a:noFill/>
            <a:miter lim="800000"/>
            <a:headEnd/>
            <a:tailEnd/>
          </a:ln>
        </p:spPr>
      </p:pic>
      <p:pic>
        <p:nvPicPr>
          <p:cNvPr id="11" name="Εικόνα 2"/>
          <p:cNvPicPr>
            <a:picLocks noChangeAspect="1" noChangeArrowheads="1"/>
          </p:cNvPicPr>
          <p:nvPr/>
        </p:nvPicPr>
        <p:blipFill>
          <a:blip r:embed="rId5" cstate="print"/>
          <a:srcRect/>
          <a:stretch>
            <a:fillRect/>
          </a:stretch>
        </p:blipFill>
        <p:spPr bwMode="auto">
          <a:xfrm>
            <a:off x="6372200" y="260649"/>
            <a:ext cx="2230314" cy="888652"/>
          </a:xfrm>
          <a:prstGeom prst="rect">
            <a:avLst/>
          </a:prstGeom>
          <a:noFill/>
          <a:ln w="9525">
            <a:noFill/>
            <a:miter lim="800000"/>
            <a:headEnd/>
            <a:tailEnd/>
          </a:ln>
        </p:spPr>
      </p:pic>
      <p:pic>
        <p:nvPicPr>
          <p:cNvPr id="1026" name="Picture 2" descr="C:\Users\Lidia Ilie\Desktop\IMAGEN-GRAFICA-09.jpg"/>
          <p:cNvPicPr>
            <a:picLocks noChangeAspect="1" noChangeArrowheads="1"/>
          </p:cNvPicPr>
          <p:nvPr/>
        </p:nvPicPr>
        <p:blipFill>
          <a:blip r:embed="rId6" cstate="print"/>
          <a:srcRect/>
          <a:stretch>
            <a:fillRect/>
          </a:stretch>
        </p:blipFill>
        <p:spPr bwMode="auto">
          <a:xfrm>
            <a:off x="179512" y="5517232"/>
            <a:ext cx="1440160" cy="1008112"/>
          </a:xfrm>
          <a:prstGeom prst="rect">
            <a:avLst/>
          </a:prstGeom>
          <a:noFill/>
        </p:spPr>
      </p:pic>
      <p:pic>
        <p:nvPicPr>
          <p:cNvPr id="4" name="Picture 3" descr="C:\Users\Lidia Ilie\Desktop\le-monde-des-possibles.jpg"/>
          <p:cNvPicPr>
            <a:picLocks noChangeAspect="1" noChangeArrowheads="1"/>
          </p:cNvPicPr>
          <p:nvPr/>
        </p:nvPicPr>
        <p:blipFill>
          <a:blip r:embed="rId7" cstate="print"/>
          <a:srcRect/>
          <a:stretch>
            <a:fillRect/>
          </a:stretch>
        </p:blipFill>
        <p:spPr bwMode="auto">
          <a:xfrm>
            <a:off x="1619672" y="5733256"/>
            <a:ext cx="1448887" cy="771173"/>
          </a:xfrm>
          <a:prstGeom prst="rect">
            <a:avLst/>
          </a:prstGeom>
          <a:noFill/>
        </p:spPr>
      </p:pic>
      <p:pic>
        <p:nvPicPr>
          <p:cNvPr id="5" name="Picture 2" descr="C:\Users\Lidia Ilie\Desktop\sud-concept-cooperative-logo.png"/>
          <p:cNvPicPr>
            <a:picLocks noChangeAspect="1" noChangeArrowheads="1"/>
          </p:cNvPicPr>
          <p:nvPr/>
        </p:nvPicPr>
        <p:blipFill>
          <a:blip r:embed="rId8" cstate="print"/>
          <a:srcRect/>
          <a:stretch>
            <a:fillRect/>
          </a:stretch>
        </p:blipFill>
        <p:spPr bwMode="auto">
          <a:xfrm>
            <a:off x="3131840" y="5877272"/>
            <a:ext cx="1179960" cy="504056"/>
          </a:xfrm>
          <a:prstGeom prst="rect">
            <a:avLst/>
          </a:prstGeom>
          <a:noFill/>
        </p:spPr>
      </p:pic>
      <p:pic>
        <p:nvPicPr>
          <p:cNvPr id="1028" name="Picture 4" descr="C:\Users\Lidia Ilie\Desktop\dimitra-logo.png"/>
          <p:cNvPicPr>
            <a:picLocks noChangeAspect="1" noChangeArrowheads="1"/>
          </p:cNvPicPr>
          <p:nvPr/>
        </p:nvPicPr>
        <p:blipFill>
          <a:blip r:embed="rId9" cstate="print"/>
          <a:srcRect/>
          <a:stretch>
            <a:fillRect/>
          </a:stretch>
        </p:blipFill>
        <p:spPr bwMode="auto">
          <a:xfrm>
            <a:off x="4427984" y="5877272"/>
            <a:ext cx="1296144" cy="576064"/>
          </a:xfrm>
          <a:prstGeom prst="rect">
            <a:avLst/>
          </a:prstGeom>
          <a:noFill/>
        </p:spPr>
      </p:pic>
      <p:pic>
        <p:nvPicPr>
          <p:cNvPr id="1030" name="Picture 6" descr="C:\Users\Lidia Ilie\Desktop\cork-institute-technology-logo.png"/>
          <p:cNvPicPr>
            <a:picLocks noChangeAspect="1" noChangeArrowheads="1"/>
          </p:cNvPicPr>
          <p:nvPr/>
        </p:nvPicPr>
        <p:blipFill>
          <a:blip r:embed="rId10" cstate="print"/>
          <a:srcRect/>
          <a:stretch>
            <a:fillRect/>
          </a:stretch>
        </p:blipFill>
        <p:spPr bwMode="auto">
          <a:xfrm>
            <a:off x="5796136" y="5877272"/>
            <a:ext cx="1800200" cy="553908"/>
          </a:xfrm>
          <a:prstGeom prst="rect">
            <a:avLst/>
          </a:prstGeom>
          <a:noFill/>
        </p:spPr>
      </p:pic>
      <p:pic>
        <p:nvPicPr>
          <p:cNvPr id="1031" name="Picture 7" descr="C:\Users\Lidia Ilie\Desktop\promidea.jpg"/>
          <p:cNvPicPr>
            <a:picLocks noChangeAspect="1" noChangeArrowheads="1"/>
          </p:cNvPicPr>
          <p:nvPr/>
        </p:nvPicPr>
        <p:blipFill>
          <a:blip r:embed="rId11" cstate="print"/>
          <a:srcRect/>
          <a:stretch>
            <a:fillRect/>
          </a:stretch>
        </p:blipFill>
        <p:spPr bwMode="auto">
          <a:xfrm>
            <a:off x="7596336" y="5805264"/>
            <a:ext cx="1547664" cy="648072"/>
          </a:xfrm>
          <a:prstGeom prst="rect">
            <a:avLst/>
          </a:prstGeom>
          <a:noFill/>
        </p:spPr>
      </p:pic>
      <p:pic>
        <p:nvPicPr>
          <p:cNvPr id="16" name="Εικόνα 2"/>
          <p:cNvPicPr>
            <a:picLocks noChangeAspect="1" noChangeArrowheads="1"/>
          </p:cNvPicPr>
          <p:nvPr/>
        </p:nvPicPr>
        <p:blipFill>
          <a:blip r:embed="rId5" cstate="print"/>
          <a:srcRect/>
          <a:stretch>
            <a:fillRect/>
          </a:stretch>
        </p:blipFill>
        <p:spPr bwMode="auto">
          <a:xfrm>
            <a:off x="6524600" y="413049"/>
            <a:ext cx="2230314" cy="88865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68760"/>
            <a:ext cx="8496944" cy="864096"/>
          </a:xfrm>
        </p:spPr>
        <p:txBody>
          <a:bodyPr>
            <a:normAutofit/>
          </a:bodyPr>
          <a:lstStyle/>
          <a:p>
            <a:r>
              <a:rPr lang="ro-RO" sz="2800" b="1" dirty="0" smtClean="0">
                <a:latin typeface="Calibri" pitchFamily="34" charset="0"/>
              </a:rPr>
              <a:t>SCOPUL ȘI OBIECTIVUL PROIECTULUI</a:t>
            </a:r>
            <a:endParaRPr lang="en-US" sz="2800" b="1" dirty="0">
              <a:latin typeface="Calibri" pitchFamily="34" charset="0"/>
            </a:endParaRPr>
          </a:p>
        </p:txBody>
      </p:sp>
      <p:sp>
        <p:nvSpPr>
          <p:cNvPr id="3" name="Content Placeholder 2"/>
          <p:cNvSpPr>
            <a:spLocks noGrp="1"/>
          </p:cNvSpPr>
          <p:nvPr>
            <p:ph idx="1"/>
          </p:nvPr>
        </p:nvSpPr>
        <p:spPr>
          <a:xfrm>
            <a:off x="323528" y="2564904"/>
            <a:ext cx="4392488" cy="2016224"/>
          </a:xfrm>
        </p:spPr>
        <p:txBody>
          <a:bodyPr/>
          <a:lstStyle/>
          <a:p>
            <a:pPr marL="57150" indent="0" algn="just">
              <a:buNone/>
            </a:pPr>
            <a:r>
              <a:rPr lang="ro-RO" sz="2000" b="1" dirty="0" smtClean="0">
                <a:latin typeface="Calibri" pitchFamily="34" charset="0"/>
              </a:rPr>
              <a:t>Scopul</a:t>
            </a:r>
            <a:r>
              <a:rPr lang="en-US" sz="2000" b="1" dirty="0" smtClean="0">
                <a:latin typeface="Calibri" pitchFamily="34" charset="0"/>
              </a:rPr>
              <a:t> </a:t>
            </a:r>
            <a:r>
              <a:rPr lang="vi-VN" sz="2000" dirty="0" smtClean="0">
                <a:latin typeface="Calibri" pitchFamily="34" charset="0"/>
              </a:rPr>
              <a:t>proiectului New Start </a:t>
            </a:r>
            <a:r>
              <a:rPr lang="en-US" sz="2000" dirty="0" smtClean="0">
                <a:latin typeface="Calibri" pitchFamily="34" charset="0"/>
              </a:rPr>
              <a:t>a </a:t>
            </a:r>
            <a:r>
              <a:rPr lang="ro-RO" sz="2000" dirty="0" err="1" smtClean="0">
                <a:latin typeface="Calibri" pitchFamily="34" charset="0"/>
              </a:rPr>
              <a:t>viz</a:t>
            </a:r>
            <a:r>
              <a:rPr lang="en-US" sz="2000" dirty="0" smtClean="0">
                <a:latin typeface="Calibri" pitchFamily="34" charset="0"/>
              </a:rPr>
              <a:t>at</a:t>
            </a:r>
            <a:r>
              <a:rPr lang="ro-RO" sz="2000" dirty="0" smtClean="0">
                <a:latin typeface="Calibri" pitchFamily="34" charset="0"/>
              </a:rPr>
              <a:t> </a:t>
            </a:r>
            <a:r>
              <a:rPr lang="vi-VN" sz="2000" dirty="0" smtClean="0">
                <a:latin typeface="Calibri" pitchFamily="34" charset="0"/>
              </a:rPr>
              <a:t>dezvolta</a:t>
            </a:r>
            <a:r>
              <a:rPr lang="ro-RO" sz="2000" dirty="0" smtClean="0">
                <a:latin typeface="Calibri" pitchFamily="34" charset="0"/>
              </a:rPr>
              <a:t>rea</a:t>
            </a:r>
            <a:r>
              <a:rPr lang="vi-VN" sz="2000" dirty="0" smtClean="0">
                <a:latin typeface="Calibri" pitchFamily="34" charset="0"/>
              </a:rPr>
              <a:t> și implementa</a:t>
            </a:r>
            <a:r>
              <a:rPr lang="ro-RO" sz="2000" dirty="0" smtClean="0">
                <a:latin typeface="Calibri" pitchFamily="34" charset="0"/>
              </a:rPr>
              <a:t>rea</a:t>
            </a:r>
            <a:r>
              <a:rPr lang="vi-VN" sz="2000" dirty="0" smtClean="0">
                <a:latin typeface="Calibri" pitchFamily="34" charset="0"/>
              </a:rPr>
              <a:t> un</a:t>
            </a:r>
            <a:r>
              <a:rPr lang="ro-RO" sz="2000" dirty="0" smtClean="0">
                <a:latin typeface="Calibri" pitchFamily="34" charset="0"/>
              </a:rPr>
              <a:t>ui</a:t>
            </a:r>
            <a:r>
              <a:rPr lang="vi-VN" sz="2000" dirty="0" smtClean="0">
                <a:latin typeface="Calibri" pitchFamily="34" charset="0"/>
              </a:rPr>
              <a:t> program comun pentru femeile victime ale violenței domestice bazat pe tehnici de mentorat și d</a:t>
            </a:r>
            <a:r>
              <a:rPr lang="ro-RO" sz="2000" dirty="0" err="1" smtClean="0">
                <a:latin typeface="Calibri" pitchFamily="34" charset="0"/>
              </a:rPr>
              <a:t>ezvoltare</a:t>
            </a:r>
            <a:r>
              <a:rPr lang="ro-RO" sz="2000" dirty="0" smtClean="0">
                <a:latin typeface="Calibri" pitchFamily="34" charset="0"/>
              </a:rPr>
              <a:t> personală</a:t>
            </a:r>
            <a:r>
              <a:rPr lang="vi-VN" sz="2000" dirty="0" smtClean="0">
                <a:latin typeface="Calibri" pitchFamily="34" charset="0"/>
              </a:rPr>
              <a:t>. </a:t>
            </a:r>
            <a:endParaRPr lang="en-US" sz="2000" dirty="0"/>
          </a:p>
        </p:txBody>
      </p:sp>
      <p:pic>
        <p:nvPicPr>
          <p:cNvPr id="7" name="Picture 2" descr="http://s3.amazonaws.com/imr-us/corkindo/images/2014/06/S84951-xlimage-R264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2164525"/>
            <a:ext cx="3672408" cy="2445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Dreptunghi 7"/>
          <p:cNvSpPr/>
          <p:nvPr/>
        </p:nvSpPr>
        <p:spPr>
          <a:xfrm>
            <a:off x="179512" y="4797152"/>
            <a:ext cx="8964488" cy="1692771"/>
          </a:xfrm>
          <a:prstGeom prst="rect">
            <a:avLst/>
          </a:prstGeom>
        </p:spPr>
        <p:txBody>
          <a:bodyPr wrap="square">
            <a:spAutoFit/>
          </a:bodyPr>
          <a:lstStyle/>
          <a:p>
            <a:pPr marL="57150" indent="0" algn="just">
              <a:buNone/>
            </a:pPr>
            <a:r>
              <a:rPr lang="vi-VN" sz="2000" dirty="0" smtClean="0">
                <a:latin typeface="Calibri" pitchFamily="34" charset="0"/>
              </a:rPr>
              <a:t>Serviciile de sprijin din cadrul programului </a:t>
            </a:r>
            <a:r>
              <a:rPr lang="en-US" sz="2000" dirty="0" smtClean="0">
                <a:latin typeface="Calibri" pitchFamily="34" charset="0"/>
              </a:rPr>
              <a:t>a</a:t>
            </a:r>
            <a:r>
              <a:rPr lang="ro-RO" sz="2000" dirty="0" smtClean="0">
                <a:latin typeface="Calibri" pitchFamily="34" charset="0"/>
              </a:rPr>
              <a:t>u</a:t>
            </a:r>
            <a:r>
              <a:rPr lang="vi-VN" sz="2000" dirty="0" smtClean="0">
                <a:latin typeface="Calibri" pitchFamily="34" charset="0"/>
              </a:rPr>
              <a:t> oferi</a:t>
            </a:r>
            <a:r>
              <a:rPr lang="en-US" sz="2000" dirty="0" smtClean="0">
                <a:latin typeface="Calibri" pitchFamily="34" charset="0"/>
              </a:rPr>
              <a:t>t</a:t>
            </a:r>
            <a:r>
              <a:rPr lang="vi-VN" sz="2000" dirty="0" smtClean="0">
                <a:latin typeface="Calibri" pitchFamily="34" charset="0"/>
              </a:rPr>
              <a:t> femeilor victime ale violenței domestice instrumentele necesare pentru a </a:t>
            </a:r>
            <a:r>
              <a:rPr lang="en-US" sz="2000" dirty="0" smtClean="0">
                <a:latin typeface="Calibri" pitchFamily="34" charset="0"/>
              </a:rPr>
              <a:t> le </a:t>
            </a:r>
            <a:r>
              <a:rPr lang="vi-VN" sz="2000" dirty="0" smtClean="0">
                <a:latin typeface="Calibri" pitchFamily="34" charset="0"/>
              </a:rPr>
              <a:t>consolida încrederea </a:t>
            </a:r>
            <a:r>
              <a:rPr lang="ro-RO" sz="2000" dirty="0" smtClean="0">
                <a:latin typeface="Calibri" pitchFamily="34" charset="0"/>
              </a:rPr>
              <a:t>şi stima de sine. </a:t>
            </a:r>
            <a:r>
              <a:rPr lang="vi-VN" sz="2000" dirty="0" smtClean="0">
                <a:latin typeface="Calibri" pitchFamily="34" charset="0"/>
              </a:rPr>
              <a:t>De asemenea</a:t>
            </a:r>
            <a:r>
              <a:rPr lang="ro-RO" sz="2000" dirty="0" smtClean="0">
                <a:latin typeface="Calibri" pitchFamily="34" charset="0"/>
              </a:rPr>
              <a:t>,</a:t>
            </a:r>
            <a:r>
              <a:rPr lang="vi-VN" sz="2000" dirty="0" smtClean="0">
                <a:latin typeface="Calibri" pitchFamily="34" charset="0"/>
              </a:rPr>
              <a:t> programul </a:t>
            </a:r>
            <a:r>
              <a:rPr lang="ro-RO" sz="2000" dirty="0" smtClean="0">
                <a:latin typeface="Calibri" pitchFamily="34" charset="0"/>
              </a:rPr>
              <a:t>a</a:t>
            </a:r>
            <a:r>
              <a:rPr lang="vi-VN" sz="2000" dirty="0" smtClean="0">
                <a:latin typeface="Calibri" pitchFamily="34" charset="0"/>
              </a:rPr>
              <a:t> contribui</a:t>
            </a:r>
            <a:r>
              <a:rPr lang="ro-RO" sz="2000" dirty="0" smtClean="0">
                <a:latin typeface="Calibri" pitchFamily="34" charset="0"/>
              </a:rPr>
              <a:t>t</a:t>
            </a:r>
            <a:r>
              <a:rPr lang="vi-VN" sz="2000" dirty="0" smtClean="0">
                <a:latin typeface="Calibri" pitchFamily="34" charset="0"/>
              </a:rPr>
              <a:t> la îmbunătățirea competențelor, și </a:t>
            </a:r>
            <a:r>
              <a:rPr lang="ro-RO" sz="2000" dirty="0" smtClean="0">
                <a:latin typeface="Calibri" pitchFamily="34" charset="0"/>
              </a:rPr>
              <a:t>a</a:t>
            </a:r>
            <a:r>
              <a:rPr lang="vi-VN" sz="2000" dirty="0" smtClean="0">
                <a:latin typeface="Calibri" pitchFamily="34" charset="0"/>
              </a:rPr>
              <a:t> stimula</a:t>
            </a:r>
            <a:r>
              <a:rPr lang="ro-RO" sz="2000" dirty="0" smtClean="0">
                <a:latin typeface="Calibri" pitchFamily="34" charset="0"/>
              </a:rPr>
              <a:t>t </a:t>
            </a:r>
            <a:r>
              <a:rPr lang="vi-VN" sz="2000" dirty="0" smtClean="0">
                <a:latin typeface="Calibri" pitchFamily="34" charset="0"/>
              </a:rPr>
              <a:t> dezvoltarea abilităților</a:t>
            </a:r>
            <a:r>
              <a:rPr lang="ro-RO" sz="2000" dirty="0" smtClean="0">
                <a:latin typeface="Calibri" pitchFamily="34" charset="0"/>
              </a:rPr>
              <a:t> </a:t>
            </a:r>
            <a:r>
              <a:rPr lang="vi-VN" sz="2000" dirty="0" smtClean="0">
                <a:latin typeface="Calibri" pitchFamily="34" charset="0"/>
              </a:rPr>
              <a:t>antreprenoriale</a:t>
            </a:r>
            <a:r>
              <a:rPr lang="ro-RO" sz="2000" dirty="0" smtClean="0">
                <a:latin typeface="Calibri" pitchFamily="34" charset="0"/>
              </a:rPr>
              <a:t> ale participantelor</a:t>
            </a:r>
            <a:r>
              <a:rPr lang="vi-VN" sz="2000" dirty="0" smtClean="0">
                <a:latin typeface="Calibri" pitchFamily="34" charset="0"/>
              </a:rPr>
              <a:t>, cu scopul de facilita incluziunea socială a acestora și </a:t>
            </a:r>
            <a:r>
              <a:rPr lang="en-US" sz="2000" dirty="0" smtClean="0">
                <a:latin typeface="Calibri" pitchFamily="34" charset="0"/>
              </a:rPr>
              <a:t>de </a:t>
            </a:r>
            <a:r>
              <a:rPr lang="vi-VN" sz="2000" dirty="0" smtClean="0">
                <a:latin typeface="Calibri" pitchFamily="34" charset="0"/>
              </a:rPr>
              <a:t>a le reintegra pe piața muncii</a:t>
            </a:r>
            <a:r>
              <a:rPr lang="vi-VN" dirty="0" smtClean="0"/>
              <a:t>.</a:t>
            </a:r>
            <a:endParaRPr lang="en-US" dirty="0"/>
          </a:p>
        </p:txBody>
      </p:sp>
      <p:pic>
        <p:nvPicPr>
          <p:cNvPr id="9" name="Picture 0" descr="sigla4.emf"/>
          <p:cNvPicPr/>
          <p:nvPr/>
        </p:nvPicPr>
        <p:blipFill>
          <a:blip r:embed="rId4" cstate="print"/>
          <a:srcRect/>
          <a:stretch>
            <a:fillRect/>
          </a:stretch>
        </p:blipFill>
        <p:spPr bwMode="auto">
          <a:xfrm>
            <a:off x="611560" y="548680"/>
            <a:ext cx="1981200" cy="762000"/>
          </a:xfrm>
          <a:prstGeom prst="rect">
            <a:avLst/>
          </a:prstGeom>
          <a:noFill/>
          <a:ln w="9525">
            <a:noFill/>
            <a:miter lim="800000"/>
            <a:headEnd/>
            <a:tailEnd/>
          </a:ln>
        </p:spPr>
      </p:pic>
      <p:pic>
        <p:nvPicPr>
          <p:cNvPr id="10" name="Imagine 12" descr="Sigla_ADR_new"/>
          <p:cNvPicPr>
            <a:picLocks noChangeAspect="1" noChangeArrowheads="1"/>
          </p:cNvPicPr>
          <p:nvPr/>
        </p:nvPicPr>
        <p:blipFill>
          <a:blip r:embed="rId5" cstate="print"/>
          <a:srcRect/>
          <a:stretch>
            <a:fillRect/>
          </a:stretch>
        </p:blipFill>
        <p:spPr bwMode="auto">
          <a:xfrm>
            <a:off x="3275856" y="548680"/>
            <a:ext cx="2755900" cy="717550"/>
          </a:xfrm>
          <a:prstGeom prst="rect">
            <a:avLst/>
          </a:prstGeom>
          <a:noFill/>
          <a:ln w="9525">
            <a:noFill/>
            <a:miter lim="800000"/>
            <a:headEnd/>
            <a:tailEnd/>
          </a:ln>
        </p:spPr>
      </p:pic>
      <p:pic>
        <p:nvPicPr>
          <p:cNvPr id="11" name="Εικόνα 2"/>
          <p:cNvPicPr>
            <a:picLocks noChangeAspect="1" noChangeArrowheads="1"/>
          </p:cNvPicPr>
          <p:nvPr/>
        </p:nvPicPr>
        <p:blipFill>
          <a:blip r:embed="rId6" cstate="print"/>
          <a:srcRect/>
          <a:stretch>
            <a:fillRect/>
          </a:stretch>
        </p:blipFill>
        <p:spPr bwMode="auto">
          <a:xfrm>
            <a:off x="6444208" y="404664"/>
            <a:ext cx="2230314" cy="88865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043608" y="1196752"/>
            <a:ext cx="7412360" cy="936104"/>
          </a:xfrm>
        </p:spPr>
        <p:txBody>
          <a:bodyPr>
            <a:normAutofit/>
          </a:bodyPr>
          <a:lstStyle/>
          <a:p>
            <a:pPr algn="l"/>
            <a:r>
              <a:rPr lang="ro-RO" sz="2800" b="1" dirty="0" smtClean="0">
                <a:latin typeface="Calibri" pitchFamily="34" charset="0"/>
              </a:rPr>
              <a:t>	REZULTATELE PROIECTULU</a:t>
            </a:r>
            <a:endParaRPr lang="ro-RO" sz="2800" b="1" dirty="0">
              <a:latin typeface="Calibri" pitchFamily="34" charset="0"/>
            </a:endParaRPr>
          </a:p>
        </p:txBody>
      </p:sp>
      <p:sp>
        <p:nvSpPr>
          <p:cNvPr id="3" name="Substituent conținut 2"/>
          <p:cNvSpPr>
            <a:spLocks noGrp="1"/>
          </p:cNvSpPr>
          <p:nvPr>
            <p:ph idx="1"/>
          </p:nvPr>
        </p:nvSpPr>
        <p:spPr>
          <a:xfrm>
            <a:off x="395536" y="2204864"/>
            <a:ext cx="8424936" cy="4464496"/>
          </a:xfrm>
        </p:spPr>
        <p:txBody>
          <a:bodyPr>
            <a:normAutofit lnSpcReduction="10000"/>
          </a:bodyPr>
          <a:lstStyle/>
          <a:p>
            <a:pPr algn="just">
              <a:buNone/>
            </a:pPr>
            <a:endParaRPr lang="ro-RO" sz="2000" dirty="0" smtClean="0">
              <a:latin typeface="Calibri" pitchFamily="34" charset="0"/>
            </a:endParaRPr>
          </a:p>
          <a:p>
            <a:pPr lvl="0">
              <a:buFont typeface="Wingdings" pitchFamily="2" charset="2"/>
              <a:buChar char="ü"/>
            </a:pPr>
            <a:r>
              <a:rPr lang="fr-FR" sz="2000" b="1" dirty="0" smtClean="0"/>
              <a:t>7 </a:t>
            </a:r>
            <a:r>
              <a:rPr lang="fr-FR" sz="2000" b="1" dirty="0" err="1" smtClean="0"/>
              <a:t>Sesiuni</a:t>
            </a:r>
            <a:r>
              <a:rPr lang="fr-FR" sz="2000" b="1" dirty="0" smtClean="0"/>
              <a:t> de instruire </a:t>
            </a:r>
            <a:r>
              <a:rPr lang="fr-FR" sz="2000" dirty="0" err="1" smtClean="0"/>
              <a:t>pentru</a:t>
            </a:r>
            <a:r>
              <a:rPr lang="fr-FR" sz="2000" dirty="0" smtClean="0"/>
              <a:t> </a:t>
            </a:r>
            <a:r>
              <a:rPr lang="fr-FR" sz="2000" dirty="0" err="1" smtClean="0"/>
              <a:t>membrii</a:t>
            </a:r>
            <a:r>
              <a:rPr lang="fr-FR" sz="2000" dirty="0" smtClean="0"/>
              <a:t> </a:t>
            </a:r>
            <a:r>
              <a:rPr lang="fr-FR" sz="2000" dirty="0" err="1" smtClean="0"/>
              <a:t>echipei</a:t>
            </a:r>
            <a:r>
              <a:rPr lang="fr-FR" sz="2000" dirty="0" smtClean="0"/>
              <a:t> de </a:t>
            </a:r>
            <a:r>
              <a:rPr lang="fr-FR" sz="2000" dirty="0" err="1" smtClean="0"/>
              <a:t>implementare</a:t>
            </a:r>
            <a:r>
              <a:rPr lang="fr-FR" sz="2000" dirty="0" smtClean="0"/>
              <a:t> a </a:t>
            </a:r>
            <a:r>
              <a:rPr lang="fr-FR" sz="2000" dirty="0" err="1" smtClean="0"/>
              <a:t>proiectului</a:t>
            </a:r>
            <a:r>
              <a:rPr lang="fr-FR" sz="2000" dirty="0" smtClean="0"/>
              <a:t> NEW START</a:t>
            </a:r>
            <a:r>
              <a:rPr lang="ro-RO" sz="2000" dirty="0" smtClean="0"/>
              <a:t> </a:t>
            </a:r>
            <a:r>
              <a:rPr lang="fr-FR" sz="2000" dirty="0" err="1" smtClean="0"/>
              <a:t>din</a:t>
            </a:r>
            <a:r>
              <a:rPr lang="fr-FR" sz="2000" dirty="0" smtClean="0"/>
              <a:t> </a:t>
            </a:r>
            <a:r>
              <a:rPr lang="fr-FR" sz="2000" dirty="0" err="1" smtClean="0"/>
              <a:t>statele</a:t>
            </a:r>
            <a:r>
              <a:rPr lang="fr-FR" sz="2000" dirty="0" smtClean="0"/>
              <a:t> </a:t>
            </a:r>
            <a:r>
              <a:rPr lang="fr-FR" sz="2000" dirty="0" err="1" smtClean="0"/>
              <a:t>partenere</a:t>
            </a:r>
            <a:r>
              <a:rPr lang="fr-FR" sz="2000" dirty="0" smtClean="0"/>
              <a:t> </a:t>
            </a:r>
            <a:r>
              <a:rPr lang="en-US" sz="2000" dirty="0" smtClean="0"/>
              <a:t>;</a:t>
            </a:r>
            <a:endParaRPr lang="ro-RO" sz="2000" dirty="0" smtClean="0"/>
          </a:p>
          <a:p>
            <a:pPr lvl="0">
              <a:buFont typeface="Wingdings" pitchFamily="2" charset="2"/>
              <a:buChar char="ü"/>
            </a:pPr>
            <a:r>
              <a:rPr lang="fr-FR" sz="2000" b="1" dirty="0" smtClean="0"/>
              <a:t>7 </a:t>
            </a:r>
            <a:r>
              <a:rPr lang="ro-RO" sz="2000" b="1" dirty="0" smtClean="0"/>
              <a:t>Sesiuni pilot axate pe dezvoltare personală mentorat </a:t>
            </a:r>
            <a:r>
              <a:rPr lang="fr-FR" sz="2000" dirty="0" err="1" smtClean="0"/>
              <a:t>destinate</a:t>
            </a:r>
            <a:r>
              <a:rPr lang="fr-FR" sz="2000" dirty="0" smtClean="0"/>
              <a:t> </a:t>
            </a:r>
            <a:r>
              <a:rPr lang="fr-FR" sz="2000" dirty="0" err="1" smtClean="0"/>
              <a:t>femeilor</a:t>
            </a:r>
            <a:r>
              <a:rPr lang="fr-FR" sz="2000" dirty="0" smtClean="0"/>
              <a:t> victime ale </a:t>
            </a:r>
            <a:r>
              <a:rPr lang="fr-FR" sz="2000" dirty="0" err="1" smtClean="0"/>
              <a:t>violen</a:t>
            </a:r>
            <a:r>
              <a:rPr lang="ro-RO" sz="2000" dirty="0" err="1" smtClean="0"/>
              <a:t>ţei</a:t>
            </a:r>
            <a:r>
              <a:rPr lang="ro-RO" sz="2000" dirty="0" smtClean="0"/>
              <a:t> domestice</a:t>
            </a:r>
            <a:r>
              <a:rPr lang="fr-FR" sz="2000" dirty="0" smtClean="0"/>
              <a:t>;</a:t>
            </a:r>
            <a:endParaRPr lang="ro-RO" sz="2000" dirty="0" smtClean="0"/>
          </a:p>
          <a:p>
            <a:pPr lvl="0">
              <a:buFont typeface="Wingdings" pitchFamily="2" charset="2"/>
              <a:buChar char="ü"/>
            </a:pPr>
            <a:r>
              <a:rPr lang="ro-RO" sz="2000" b="1" dirty="0" smtClean="0"/>
              <a:t>Un Ghid pentru Dezvoltare Personală şi Mentorat </a:t>
            </a:r>
            <a:r>
              <a:rPr lang="ro-RO" sz="2000" dirty="0" smtClean="0"/>
              <a:t>pentru instruirea femeilor victime ale violenţei domestice</a:t>
            </a:r>
            <a:r>
              <a:rPr lang="en-US" sz="2000" dirty="0" smtClean="0"/>
              <a:t>;</a:t>
            </a:r>
            <a:endParaRPr lang="ro-RO" sz="2000" dirty="0" smtClean="0"/>
          </a:p>
          <a:p>
            <a:pPr lvl="0">
              <a:buFont typeface="Wingdings" pitchFamily="2" charset="2"/>
              <a:buChar char="ü"/>
            </a:pPr>
            <a:r>
              <a:rPr lang="ro-RO" sz="2000" b="1" dirty="0" smtClean="0"/>
              <a:t>1 Web site al proiectului, </a:t>
            </a:r>
            <a:r>
              <a:rPr lang="ro-RO" sz="2000" dirty="0" smtClean="0"/>
              <a:t>care conţine informaţii şi materiale relevante pentru grupul ţintă al proiectului </a:t>
            </a:r>
            <a:r>
              <a:rPr lang="vi-VN" sz="2000" dirty="0" smtClean="0"/>
              <a:t>  </a:t>
            </a:r>
            <a:endParaRPr lang="ro-RO" sz="2000" dirty="0" smtClean="0"/>
          </a:p>
          <a:p>
            <a:pPr lvl="0">
              <a:buFont typeface="Wingdings" pitchFamily="2" charset="2"/>
              <a:buChar char="ü"/>
            </a:pPr>
            <a:r>
              <a:rPr lang="ro-RO" sz="2000" b="1" dirty="0" smtClean="0"/>
              <a:t>1 Broşură a proiectului</a:t>
            </a:r>
            <a:r>
              <a:rPr lang="ro-RO" sz="2000" dirty="0" smtClean="0"/>
              <a:t>, tradusă în limba naţională a statelor partenere în proiect </a:t>
            </a:r>
            <a:endParaRPr lang="en-US" sz="2000" dirty="0" smtClean="0"/>
          </a:p>
          <a:p>
            <a:pPr lvl="0">
              <a:buFont typeface="Wingdings" pitchFamily="2" charset="2"/>
              <a:buChar char="ü"/>
            </a:pPr>
            <a:r>
              <a:rPr lang="en-US" sz="2000" b="1" dirty="0" smtClean="0"/>
              <a:t>1 </a:t>
            </a:r>
            <a:r>
              <a:rPr lang="en-US" sz="2000" b="1" dirty="0" err="1" smtClean="0"/>
              <a:t>Conferin</a:t>
            </a:r>
            <a:r>
              <a:rPr lang="ro-RO" sz="2000" b="1" dirty="0" err="1" smtClean="0"/>
              <a:t>ţă</a:t>
            </a:r>
            <a:r>
              <a:rPr lang="ro-RO" sz="2000" b="1" dirty="0" smtClean="0"/>
              <a:t> Finală</a:t>
            </a:r>
            <a:endParaRPr lang="en-US" sz="2000" b="1" dirty="0" smtClean="0"/>
          </a:p>
          <a:p>
            <a:pPr lvl="0">
              <a:buFont typeface="Wingdings" pitchFamily="2" charset="2"/>
              <a:buChar char="ü"/>
            </a:pPr>
            <a:r>
              <a:rPr lang="en-US" sz="2000" b="1" dirty="0" smtClean="0"/>
              <a:t>7 Evenimente </a:t>
            </a:r>
            <a:r>
              <a:rPr lang="en-US" sz="2000" dirty="0" smtClean="0"/>
              <a:t>locale </a:t>
            </a:r>
            <a:r>
              <a:rPr lang="en-US" sz="2000" dirty="0" err="1" smtClean="0"/>
              <a:t>pentru</a:t>
            </a:r>
            <a:r>
              <a:rPr lang="en-US" sz="2000" dirty="0" smtClean="0"/>
              <a:t> </a:t>
            </a:r>
            <a:r>
              <a:rPr lang="en-US" sz="2000" dirty="0" err="1" smtClean="0"/>
              <a:t>diseminarea</a:t>
            </a:r>
            <a:r>
              <a:rPr lang="en-US" sz="2000" dirty="0" smtClean="0"/>
              <a:t> </a:t>
            </a:r>
            <a:r>
              <a:rPr lang="en-US" sz="2000" dirty="0" err="1" smtClean="0"/>
              <a:t>rezultatelor</a:t>
            </a:r>
            <a:r>
              <a:rPr lang="en-US" sz="2000" dirty="0" smtClean="0"/>
              <a:t> </a:t>
            </a:r>
            <a:r>
              <a:rPr lang="en-US" sz="2000" dirty="0" err="1" smtClean="0"/>
              <a:t>proiectului</a:t>
            </a:r>
            <a:endParaRPr lang="ro-RO" sz="2000" dirty="0" smtClean="0"/>
          </a:p>
          <a:p>
            <a:pPr fontAlgn="base">
              <a:buNone/>
            </a:pPr>
            <a:endParaRPr lang="ro-RO" sz="2000" dirty="0" smtClean="0"/>
          </a:p>
        </p:txBody>
      </p:sp>
      <p:pic>
        <p:nvPicPr>
          <p:cNvPr id="6" name="Picture 0" descr="sigla4.emf"/>
          <p:cNvPicPr/>
          <p:nvPr/>
        </p:nvPicPr>
        <p:blipFill>
          <a:blip r:embed="rId2" cstate="print"/>
          <a:srcRect/>
          <a:stretch>
            <a:fillRect/>
          </a:stretch>
        </p:blipFill>
        <p:spPr bwMode="auto">
          <a:xfrm>
            <a:off x="611560" y="548680"/>
            <a:ext cx="1981200" cy="762000"/>
          </a:xfrm>
          <a:prstGeom prst="rect">
            <a:avLst/>
          </a:prstGeom>
          <a:noFill/>
          <a:ln w="9525">
            <a:noFill/>
            <a:miter lim="800000"/>
            <a:headEnd/>
            <a:tailEnd/>
          </a:ln>
        </p:spPr>
      </p:pic>
      <p:pic>
        <p:nvPicPr>
          <p:cNvPr id="7" name="Imagine 12" descr="Sigla_ADR_new"/>
          <p:cNvPicPr>
            <a:picLocks noChangeAspect="1" noChangeArrowheads="1"/>
          </p:cNvPicPr>
          <p:nvPr/>
        </p:nvPicPr>
        <p:blipFill>
          <a:blip r:embed="rId3" cstate="print"/>
          <a:srcRect/>
          <a:stretch>
            <a:fillRect/>
          </a:stretch>
        </p:blipFill>
        <p:spPr bwMode="auto">
          <a:xfrm>
            <a:off x="3131840" y="548680"/>
            <a:ext cx="2755900" cy="717550"/>
          </a:xfrm>
          <a:prstGeom prst="rect">
            <a:avLst/>
          </a:prstGeom>
          <a:noFill/>
          <a:ln w="9525">
            <a:noFill/>
            <a:miter lim="800000"/>
            <a:headEnd/>
            <a:tailEnd/>
          </a:ln>
        </p:spPr>
      </p:pic>
      <p:pic>
        <p:nvPicPr>
          <p:cNvPr id="8" name="Εικόνα 2"/>
          <p:cNvPicPr>
            <a:picLocks noChangeAspect="1" noChangeArrowheads="1"/>
          </p:cNvPicPr>
          <p:nvPr/>
        </p:nvPicPr>
        <p:blipFill>
          <a:blip r:embed="rId4" cstate="print"/>
          <a:srcRect/>
          <a:stretch>
            <a:fillRect/>
          </a:stretch>
        </p:blipFill>
        <p:spPr bwMode="auto">
          <a:xfrm>
            <a:off x="6156176" y="404664"/>
            <a:ext cx="2230314" cy="888652"/>
          </a:xfrm>
          <a:prstGeom prst="rect">
            <a:avLst/>
          </a:prstGeom>
          <a:noFill/>
          <a:ln w="9525">
            <a:noFill/>
            <a:miter lim="800000"/>
            <a:headEnd/>
            <a:tailEnd/>
          </a:ln>
        </p:spPr>
      </p:pic>
      <p:pic>
        <p:nvPicPr>
          <p:cNvPr id="9" name="Picture 2" descr="http://jurnalul.ro/thumbs/big/2012/06/16/esenta-de-carte-noua-intr-o-sticla-chic-13490286.jpg"/>
          <p:cNvPicPr>
            <a:picLocks noChangeAspect="1" noChangeArrowheads="1"/>
          </p:cNvPicPr>
          <p:nvPr/>
        </p:nvPicPr>
        <p:blipFill>
          <a:blip r:embed="rId5" cstate="print"/>
          <a:srcRect/>
          <a:stretch>
            <a:fillRect/>
          </a:stretch>
        </p:blipFill>
        <p:spPr bwMode="auto">
          <a:xfrm>
            <a:off x="6156176" y="1484784"/>
            <a:ext cx="2508230" cy="1045096"/>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899592" y="1412776"/>
            <a:ext cx="7412360" cy="936104"/>
          </a:xfrm>
        </p:spPr>
        <p:txBody>
          <a:bodyPr>
            <a:normAutofit/>
          </a:bodyPr>
          <a:lstStyle/>
          <a:p>
            <a:pPr algn="l"/>
            <a:r>
              <a:rPr lang="ro-RO" sz="2400" b="1" dirty="0" smtClean="0">
                <a:latin typeface="Calibri" pitchFamily="34" charset="0"/>
              </a:rPr>
              <a:t>CURSUL DE INSTRUIRE PENTRU TRAINERI ŞI MENTORI</a:t>
            </a:r>
            <a:endParaRPr lang="ro-RO" sz="2400" b="1" dirty="0">
              <a:latin typeface="Calibri" pitchFamily="34" charset="0"/>
            </a:endParaRPr>
          </a:p>
        </p:txBody>
      </p:sp>
      <p:sp>
        <p:nvSpPr>
          <p:cNvPr id="3" name="Substituent conținut 2"/>
          <p:cNvSpPr>
            <a:spLocks noGrp="1"/>
          </p:cNvSpPr>
          <p:nvPr>
            <p:ph idx="1"/>
          </p:nvPr>
        </p:nvSpPr>
        <p:spPr>
          <a:xfrm>
            <a:off x="395536" y="2204864"/>
            <a:ext cx="8424936" cy="4464496"/>
          </a:xfrm>
        </p:spPr>
        <p:txBody>
          <a:bodyPr>
            <a:normAutofit/>
          </a:bodyPr>
          <a:lstStyle/>
          <a:p>
            <a:pPr algn="just">
              <a:buNone/>
            </a:pPr>
            <a:endParaRPr lang="ro-RO" sz="2000" dirty="0" smtClean="0">
              <a:latin typeface="Calibri" pitchFamily="34" charset="0"/>
            </a:endParaRPr>
          </a:p>
          <a:p>
            <a:pPr fontAlgn="base">
              <a:buFont typeface="Wingdings" pitchFamily="2" charset="2"/>
              <a:buChar char="ü"/>
            </a:pPr>
            <a:r>
              <a:rPr lang="ro-RO" sz="2000" dirty="0" smtClean="0"/>
              <a:t>Organizat în fiecare stat partener din proiect</a:t>
            </a:r>
            <a:r>
              <a:rPr lang="en-US" sz="2000" dirty="0" smtClean="0"/>
              <a:t>;</a:t>
            </a:r>
            <a:endParaRPr lang="ro-RO" sz="2000" dirty="0" smtClean="0"/>
          </a:p>
          <a:p>
            <a:pPr fontAlgn="base">
              <a:buFont typeface="Wingdings" pitchFamily="2" charset="2"/>
              <a:buChar char="ü"/>
            </a:pPr>
            <a:r>
              <a:rPr lang="ro-RO" sz="2000" dirty="0" smtClean="0"/>
              <a:t>Cel puţin 30 de persoane din echipele de implementare ale partenerilor în proiect au participat la cursurile de instruire pentru traineri şi mentori</a:t>
            </a:r>
            <a:r>
              <a:rPr lang="en-US" sz="2000" dirty="0" smtClean="0"/>
              <a:t>;</a:t>
            </a:r>
            <a:endParaRPr lang="ro-RO" sz="2000" dirty="0" smtClean="0"/>
          </a:p>
          <a:p>
            <a:pPr fontAlgn="base">
              <a:buFont typeface="Wingdings" pitchFamily="2" charset="2"/>
              <a:buChar char="ü"/>
            </a:pPr>
            <a:r>
              <a:rPr lang="en-US" sz="2000" dirty="0" err="1" smtClean="0"/>
              <a:t>Obiectivul</a:t>
            </a:r>
            <a:r>
              <a:rPr lang="en-US" sz="2000" dirty="0" smtClean="0"/>
              <a:t> principal al </a:t>
            </a:r>
            <a:r>
              <a:rPr lang="en-US" sz="2000" dirty="0" err="1" smtClean="0"/>
              <a:t>acestui</a:t>
            </a:r>
            <a:r>
              <a:rPr lang="en-US" sz="2000" dirty="0" smtClean="0"/>
              <a:t> curs de </a:t>
            </a:r>
            <a:r>
              <a:rPr lang="en-US" sz="2000" dirty="0" err="1" smtClean="0"/>
              <a:t>instruire</a:t>
            </a:r>
            <a:r>
              <a:rPr lang="en-US" sz="2000" dirty="0" smtClean="0"/>
              <a:t> a </a:t>
            </a:r>
            <a:r>
              <a:rPr lang="en-US" sz="2000" dirty="0" err="1" smtClean="0"/>
              <a:t>constat</a:t>
            </a:r>
            <a:r>
              <a:rPr lang="en-US" sz="2000" dirty="0" smtClean="0"/>
              <a:t> </a:t>
            </a:r>
            <a:r>
              <a:rPr lang="ro-RO" sz="2000" dirty="0" smtClean="0"/>
              <a:t>în consolidarea </a:t>
            </a:r>
            <a:r>
              <a:rPr lang="en-US" sz="2000" dirty="0" err="1" smtClean="0"/>
              <a:t>cunoștințele</a:t>
            </a:r>
            <a:r>
              <a:rPr lang="en-US" sz="2000" dirty="0" smtClean="0"/>
              <a:t> </a:t>
            </a:r>
            <a:r>
              <a:rPr lang="en-US" sz="2000" dirty="0" err="1" smtClean="0"/>
              <a:t>și</a:t>
            </a:r>
            <a:r>
              <a:rPr lang="en-US" sz="2000" dirty="0" smtClean="0"/>
              <a:t> </a:t>
            </a:r>
            <a:r>
              <a:rPr lang="en-US" sz="2000" dirty="0" err="1" smtClean="0"/>
              <a:t>aptitudinile</a:t>
            </a:r>
            <a:r>
              <a:rPr lang="en-US" sz="2000" dirty="0" smtClean="0"/>
              <a:t> </a:t>
            </a:r>
            <a:r>
              <a:rPr lang="en-US" sz="2000" dirty="0" err="1" smtClean="0"/>
              <a:t>în</a:t>
            </a:r>
            <a:r>
              <a:rPr lang="en-US" sz="2000" dirty="0" smtClean="0"/>
              <a:t> </a:t>
            </a:r>
            <a:r>
              <a:rPr lang="en-US" sz="2000" dirty="0" err="1" smtClean="0"/>
              <a:t>domeniul</a:t>
            </a:r>
            <a:r>
              <a:rPr lang="en-US" sz="2000" dirty="0" smtClean="0"/>
              <a:t> </a:t>
            </a:r>
            <a:r>
              <a:rPr lang="en-US" sz="2000" dirty="0" err="1" smtClean="0"/>
              <a:t>dezvoltării</a:t>
            </a:r>
            <a:r>
              <a:rPr lang="en-US" sz="2000" dirty="0" smtClean="0"/>
              <a:t> </a:t>
            </a:r>
            <a:r>
              <a:rPr lang="en-US" sz="2000" dirty="0" err="1" smtClean="0"/>
              <a:t>personale</a:t>
            </a:r>
            <a:r>
              <a:rPr lang="en-US" sz="2000" dirty="0" smtClean="0"/>
              <a:t> </a:t>
            </a:r>
            <a:r>
              <a:rPr lang="en-US" sz="2000" dirty="0" err="1" smtClean="0"/>
              <a:t>și</a:t>
            </a:r>
            <a:r>
              <a:rPr lang="en-US" sz="2000" dirty="0" smtClean="0"/>
              <a:t> </a:t>
            </a:r>
            <a:r>
              <a:rPr lang="en-US" sz="2000" dirty="0" err="1" smtClean="0"/>
              <a:t>mentoratului</a:t>
            </a:r>
            <a:r>
              <a:rPr lang="en-US" sz="2000" dirty="0" smtClean="0"/>
              <a:t>, </a:t>
            </a:r>
            <a:r>
              <a:rPr lang="en-US" sz="2000" dirty="0" err="1" smtClean="0"/>
              <a:t>în</a:t>
            </a:r>
            <a:r>
              <a:rPr lang="en-US" sz="2000" dirty="0" smtClean="0"/>
              <a:t> </a:t>
            </a:r>
            <a:r>
              <a:rPr lang="en-US" sz="2000" dirty="0" err="1" smtClean="0"/>
              <a:t>vederea</a:t>
            </a:r>
            <a:r>
              <a:rPr lang="en-US" sz="2000" dirty="0" smtClean="0"/>
              <a:t> </a:t>
            </a:r>
            <a:r>
              <a:rPr lang="en-US" sz="2000" dirty="0" err="1" smtClean="0"/>
              <a:t>instruirii</a:t>
            </a:r>
            <a:r>
              <a:rPr lang="en-US" sz="2000" dirty="0" smtClean="0"/>
              <a:t> </a:t>
            </a:r>
            <a:r>
              <a:rPr lang="en-US" sz="2000" dirty="0" err="1" smtClean="0"/>
              <a:t>femeilor</a:t>
            </a:r>
            <a:r>
              <a:rPr lang="en-US" sz="2000" dirty="0" smtClean="0"/>
              <a:t> </a:t>
            </a:r>
            <a:r>
              <a:rPr lang="en-US" sz="2000" dirty="0" err="1" smtClean="0"/>
              <a:t>victime</a:t>
            </a:r>
            <a:r>
              <a:rPr lang="en-US" sz="2000" dirty="0" smtClean="0"/>
              <a:t> ale </a:t>
            </a:r>
            <a:r>
              <a:rPr lang="en-US" sz="2000" dirty="0" err="1" smtClean="0"/>
              <a:t>violen</a:t>
            </a:r>
            <a:r>
              <a:rPr lang="ro-RO" sz="2000" dirty="0" smtClean="0"/>
              <a:t>ţ</a:t>
            </a:r>
            <a:r>
              <a:rPr lang="en-US" sz="2000" dirty="0" err="1" smtClean="0"/>
              <a:t>ei</a:t>
            </a:r>
            <a:r>
              <a:rPr lang="en-US" sz="2000" dirty="0" smtClean="0"/>
              <a:t> </a:t>
            </a:r>
            <a:r>
              <a:rPr lang="en-US" sz="2000" dirty="0" err="1" smtClean="0"/>
              <a:t>domestice</a:t>
            </a:r>
            <a:r>
              <a:rPr lang="en-US" sz="2000" dirty="0" smtClean="0"/>
              <a:t>.</a:t>
            </a:r>
            <a:endParaRPr lang="ro-RO" sz="2000" dirty="0" smtClean="0"/>
          </a:p>
          <a:p>
            <a:pPr fontAlgn="base">
              <a:buFont typeface="Wingdings" pitchFamily="2" charset="2"/>
              <a:buChar char="ü"/>
            </a:pPr>
            <a:endParaRPr lang="ro-RO" sz="2000" dirty="0" smtClean="0"/>
          </a:p>
        </p:txBody>
      </p:sp>
      <p:pic>
        <p:nvPicPr>
          <p:cNvPr id="6" name="Picture 0" descr="sigla4.emf"/>
          <p:cNvPicPr/>
          <p:nvPr/>
        </p:nvPicPr>
        <p:blipFill>
          <a:blip r:embed="rId3" cstate="print"/>
          <a:srcRect/>
          <a:stretch>
            <a:fillRect/>
          </a:stretch>
        </p:blipFill>
        <p:spPr bwMode="auto">
          <a:xfrm>
            <a:off x="611560" y="548680"/>
            <a:ext cx="1981200" cy="762000"/>
          </a:xfrm>
          <a:prstGeom prst="rect">
            <a:avLst/>
          </a:prstGeom>
          <a:noFill/>
          <a:ln w="9525">
            <a:noFill/>
            <a:miter lim="800000"/>
            <a:headEnd/>
            <a:tailEnd/>
          </a:ln>
        </p:spPr>
      </p:pic>
      <p:pic>
        <p:nvPicPr>
          <p:cNvPr id="7" name="Imagine 12" descr="Sigla_ADR_new"/>
          <p:cNvPicPr>
            <a:picLocks noChangeAspect="1" noChangeArrowheads="1"/>
          </p:cNvPicPr>
          <p:nvPr/>
        </p:nvPicPr>
        <p:blipFill>
          <a:blip r:embed="rId4" cstate="print"/>
          <a:srcRect/>
          <a:stretch>
            <a:fillRect/>
          </a:stretch>
        </p:blipFill>
        <p:spPr bwMode="auto">
          <a:xfrm>
            <a:off x="3131840" y="548680"/>
            <a:ext cx="2755900" cy="717550"/>
          </a:xfrm>
          <a:prstGeom prst="rect">
            <a:avLst/>
          </a:prstGeom>
          <a:noFill/>
          <a:ln w="9525">
            <a:noFill/>
            <a:miter lim="800000"/>
            <a:headEnd/>
            <a:tailEnd/>
          </a:ln>
        </p:spPr>
      </p:pic>
      <p:pic>
        <p:nvPicPr>
          <p:cNvPr id="8" name="Εικόνα 2"/>
          <p:cNvPicPr>
            <a:picLocks noChangeAspect="1" noChangeArrowheads="1"/>
          </p:cNvPicPr>
          <p:nvPr/>
        </p:nvPicPr>
        <p:blipFill>
          <a:blip r:embed="rId5" cstate="print"/>
          <a:srcRect/>
          <a:stretch>
            <a:fillRect/>
          </a:stretch>
        </p:blipFill>
        <p:spPr bwMode="auto">
          <a:xfrm>
            <a:off x="6156176" y="404664"/>
            <a:ext cx="2230314" cy="888652"/>
          </a:xfrm>
          <a:prstGeom prst="rect">
            <a:avLst/>
          </a:prstGeom>
          <a:noFill/>
          <a:ln w="9525">
            <a:noFill/>
            <a:miter lim="800000"/>
            <a:headEnd/>
            <a:tailEnd/>
          </a:ln>
        </p:spPr>
      </p:pic>
      <p:pic>
        <p:nvPicPr>
          <p:cNvPr id="4098" name="Picture 2" descr="C:\Users\Lidia Ilie\Desktop\images.jpg"/>
          <p:cNvPicPr>
            <a:picLocks noChangeAspect="1" noChangeArrowheads="1"/>
          </p:cNvPicPr>
          <p:nvPr/>
        </p:nvPicPr>
        <p:blipFill>
          <a:blip r:embed="rId6" cstate="print"/>
          <a:srcRect/>
          <a:stretch>
            <a:fillRect/>
          </a:stretch>
        </p:blipFill>
        <p:spPr bwMode="auto">
          <a:xfrm>
            <a:off x="3059832" y="5013176"/>
            <a:ext cx="2808312" cy="1438275"/>
          </a:xfrm>
          <a:prstGeom prst="rect">
            <a:avLst/>
          </a:prstGeo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899592" y="1412776"/>
            <a:ext cx="7412360" cy="936104"/>
          </a:xfrm>
        </p:spPr>
        <p:txBody>
          <a:bodyPr>
            <a:normAutofit/>
          </a:bodyPr>
          <a:lstStyle/>
          <a:p>
            <a:pPr algn="l"/>
            <a:r>
              <a:rPr lang="ro-RO" sz="2400" b="1" dirty="0" smtClean="0">
                <a:latin typeface="Calibri" pitchFamily="34" charset="0"/>
              </a:rPr>
              <a:t>CURSUL DE INSTRUIRE PENTRU TRAINERI ŞI MENTORI</a:t>
            </a:r>
            <a:endParaRPr lang="ro-RO" sz="2400" b="1" dirty="0">
              <a:latin typeface="Calibri" pitchFamily="34" charset="0"/>
            </a:endParaRPr>
          </a:p>
        </p:txBody>
      </p:sp>
      <p:sp>
        <p:nvSpPr>
          <p:cNvPr id="3" name="Substituent conținut 2"/>
          <p:cNvSpPr>
            <a:spLocks noGrp="1"/>
          </p:cNvSpPr>
          <p:nvPr>
            <p:ph idx="1"/>
          </p:nvPr>
        </p:nvSpPr>
        <p:spPr>
          <a:xfrm>
            <a:off x="395536" y="2204864"/>
            <a:ext cx="8424936" cy="4464496"/>
          </a:xfrm>
        </p:spPr>
        <p:txBody>
          <a:bodyPr>
            <a:normAutofit/>
          </a:bodyPr>
          <a:lstStyle/>
          <a:p>
            <a:pPr algn="just">
              <a:buNone/>
            </a:pPr>
            <a:endParaRPr lang="ro-RO" sz="2000" dirty="0" smtClean="0">
              <a:latin typeface="Calibri" pitchFamily="34" charset="0"/>
            </a:endParaRPr>
          </a:p>
          <a:p>
            <a:pPr fontAlgn="base">
              <a:buFontTx/>
              <a:buChar char="-"/>
            </a:pPr>
            <a:r>
              <a:rPr lang="ro-RO" sz="2000" dirty="0" smtClean="0"/>
              <a:t>În România </a:t>
            </a:r>
            <a:r>
              <a:rPr lang="en-US" sz="2000" dirty="0" smtClean="0"/>
              <a:t>:</a:t>
            </a:r>
          </a:p>
          <a:p>
            <a:pPr lvl="2" fontAlgn="base">
              <a:buFont typeface="Wingdings" pitchFamily="2" charset="2"/>
              <a:buChar char="ü"/>
            </a:pPr>
            <a:r>
              <a:rPr lang="en-US" sz="2000" dirty="0" err="1" smtClean="0"/>
              <a:t>Organizat</a:t>
            </a:r>
            <a:r>
              <a:rPr lang="en-US" sz="2000" dirty="0" smtClean="0"/>
              <a:t> </a:t>
            </a:r>
            <a:r>
              <a:rPr lang="ro-RO" sz="2000" dirty="0" smtClean="0"/>
              <a:t>în perioada Februarie –Martie 2016, la sediul ADR Sud Muntenia</a:t>
            </a:r>
          </a:p>
          <a:p>
            <a:pPr lvl="2" fontAlgn="base">
              <a:buFont typeface="Wingdings" pitchFamily="2" charset="2"/>
              <a:buChar char="ü"/>
            </a:pPr>
            <a:r>
              <a:rPr lang="ro-RO" sz="2000" dirty="0" smtClean="0"/>
              <a:t>5 Reprezentanţi ai ADR SUD Muntenia şi-au îmbunătăţit competenţele în domeniul dezvoltării personale</a:t>
            </a:r>
          </a:p>
          <a:p>
            <a:pPr lvl="2" fontAlgn="base">
              <a:buFont typeface="Wingdings" pitchFamily="2" charset="2"/>
              <a:buChar char="ü"/>
            </a:pPr>
            <a:r>
              <a:rPr lang="ro-RO" sz="2000" dirty="0" smtClean="0"/>
              <a:t>5 Reprezentanţi din cadrul ADR SUD Muntenia au obţinut diplome acreditate – specializare </a:t>
            </a:r>
            <a:r>
              <a:rPr lang="en-US" sz="2000" dirty="0" smtClean="0"/>
              <a:t>“ </a:t>
            </a:r>
            <a:r>
              <a:rPr lang="en-US" sz="2000" dirty="0" err="1" smtClean="0"/>
              <a:t>Consilier</a:t>
            </a:r>
            <a:r>
              <a:rPr lang="en-US" sz="2000" dirty="0" smtClean="0"/>
              <a:t> </a:t>
            </a:r>
            <a:r>
              <a:rPr lang="en-US" sz="2000" dirty="0" err="1" smtClean="0"/>
              <a:t>pentru</a:t>
            </a:r>
            <a:r>
              <a:rPr lang="en-US" sz="2000" dirty="0" smtClean="0"/>
              <a:t> </a:t>
            </a:r>
            <a:r>
              <a:rPr lang="en-US" sz="2000" dirty="0" err="1" smtClean="0"/>
              <a:t>dezvoltare</a:t>
            </a:r>
            <a:r>
              <a:rPr lang="en-US" sz="2000" dirty="0" smtClean="0"/>
              <a:t> personal</a:t>
            </a:r>
            <a:r>
              <a:rPr lang="ro-RO" sz="2000" dirty="0" smtClean="0"/>
              <a:t>ă</a:t>
            </a:r>
            <a:r>
              <a:rPr lang="en-US" sz="2000" dirty="0" smtClean="0"/>
              <a:t>”;</a:t>
            </a:r>
            <a:endParaRPr lang="ro-RO" sz="2000" dirty="0" smtClean="0"/>
          </a:p>
          <a:p>
            <a:pPr lvl="2" fontAlgn="base">
              <a:buFont typeface="Wingdings" pitchFamily="2" charset="2"/>
              <a:buChar char="ü"/>
            </a:pPr>
            <a:endParaRPr lang="en-US" sz="2000" dirty="0" smtClean="0"/>
          </a:p>
          <a:p>
            <a:pPr fontAlgn="base">
              <a:buNone/>
            </a:pPr>
            <a:endParaRPr lang="ro-RO" sz="2000" dirty="0" smtClean="0"/>
          </a:p>
        </p:txBody>
      </p:sp>
      <p:pic>
        <p:nvPicPr>
          <p:cNvPr id="6" name="Picture 0" descr="sigla4.emf"/>
          <p:cNvPicPr/>
          <p:nvPr/>
        </p:nvPicPr>
        <p:blipFill>
          <a:blip r:embed="rId3" cstate="print"/>
          <a:srcRect/>
          <a:stretch>
            <a:fillRect/>
          </a:stretch>
        </p:blipFill>
        <p:spPr bwMode="auto">
          <a:xfrm>
            <a:off x="611560" y="548680"/>
            <a:ext cx="1981200" cy="762000"/>
          </a:xfrm>
          <a:prstGeom prst="rect">
            <a:avLst/>
          </a:prstGeom>
          <a:noFill/>
          <a:ln w="9525">
            <a:noFill/>
            <a:miter lim="800000"/>
            <a:headEnd/>
            <a:tailEnd/>
          </a:ln>
        </p:spPr>
      </p:pic>
      <p:pic>
        <p:nvPicPr>
          <p:cNvPr id="7" name="Imagine 12" descr="Sigla_ADR_new"/>
          <p:cNvPicPr>
            <a:picLocks noChangeAspect="1" noChangeArrowheads="1"/>
          </p:cNvPicPr>
          <p:nvPr/>
        </p:nvPicPr>
        <p:blipFill>
          <a:blip r:embed="rId4" cstate="print"/>
          <a:srcRect/>
          <a:stretch>
            <a:fillRect/>
          </a:stretch>
        </p:blipFill>
        <p:spPr bwMode="auto">
          <a:xfrm>
            <a:off x="3131840" y="548680"/>
            <a:ext cx="2755900" cy="717550"/>
          </a:xfrm>
          <a:prstGeom prst="rect">
            <a:avLst/>
          </a:prstGeom>
          <a:noFill/>
          <a:ln w="9525">
            <a:noFill/>
            <a:miter lim="800000"/>
            <a:headEnd/>
            <a:tailEnd/>
          </a:ln>
        </p:spPr>
      </p:pic>
      <p:pic>
        <p:nvPicPr>
          <p:cNvPr id="8" name="Εικόνα 2"/>
          <p:cNvPicPr>
            <a:picLocks noChangeAspect="1" noChangeArrowheads="1"/>
          </p:cNvPicPr>
          <p:nvPr/>
        </p:nvPicPr>
        <p:blipFill>
          <a:blip r:embed="rId5" cstate="print"/>
          <a:srcRect/>
          <a:stretch>
            <a:fillRect/>
          </a:stretch>
        </p:blipFill>
        <p:spPr bwMode="auto">
          <a:xfrm>
            <a:off x="6156176" y="404664"/>
            <a:ext cx="2230314" cy="888652"/>
          </a:xfrm>
          <a:prstGeom prst="rect">
            <a:avLst/>
          </a:prstGeom>
          <a:noFill/>
          <a:ln w="9525">
            <a:noFill/>
            <a:miter lim="800000"/>
            <a:headEnd/>
            <a:tailEnd/>
          </a:ln>
        </p:spPr>
      </p:pic>
      <p:pic>
        <p:nvPicPr>
          <p:cNvPr id="9" name="Imagine 8" descr="C:\Users\Lidia Ilie\Desktop\DSC_0134.JPG"/>
          <p:cNvPicPr/>
          <p:nvPr/>
        </p:nvPicPr>
        <p:blipFill>
          <a:blip r:embed="rId6" cstate="print"/>
          <a:srcRect/>
          <a:stretch>
            <a:fillRect/>
          </a:stretch>
        </p:blipFill>
        <p:spPr bwMode="auto">
          <a:xfrm>
            <a:off x="1475656" y="5157192"/>
            <a:ext cx="2952328" cy="1430455"/>
          </a:xfrm>
          <a:prstGeom prst="rect">
            <a:avLst/>
          </a:prstGeom>
          <a:noFill/>
          <a:ln w="9525">
            <a:noFill/>
            <a:miter lim="800000"/>
            <a:headEnd/>
            <a:tailEnd/>
          </a:ln>
        </p:spPr>
      </p:pic>
      <p:pic>
        <p:nvPicPr>
          <p:cNvPr id="11" name="Imagine 10" descr="F:\Curs de Instruire New Start 18-19 Aprilie - Rosiorii de Vede\Poze curs New Start\DSC_0150 - Copy.JPG"/>
          <p:cNvPicPr/>
          <p:nvPr/>
        </p:nvPicPr>
        <p:blipFill>
          <a:blip r:embed="rId7" cstate="print"/>
          <a:srcRect/>
          <a:stretch>
            <a:fillRect/>
          </a:stretch>
        </p:blipFill>
        <p:spPr bwMode="auto">
          <a:xfrm>
            <a:off x="5364088" y="5085184"/>
            <a:ext cx="2622426" cy="156015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043608" y="1196752"/>
            <a:ext cx="7412360" cy="936104"/>
          </a:xfrm>
        </p:spPr>
        <p:txBody>
          <a:bodyPr>
            <a:normAutofit fontScale="90000"/>
          </a:bodyPr>
          <a:lstStyle/>
          <a:p>
            <a:r>
              <a:rPr lang="en-US" sz="2400" b="1" dirty="0" smtClean="0">
                <a:latin typeface="Calibri" pitchFamily="34" charset="0"/>
              </a:rPr>
              <a:t/>
            </a:r>
            <a:br>
              <a:rPr lang="en-US" sz="2400" b="1" dirty="0" smtClean="0">
                <a:latin typeface="Calibri" pitchFamily="34" charset="0"/>
              </a:rPr>
            </a:br>
            <a:r>
              <a:rPr lang="ro-RO" sz="2400" b="1" dirty="0" smtClean="0">
                <a:latin typeface="Calibri" pitchFamily="34" charset="0"/>
              </a:rPr>
              <a:t>CURSUL PILOTPENTRU INSTRUIREA FEMEILE VICTIME ALE VIOLENŢEI DOMESTICE</a:t>
            </a:r>
            <a:endParaRPr lang="ro-RO" sz="2400" b="1" dirty="0">
              <a:latin typeface="Calibri" pitchFamily="34" charset="0"/>
            </a:endParaRPr>
          </a:p>
        </p:txBody>
      </p:sp>
      <p:sp>
        <p:nvSpPr>
          <p:cNvPr id="3" name="Substituent conținut 2"/>
          <p:cNvSpPr>
            <a:spLocks noGrp="1"/>
          </p:cNvSpPr>
          <p:nvPr>
            <p:ph idx="1"/>
          </p:nvPr>
        </p:nvSpPr>
        <p:spPr>
          <a:xfrm>
            <a:off x="395536" y="2204864"/>
            <a:ext cx="8424936" cy="4464496"/>
          </a:xfrm>
        </p:spPr>
        <p:txBody>
          <a:bodyPr>
            <a:normAutofit/>
          </a:bodyPr>
          <a:lstStyle/>
          <a:p>
            <a:pPr algn="just">
              <a:buNone/>
            </a:pPr>
            <a:endParaRPr lang="ro-RO" sz="2000" dirty="0" smtClean="0"/>
          </a:p>
          <a:p>
            <a:pPr fontAlgn="base">
              <a:buFont typeface="Wingdings" pitchFamily="2" charset="2"/>
              <a:buChar char="ü"/>
            </a:pPr>
            <a:r>
              <a:rPr lang="en-US" sz="2000" dirty="0" smtClean="0"/>
              <a:t>A </a:t>
            </a:r>
            <a:r>
              <a:rPr lang="en-US" sz="2000" dirty="0" err="1" smtClean="0"/>
              <a:t>fost</a:t>
            </a:r>
            <a:r>
              <a:rPr lang="en-US" sz="2000" dirty="0" smtClean="0"/>
              <a:t> </a:t>
            </a:r>
            <a:r>
              <a:rPr lang="en-US" sz="2000" dirty="0" err="1" smtClean="0"/>
              <a:t>gratuit</a:t>
            </a:r>
            <a:r>
              <a:rPr lang="en-US" sz="2000" dirty="0" smtClean="0"/>
              <a:t>;</a:t>
            </a:r>
          </a:p>
          <a:p>
            <a:pPr fontAlgn="base">
              <a:buFont typeface="Wingdings" pitchFamily="2" charset="2"/>
              <a:buChar char="ü"/>
            </a:pPr>
            <a:r>
              <a:rPr lang="en-US" sz="2000" dirty="0" smtClean="0"/>
              <a:t>A </a:t>
            </a:r>
            <a:r>
              <a:rPr lang="en-US" sz="2000" dirty="0" err="1" smtClean="0"/>
              <a:t>fost</a:t>
            </a:r>
            <a:r>
              <a:rPr lang="en-US" sz="2000" dirty="0" smtClean="0"/>
              <a:t> </a:t>
            </a:r>
            <a:r>
              <a:rPr lang="en-US" sz="2000" dirty="0" err="1" smtClean="0"/>
              <a:t>organizat</a:t>
            </a:r>
            <a:r>
              <a:rPr lang="ro-RO" sz="2000" dirty="0" smtClean="0"/>
              <a:t> de fiecare instituţie parteneră în proiect </a:t>
            </a:r>
            <a:r>
              <a:rPr lang="en-US" sz="2000" dirty="0" smtClean="0"/>
              <a:t>;</a:t>
            </a:r>
          </a:p>
          <a:p>
            <a:pPr fontAlgn="base">
              <a:buFont typeface="Wingdings" pitchFamily="2" charset="2"/>
              <a:buChar char="ü"/>
            </a:pPr>
            <a:r>
              <a:rPr lang="en-US" sz="2000" dirty="0" smtClean="0"/>
              <a:t>A </a:t>
            </a:r>
            <a:r>
              <a:rPr lang="en-US" sz="2000" dirty="0" err="1" smtClean="0"/>
              <a:t>fost</a:t>
            </a:r>
            <a:r>
              <a:rPr lang="en-US" sz="2000" dirty="0" smtClean="0"/>
              <a:t> </a:t>
            </a:r>
            <a:r>
              <a:rPr lang="en-US" sz="2000" dirty="0" err="1" smtClean="0"/>
              <a:t>organizat</a:t>
            </a:r>
            <a:r>
              <a:rPr lang="en-US" sz="2000" dirty="0" smtClean="0"/>
              <a:t> la centre </a:t>
            </a:r>
            <a:r>
              <a:rPr lang="en-US" sz="2000" dirty="0" err="1" smtClean="0"/>
              <a:t>pentru</a:t>
            </a:r>
            <a:r>
              <a:rPr lang="en-US" sz="2000" dirty="0" smtClean="0"/>
              <a:t> </a:t>
            </a:r>
            <a:r>
              <a:rPr lang="en-US" sz="2000" dirty="0" err="1" smtClean="0"/>
              <a:t>sprijinirea</a:t>
            </a:r>
            <a:r>
              <a:rPr lang="en-US" sz="2000" dirty="0" smtClean="0"/>
              <a:t> </a:t>
            </a:r>
            <a:r>
              <a:rPr lang="ro-RO" sz="2000" dirty="0" err="1" smtClean="0"/>
              <a:t>femeil</a:t>
            </a:r>
            <a:r>
              <a:rPr lang="en-US" sz="2000" dirty="0" smtClean="0"/>
              <a:t>or</a:t>
            </a:r>
            <a:r>
              <a:rPr lang="ro-RO" sz="2000" dirty="0" smtClean="0"/>
              <a:t> victime ale violenţei domestice</a:t>
            </a:r>
            <a:r>
              <a:rPr lang="en-US" sz="2000" dirty="0" smtClean="0"/>
              <a:t>;</a:t>
            </a:r>
            <a:endParaRPr lang="ro-RO" sz="2000" dirty="0" smtClean="0"/>
          </a:p>
          <a:p>
            <a:pPr fontAlgn="base">
              <a:buFont typeface="Wingdings" pitchFamily="2" charset="2"/>
              <a:buChar char="ü"/>
            </a:pPr>
            <a:r>
              <a:rPr lang="ro-RO" sz="2000" dirty="0" smtClean="0"/>
              <a:t>A fost interactiv, bazat pe discuţii libere şi exerciţii</a:t>
            </a:r>
            <a:r>
              <a:rPr lang="en-US" sz="2000" dirty="0" smtClean="0"/>
              <a:t>;</a:t>
            </a:r>
            <a:endParaRPr lang="ro-RO" sz="2000" dirty="0" smtClean="0"/>
          </a:p>
          <a:p>
            <a:pPr fontAlgn="base">
              <a:buFont typeface="Wingdings" pitchFamily="2" charset="2"/>
              <a:buChar char="ü"/>
            </a:pPr>
            <a:r>
              <a:rPr lang="ro-RO" sz="2000" dirty="0" smtClean="0"/>
              <a:t>Cursul de instruire</a:t>
            </a:r>
            <a:r>
              <a:rPr lang="en-US" sz="2000" dirty="0" smtClean="0"/>
              <a:t>: </a:t>
            </a:r>
            <a:r>
              <a:rPr lang="ro-RO" sz="2000" dirty="0" smtClean="0"/>
              <a:t>- </a:t>
            </a:r>
            <a:r>
              <a:rPr lang="en-US" sz="2000" dirty="0" err="1" smtClean="0"/>
              <a:t>consolidarea</a:t>
            </a:r>
            <a:r>
              <a:rPr lang="en-US" sz="2000" dirty="0" smtClean="0"/>
              <a:t> </a:t>
            </a:r>
            <a:r>
              <a:rPr lang="ro-RO" sz="2000" dirty="0" smtClean="0"/>
              <a:t>încrederii în sine şi la sporirea stimei de 			             sine</a:t>
            </a:r>
            <a:r>
              <a:rPr lang="en-US" sz="2000" dirty="0" smtClean="0"/>
              <a:t>;</a:t>
            </a:r>
            <a:endParaRPr lang="ro-RO" sz="2000" dirty="0" smtClean="0"/>
          </a:p>
          <a:p>
            <a:pPr fontAlgn="base">
              <a:buNone/>
            </a:pPr>
            <a:r>
              <a:rPr lang="ro-RO" sz="2000" dirty="0" smtClean="0"/>
              <a:t>			          </a:t>
            </a:r>
            <a:r>
              <a:rPr lang="en-US" sz="2000" dirty="0" smtClean="0"/>
              <a:t>- </a:t>
            </a:r>
            <a:r>
              <a:rPr lang="ro-RO" sz="2000" dirty="0" smtClean="0"/>
              <a:t>îmbunătăţirea competenţelor şi abilităţilor 				             antreprenoriale</a:t>
            </a:r>
            <a:r>
              <a:rPr lang="en-US" sz="2000" dirty="0" smtClean="0"/>
              <a:t>;</a:t>
            </a:r>
          </a:p>
          <a:p>
            <a:pPr fontAlgn="base">
              <a:buNone/>
            </a:pPr>
            <a:r>
              <a:rPr lang="en-US" sz="2000" dirty="0" smtClean="0"/>
              <a:t>			          </a:t>
            </a:r>
            <a:r>
              <a:rPr lang="ro-RO" sz="2000" dirty="0" smtClean="0"/>
              <a:t> </a:t>
            </a:r>
            <a:r>
              <a:rPr lang="en-US" sz="2000" dirty="0" smtClean="0"/>
              <a:t>- </a:t>
            </a:r>
            <a:r>
              <a:rPr lang="en-US" sz="2000" dirty="0" err="1" smtClean="0"/>
              <a:t>facilitarea</a:t>
            </a:r>
            <a:r>
              <a:rPr lang="en-US" sz="2000" dirty="0" smtClean="0"/>
              <a:t> </a:t>
            </a:r>
            <a:r>
              <a:rPr lang="en-US" sz="2000" dirty="0" err="1" smtClean="0"/>
              <a:t>incluziunii</a:t>
            </a:r>
            <a:r>
              <a:rPr lang="en-US" sz="2000" dirty="0" smtClean="0"/>
              <a:t> </a:t>
            </a:r>
            <a:r>
              <a:rPr lang="en-US" sz="2000" dirty="0" err="1" smtClean="0"/>
              <a:t>sociale</a:t>
            </a:r>
            <a:r>
              <a:rPr lang="en-US" sz="2000" dirty="0" smtClean="0"/>
              <a:t>;</a:t>
            </a:r>
          </a:p>
          <a:p>
            <a:pPr fontAlgn="base">
              <a:buNone/>
            </a:pPr>
            <a:r>
              <a:rPr lang="en-US" sz="2000" dirty="0" smtClean="0"/>
              <a:t>			           - </a:t>
            </a:r>
            <a:r>
              <a:rPr lang="en-US" sz="2000" dirty="0" err="1" smtClean="0"/>
              <a:t>reintegrarea</a:t>
            </a:r>
            <a:r>
              <a:rPr lang="en-US" sz="2000" dirty="0" smtClean="0"/>
              <a:t> </a:t>
            </a:r>
            <a:r>
              <a:rPr lang="en-US" sz="2000" dirty="0" err="1" smtClean="0"/>
              <a:t>pe</a:t>
            </a:r>
            <a:r>
              <a:rPr lang="en-US" sz="2000" dirty="0" smtClean="0"/>
              <a:t> </a:t>
            </a:r>
            <a:r>
              <a:rPr lang="en-US" sz="2000" dirty="0" err="1" smtClean="0"/>
              <a:t>pia</a:t>
            </a:r>
            <a:r>
              <a:rPr lang="ro-RO" sz="2000" dirty="0" smtClean="0"/>
              <a:t>ţa forţei de muncă.</a:t>
            </a:r>
          </a:p>
          <a:p>
            <a:pPr fontAlgn="base">
              <a:buFont typeface="Wingdings" pitchFamily="2" charset="2"/>
              <a:buChar char="ü"/>
            </a:pPr>
            <a:endParaRPr lang="en-US" sz="2000" dirty="0" smtClean="0"/>
          </a:p>
          <a:p>
            <a:pPr fontAlgn="base">
              <a:buFont typeface="Wingdings" pitchFamily="2" charset="2"/>
              <a:buChar char="ü"/>
            </a:pPr>
            <a:endParaRPr lang="en-US" sz="2000" dirty="0" smtClean="0"/>
          </a:p>
          <a:p>
            <a:pPr fontAlgn="base">
              <a:buFont typeface="Wingdings" pitchFamily="2" charset="2"/>
              <a:buChar char="ü"/>
            </a:pPr>
            <a:endParaRPr lang="en-US" sz="2000" dirty="0" smtClean="0"/>
          </a:p>
          <a:p>
            <a:pPr fontAlgn="base">
              <a:buFont typeface="Wingdings" pitchFamily="2" charset="2"/>
              <a:buChar char="ü"/>
            </a:pPr>
            <a:endParaRPr lang="ro-RO" sz="2000" dirty="0" smtClean="0"/>
          </a:p>
          <a:p>
            <a:pPr fontAlgn="base">
              <a:buFont typeface="Wingdings" pitchFamily="2" charset="2"/>
              <a:buChar char="ü"/>
            </a:pPr>
            <a:endParaRPr lang="ro-RO" sz="2000" dirty="0" smtClean="0"/>
          </a:p>
          <a:p>
            <a:pPr fontAlgn="base">
              <a:buFont typeface="Wingdings" pitchFamily="2" charset="2"/>
              <a:buChar char="ü"/>
            </a:pPr>
            <a:endParaRPr lang="ro-RO" sz="2000" dirty="0" smtClean="0"/>
          </a:p>
        </p:txBody>
      </p:sp>
      <p:pic>
        <p:nvPicPr>
          <p:cNvPr id="6" name="Picture 0" descr="sigla4.emf"/>
          <p:cNvPicPr/>
          <p:nvPr/>
        </p:nvPicPr>
        <p:blipFill>
          <a:blip r:embed="rId3" cstate="print"/>
          <a:srcRect/>
          <a:stretch>
            <a:fillRect/>
          </a:stretch>
        </p:blipFill>
        <p:spPr bwMode="auto">
          <a:xfrm>
            <a:off x="611560" y="548680"/>
            <a:ext cx="1981200" cy="762000"/>
          </a:xfrm>
          <a:prstGeom prst="rect">
            <a:avLst/>
          </a:prstGeom>
          <a:noFill/>
          <a:ln w="9525">
            <a:noFill/>
            <a:miter lim="800000"/>
            <a:headEnd/>
            <a:tailEnd/>
          </a:ln>
        </p:spPr>
      </p:pic>
      <p:pic>
        <p:nvPicPr>
          <p:cNvPr id="7" name="Imagine 12" descr="Sigla_ADR_new"/>
          <p:cNvPicPr>
            <a:picLocks noChangeAspect="1" noChangeArrowheads="1"/>
          </p:cNvPicPr>
          <p:nvPr/>
        </p:nvPicPr>
        <p:blipFill>
          <a:blip r:embed="rId4" cstate="print"/>
          <a:srcRect/>
          <a:stretch>
            <a:fillRect/>
          </a:stretch>
        </p:blipFill>
        <p:spPr bwMode="auto">
          <a:xfrm>
            <a:off x="3131840" y="548680"/>
            <a:ext cx="2755900" cy="717550"/>
          </a:xfrm>
          <a:prstGeom prst="rect">
            <a:avLst/>
          </a:prstGeom>
          <a:noFill/>
          <a:ln w="9525">
            <a:noFill/>
            <a:miter lim="800000"/>
            <a:headEnd/>
            <a:tailEnd/>
          </a:ln>
        </p:spPr>
      </p:pic>
      <p:pic>
        <p:nvPicPr>
          <p:cNvPr id="8" name="Εικόνα 2"/>
          <p:cNvPicPr>
            <a:picLocks noChangeAspect="1" noChangeArrowheads="1"/>
          </p:cNvPicPr>
          <p:nvPr/>
        </p:nvPicPr>
        <p:blipFill>
          <a:blip r:embed="rId5" cstate="print"/>
          <a:srcRect/>
          <a:stretch>
            <a:fillRect/>
          </a:stretch>
        </p:blipFill>
        <p:spPr bwMode="auto">
          <a:xfrm>
            <a:off x="6156176" y="404664"/>
            <a:ext cx="2230314" cy="888652"/>
          </a:xfrm>
          <a:prstGeom prst="rect">
            <a:avLst/>
          </a:prstGeom>
          <a:noFill/>
          <a:ln w="9525">
            <a:noFill/>
            <a:miter lim="800000"/>
            <a:headEnd/>
            <a:tailEnd/>
          </a:ln>
        </p:spPr>
      </p:pic>
      <p:pic>
        <p:nvPicPr>
          <p:cNvPr id="9" name="Imagine 8" descr="F:\Curs de Instruire New Start 18-19 Aprilie - Rosiorii de Vede\rosiori de vede\rosiori de vede\IMG_0676.JPG"/>
          <p:cNvPicPr/>
          <p:nvPr/>
        </p:nvPicPr>
        <p:blipFill>
          <a:blip r:embed="rId6" cstate="print"/>
          <a:srcRect/>
          <a:stretch>
            <a:fillRect/>
          </a:stretch>
        </p:blipFill>
        <p:spPr bwMode="auto">
          <a:xfrm>
            <a:off x="323528" y="4725144"/>
            <a:ext cx="2448272" cy="176767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043608" y="1196752"/>
            <a:ext cx="7412360" cy="936104"/>
          </a:xfrm>
        </p:spPr>
        <p:txBody>
          <a:bodyPr>
            <a:normAutofit fontScale="90000"/>
          </a:bodyPr>
          <a:lstStyle/>
          <a:p>
            <a:r>
              <a:rPr lang="en-US" sz="2400" b="1" dirty="0" smtClean="0">
                <a:latin typeface="Calibri" pitchFamily="34" charset="0"/>
              </a:rPr>
              <a:t/>
            </a:r>
            <a:br>
              <a:rPr lang="en-US" sz="2400" b="1" dirty="0" smtClean="0">
                <a:latin typeface="Calibri" pitchFamily="34" charset="0"/>
              </a:rPr>
            </a:br>
            <a:r>
              <a:rPr lang="ro-RO" sz="2400" b="1" dirty="0" smtClean="0">
                <a:latin typeface="Calibri" pitchFamily="34" charset="0"/>
              </a:rPr>
              <a:t>CURSUL PILOTPENTRU INSTRUIREA FEMEILE VICTIME ALE VIOLENŢEI DOMESTICE</a:t>
            </a:r>
            <a:endParaRPr lang="ro-RO" sz="2400" b="1" dirty="0">
              <a:latin typeface="Calibri" pitchFamily="34" charset="0"/>
            </a:endParaRPr>
          </a:p>
        </p:txBody>
      </p:sp>
      <p:sp>
        <p:nvSpPr>
          <p:cNvPr id="3" name="Substituent conținut 2"/>
          <p:cNvSpPr>
            <a:spLocks noGrp="1"/>
          </p:cNvSpPr>
          <p:nvPr>
            <p:ph idx="1"/>
          </p:nvPr>
        </p:nvSpPr>
        <p:spPr>
          <a:xfrm>
            <a:off x="323528" y="1988840"/>
            <a:ext cx="8496944" cy="4680520"/>
          </a:xfrm>
        </p:spPr>
        <p:txBody>
          <a:bodyPr>
            <a:normAutofit fontScale="92500"/>
          </a:bodyPr>
          <a:lstStyle/>
          <a:p>
            <a:pPr algn="just">
              <a:buNone/>
            </a:pPr>
            <a:endParaRPr lang="ro-RO" sz="2000" dirty="0" smtClean="0">
              <a:latin typeface="Calibri" pitchFamily="34" charset="0"/>
            </a:endParaRPr>
          </a:p>
          <a:p>
            <a:pPr fontAlgn="base">
              <a:buFontTx/>
              <a:buChar char="-"/>
            </a:pPr>
            <a:r>
              <a:rPr lang="ro-RO" sz="2400" b="1" dirty="0" smtClean="0"/>
              <a:t>În România</a:t>
            </a:r>
            <a:r>
              <a:rPr lang="en-US" sz="2400" b="1" dirty="0" smtClean="0"/>
              <a:t>:</a:t>
            </a:r>
            <a:endParaRPr lang="en-US" sz="2400" dirty="0" smtClean="0"/>
          </a:p>
          <a:p>
            <a:pPr fontAlgn="base">
              <a:buFont typeface="Wingdings" pitchFamily="2" charset="2"/>
              <a:buChar char="ü"/>
            </a:pPr>
            <a:r>
              <a:rPr lang="ro-RO" sz="2000" dirty="0" smtClean="0"/>
              <a:t>a</a:t>
            </a:r>
            <a:r>
              <a:rPr lang="en-US" sz="2000" dirty="0" smtClean="0"/>
              <a:t> </a:t>
            </a:r>
            <a:r>
              <a:rPr lang="en-US" sz="2000" dirty="0" err="1" smtClean="0"/>
              <a:t>fost</a:t>
            </a:r>
            <a:r>
              <a:rPr lang="en-US" sz="2000" dirty="0" smtClean="0"/>
              <a:t> </a:t>
            </a:r>
            <a:r>
              <a:rPr lang="en-US" sz="2000" dirty="0" err="1" smtClean="0"/>
              <a:t>organizat</a:t>
            </a:r>
            <a:r>
              <a:rPr lang="en-US" sz="2000" dirty="0" smtClean="0"/>
              <a:t> </a:t>
            </a:r>
            <a:r>
              <a:rPr lang="ro-RO" sz="2000" dirty="0" smtClean="0"/>
              <a:t>în luna Aprilie 2016 la Centrul pentru adăpostire pentru mama şi copilul supuşi violenţei domestice, Roşiorii de Vede, judeţul Teleorman</a:t>
            </a:r>
            <a:r>
              <a:rPr lang="en-US" sz="2000" dirty="0" smtClean="0"/>
              <a:t>;</a:t>
            </a:r>
            <a:endParaRPr lang="ro-RO" sz="2000" dirty="0" smtClean="0"/>
          </a:p>
          <a:p>
            <a:pPr fontAlgn="base">
              <a:buFont typeface="Wingdings" pitchFamily="2" charset="2"/>
              <a:buChar char="ü"/>
            </a:pPr>
            <a:r>
              <a:rPr lang="ro-RO" sz="2000" dirty="0" smtClean="0"/>
              <a:t>2 traineri din cadrul ADR Sud Muntenia au susţinut cursul pentru femeile victime ale violenţei domestice</a:t>
            </a:r>
            <a:r>
              <a:rPr lang="en-US" sz="2000" dirty="0" smtClean="0"/>
              <a:t>;</a:t>
            </a:r>
            <a:endParaRPr lang="ro-RO" sz="2000" dirty="0" smtClean="0"/>
          </a:p>
          <a:p>
            <a:pPr fontAlgn="base">
              <a:buFont typeface="Wingdings" pitchFamily="2" charset="2"/>
              <a:buChar char="ü"/>
            </a:pPr>
            <a:r>
              <a:rPr lang="ro-RO" sz="2000" dirty="0" smtClean="0"/>
              <a:t>Cursul a fost interactiv, bazat pe discuţii libere</a:t>
            </a:r>
            <a:r>
              <a:rPr lang="en-US" sz="2000" dirty="0" smtClean="0"/>
              <a:t>;</a:t>
            </a:r>
            <a:endParaRPr lang="ro-RO" sz="2000" dirty="0" smtClean="0"/>
          </a:p>
          <a:p>
            <a:pPr fontAlgn="base">
              <a:buFont typeface="Wingdings" pitchFamily="2" charset="2"/>
              <a:buChar char="ü"/>
            </a:pPr>
            <a:r>
              <a:rPr lang="ro-RO" sz="2000" dirty="0" smtClean="0"/>
              <a:t>Atât informaţii teoretice</a:t>
            </a:r>
            <a:r>
              <a:rPr lang="en-US" sz="2000" dirty="0" smtClean="0"/>
              <a:t> </a:t>
            </a:r>
            <a:r>
              <a:rPr lang="ro-RO" sz="2000" dirty="0" smtClean="0"/>
              <a:t>şi practice, cât şi poveşti terapeutice au fost</a:t>
            </a:r>
            <a:r>
              <a:rPr lang="en-US" sz="2000" dirty="0" smtClean="0"/>
              <a:t> </a:t>
            </a:r>
            <a:r>
              <a:rPr lang="en-US" sz="2000" dirty="0" err="1" smtClean="0"/>
              <a:t>prezentate</a:t>
            </a:r>
            <a:r>
              <a:rPr lang="en-US" sz="2000" dirty="0" smtClean="0"/>
              <a:t> </a:t>
            </a:r>
            <a:r>
              <a:rPr lang="en-US" sz="2000" dirty="0" err="1" smtClean="0"/>
              <a:t>participantelor</a:t>
            </a:r>
            <a:r>
              <a:rPr lang="en-US" sz="2000" dirty="0" smtClean="0"/>
              <a:t>;</a:t>
            </a:r>
            <a:endParaRPr lang="ro-RO" sz="2000" dirty="0" smtClean="0"/>
          </a:p>
          <a:p>
            <a:pPr fontAlgn="base">
              <a:buFont typeface="Wingdings" pitchFamily="2" charset="2"/>
              <a:buChar char="ü"/>
            </a:pPr>
            <a:r>
              <a:rPr lang="ro-RO" sz="2000" dirty="0" smtClean="0"/>
              <a:t>13 femei victime ale violenţei domestice care erau adăpostite în centru au participat la curs</a:t>
            </a:r>
            <a:r>
              <a:rPr lang="en-US" sz="2000" dirty="0" smtClean="0"/>
              <a:t>;</a:t>
            </a:r>
            <a:endParaRPr lang="ro-RO" sz="2000" dirty="0" smtClean="0"/>
          </a:p>
          <a:p>
            <a:pPr fontAlgn="base">
              <a:buFont typeface="Wingdings" pitchFamily="2" charset="2"/>
              <a:buChar char="ü"/>
            </a:pPr>
            <a:r>
              <a:rPr lang="ro-RO" sz="2000" dirty="0" smtClean="0"/>
              <a:t>5 participante și-au îmbunătățit competențele personale și profesionale</a:t>
            </a:r>
            <a:r>
              <a:rPr lang="en-US" sz="2000" dirty="0" smtClean="0"/>
              <a:t>;</a:t>
            </a:r>
          </a:p>
          <a:p>
            <a:pPr fontAlgn="base">
              <a:buFont typeface="Wingdings" pitchFamily="2" charset="2"/>
              <a:buChar char="ü"/>
            </a:pPr>
            <a:r>
              <a:rPr lang="en-US" sz="2000" dirty="0" smtClean="0"/>
              <a:t>1 participant</a:t>
            </a:r>
            <a:r>
              <a:rPr lang="ro-RO" sz="2000" dirty="0" smtClean="0"/>
              <a:t>ă</a:t>
            </a:r>
            <a:r>
              <a:rPr lang="en-US" sz="2000" dirty="0" smtClean="0"/>
              <a:t> a </a:t>
            </a:r>
            <a:r>
              <a:rPr lang="en-US" sz="2000" dirty="0" err="1" smtClean="0"/>
              <a:t>reu</a:t>
            </a:r>
            <a:r>
              <a:rPr lang="ro-RO" sz="2000" dirty="0" err="1" smtClean="0"/>
              <a:t>șit</a:t>
            </a:r>
            <a:r>
              <a:rPr lang="ro-RO" sz="2000" dirty="0" smtClean="0"/>
              <a:t> să își găsească un loc de muncă temporar, în străinătate, în agricultură.</a:t>
            </a:r>
          </a:p>
          <a:p>
            <a:pPr fontAlgn="base">
              <a:buFont typeface="Wingdings" pitchFamily="2" charset="2"/>
              <a:buChar char="ü"/>
            </a:pPr>
            <a:endParaRPr lang="ro-RO" sz="2000" dirty="0" smtClean="0"/>
          </a:p>
          <a:p>
            <a:pPr fontAlgn="base">
              <a:buFont typeface="Wingdings" pitchFamily="2" charset="2"/>
              <a:buChar char="ü"/>
            </a:pPr>
            <a:endParaRPr lang="en-US" sz="2400" dirty="0" smtClean="0"/>
          </a:p>
          <a:p>
            <a:pPr fontAlgn="base">
              <a:buNone/>
            </a:pPr>
            <a:endParaRPr lang="ro-RO" sz="2600" dirty="0" smtClean="0"/>
          </a:p>
          <a:p>
            <a:pPr fontAlgn="base">
              <a:buFont typeface="Wingdings" pitchFamily="2" charset="2"/>
              <a:buChar char="ü"/>
            </a:pPr>
            <a:endParaRPr lang="en-US" sz="2600" dirty="0" smtClean="0"/>
          </a:p>
          <a:p>
            <a:pPr fontAlgn="base">
              <a:buFont typeface="Wingdings" pitchFamily="2" charset="2"/>
              <a:buChar char="ü"/>
            </a:pPr>
            <a:endParaRPr lang="ro-RO" sz="2600" dirty="0" smtClean="0"/>
          </a:p>
          <a:p>
            <a:pPr fontAlgn="base">
              <a:buFont typeface="Wingdings" pitchFamily="2" charset="2"/>
              <a:buChar char="ü"/>
            </a:pPr>
            <a:endParaRPr lang="ro-RO" sz="2600" dirty="0" smtClean="0"/>
          </a:p>
          <a:p>
            <a:pPr fontAlgn="base">
              <a:buFont typeface="Wingdings" pitchFamily="2" charset="2"/>
              <a:buChar char="ü"/>
            </a:pPr>
            <a:endParaRPr lang="ro-RO" sz="2600" dirty="0" smtClean="0"/>
          </a:p>
          <a:p>
            <a:pPr fontAlgn="base">
              <a:buFont typeface="Wingdings" pitchFamily="2" charset="2"/>
              <a:buChar char="ü"/>
            </a:pPr>
            <a:endParaRPr lang="en-US" sz="2000" dirty="0" smtClean="0"/>
          </a:p>
          <a:p>
            <a:pPr fontAlgn="base">
              <a:buFont typeface="Wingdings" pitchFamily="2" charset="2"/>
              <a:buChar char="ü"/>
            </a:pPr>
            <a:endParaRPr lang="en-US" sz="2000" dirty="0" smtClean="0"/>
          </a:p>
          <a:p>
            <a:pPr fontAlgn="base">
              <a:buFont typeface="Wingdings" pitchFamily="2" charset="2"/>
              <a:buChar char="ü"/>
            </a:pPr>
            <a:endParaRPr lang="en-US" sz="2000" dirty="0" smtClean="0"/>
          </a:p>
          <a:p>
            <a:pPr fontAlgn="base">
              <a:buFont typeface="Wingdings" pitchFamily="2" charset="2"/>
              <a:buChar char="ü"/>
            </a:pPr>
            <a:endParaRPr lang="ro-RO" sz="2000" dirty="0" smtClean="0"/>
          </a:p>
          <a:p>
            <a:pPr fontAlgn="base">
              <a:buFont typeface="Wingdings" pitchFamily="2" charset="2"/>
              <a:buChar char="ü"/>
            </a:pPr>
            <a:endParaRPr lang="ro-RO" sz="2000" dirty="0" smtClean="0"/>
          </a:p>
          <a:p>
            <a:pPr fontAlgn="base">
              <a:buFont typeface="Wingdings" pitchFamily="2" charset="2"/>
              <a:buChar char="ü"/>
            </a:pPr>
            <a:endParaRPr lang="ro-RO" sz="2000" dirty="0" smtClean="0"/>
          </a:p>
        </p:txBody>
      </p:sp>
      <p:pic>
        <p:nvPicPr>
          <p:cNvPr id="6" name="Picture 0" descr="sigla4.emf"/>
          <p:cNvPicPr/>
          <p:nvPr/>
        </p:nvPicPr>
        <p:blipFill>
          <a:blip r:embed="rId3" cstate="print"/>
          <a:srcRect/>
          <a:stretch>
            <a:fillRect/>
          </a:stretch>
        </p:blipFill>
        <p:spPr bwMode="auto">
          <a:xfrm>
            <a:off x="611560" y="548680"/>
            <a:ext cx="1981200" cy="762000"/>
          </a:xfrm>
          <a:prstGeom prst="rect">
            <a:avLst/>
          </a:prstGeom>
          <a:noFill/>
          <a:ln w="9525">
            <a:noFill/>
            <a:miter lim="800000"/>
            <a:headEnd/>
            <a:tailEnd/>
          </a:ln>
        </p:spPr>
      </p:pic>
      <p:pic>
        <p:nvPicPr>
          <p:cNvPr id="7" name="Imagine 12" descr="Sigla_ADR_new"/>
          <p:cNvPicPr>
            <a:picLocks noChangeAspect="1" noChangeArrowheads="1"/>
          </p:cNvPicPr>
          <p:nvPr/>
        </p:nvPicPr>
        <p:blipFill>
          <a:blip r:embed="rId4" cstate="print"/>
          <a:srcRect/>
          <a:stretch>
            <a:fillRect/>
          </a:stretch>
        </p:blipFill>
        <p:spPr bwMode="auto">
          <a:xfrm>
            <a:off x="3131840" y="548680"/>
            <a:ext cx="2755900" cy="717550"/>
          </a:xfrm>
          <a:prstGeom prst="rect">
            <a:avLst/>
          </a:prstGeom>
          <a:noFill/>
          <a:ln w="9525">
            <a:noFill/>
            <a:miter lim="800000"/>
            <a:headEnd/>
            <a:tailEnd/>
          </a:ln>
        </p:spPr>
      </p:pic>
      <p:pic>
        <p:nvPicPr>
          <p:cNvPr id="8" name="Εικόνα 2"/>
          <p:cNvPicPr>
            <a:picLocks noChangeAspect="1" noChangeArrowheads="1"/>
          </p:cNvPicPr>
          <p:nvPr/>
        </p:nvPicPr>
        <p:blipFill>
          <a:blip r:embed="rId5" cstate="print"/>
          <a:srcRect/>
          <a:stretch>
            <a:fillRect/>
          </a:stretch>
        </p:blipFill>
        <p:spPr bwMode="auto">
          <a:xfrm>
            <a:off x="6156176" y="404664"/>
            <a:ext cx="2230314" cy="88865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4152</TotalTime>
  <Words>848</Words>
  <Application>Microsoft Office PowerPoint</Application>
  <PresentationFormat>Expunere pe ecran (4:3)</PresentationFormat>
  <Paragraphs>214</Paragraphs>
  <Slides>14</Slides>
  <Notes>12</Notes>
  <HiddenSlides>0</HiddenSlides>
  <MMClips>0</MMClips>
  <ScaleCrop>false</ScaleCrop>
  <HeadingPairs>
    <vt:vector size="4" baseType="variant">
      <vt:variant>
        <vt:lpstr>Temă</vt:lpstr>
      </vt:variant>
      <vt:variant>
        <vt:i4>1</vt:i4>
      </vt:variant>
      <vt:variant>
        <vt:lpstr>Titluri diapozitive</vt:lpstr>
      </vt:variant>
      <vt:variant>
        <vt:i4>14</vt:i4>
      </vt:variant>
    </vt:vector>
  </HeadingPairs>
  <TitlesOfParts>
    <vt:vector size="15" baseType="lpstr">
      <vt:lpstr>Temă Office</vt:lpstr>
      <vt:lpstr>Diapozitivul 1</vt:lpstr>
      <vt:lpstr> </vt:lpstr>
      <vt:lpstr>CONSORȚIUL PROIECTULUI</vt:lpstr>
      <vt:lpstr>SCOPUL ȘI OBIECTIVUL PROIECTULUI</vt:lpstr>
      <vt:lpstr> REZULTATELE PROIECTULU</vt:lpstr>
      <vt:lpstr>CURSUL DE INSTRUIRE PENTRU TRAINERI ŞI MENTORI</vt:lpstr>
      <vt:lpstr>CURSUL DE INSTRUIRE PENTRU TRAINERI ŞI MENTORI</vt:lpstr>
      <vt:lpstr> CURSUL PILOTPENTRU INSTRUIREA FEMEILE VICTIME ALE VIOLENŢEI DOMESTICE</vt:lpstr>
      <vt:lpstr> CURSUL PILOTPENTRU INSTRUIREA FEMEILE VICTIME ALE VIOLENŢEI DOMESTICE</vt:lpstr>
      <vt:lpstr> CURSUL PILOTPENTRU INSTRUIREA FEMEILE VICTIME ALE VIOLENŢEI DOMESTICE</vt:lpstr>
      <vt:lpstr> GHIDUL pentru DEZVOLTARE PERSONALĂ ŞI MENTORAT</vt:lpstr>
      <vt:lpstr>Web site-ul proiectului    www.newstart-project.eu </vt:lpstr>
      <vt:lpstr>Evenimente pentru diseminarea rezultatelor proiectului</vt:lpstr>
      <vt:lpstr>Diapozitivul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Scopul si obiectivele seminarului</dc:title>
  <dc:creator>user1</dc:creator>
  <cp:lastModifiedBy>Geanina Magureanu</cp:lastModifiedBy>
  <cp:revision>444</cp:revision>
  <dcterms:created xsi:type="dcterms:W3CDTF">2007-03-04T10:08:13Z</dcterms:created>
  <dcterms:modified xsi:type="dcterms:W3CDTF">2016-07-13T08:15:05Z</dcterms:modified>
</cp:coreProperties>
</file>